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88"/>
  </p:notesMasterIdLst>
  <p:handoutMasterIdLst>
    <p:handoutMasterId r:id="rId89"/>
  </p:handoutMasterIdLst>
  <p:sldIdLst>
    <p:sldId id="257" r:id="rId2"/>
    <p:sldId id="349" r:id="rId3"/>
    <p:sldId id="350" r:id="rId4"/>
    <p:sldId id="304" r:id="rId5"/>
    <p:sldId id="258" r:id="rId6"/>
    <p:sldId id="259" r:id="rId7"/>
    <p:sldId id="260" r:id="rId8"/>
    <p:sldId id="261" r:id="rId9"/>
    <p:sldId id="263" r:id="rId10"/>
    <p:sldId id="262" r:id="rId11"/>
    <p:sldId id="315" r:id="rId12"/>
    <p:sldId id="348" r:id="rId13"/>
    <p:sldId id="351" r:id="rId14"/>
    <p:sldId id="305" r:id="rId15"/>
    <p:sldId id="306" r:id="rId16"/>
    <p:sldId id="307" r:id="rId17"/>
    <p:sldId id="298" r:id="rId18"/>
    <p:sldId id="308" r:id="rId19"/>
    <p:sldId id="289" r:id="rId20"/>
    <p:sldId id="290" r:id="rId21"/>
    <p:sldId id="309" r:id="rId22"/>
    <p:sldId id="291" r:id="rId23"/>
    <p:sldId id="310" r:id="rId24"/>
    <p:sldId id="292" r:id="rId25"/>
    <p:sldId id="296" r:id="rId26"/>
    <p:sldId id="264" r:id="rId27"/>
    <p:sldId id="265" r:id="rId28"/>
    <p:sldId id="278" r:id="rId29"/>
    <p:sldId id="280" r:id="rId30"/>
    <p:sldId id="282" r:id="rId31"/>
    <p:sldId id="318" r:id="rId32"/>
    <p:sldId id="266" r:id="rId33"/>
    <p:sldId id="295" r:id="rId34"/>
    <p:sldId id="267" r:id="rId35"/>
    <p:sldId id="324" r:id="rId36"/>
    <p:sldId id="325" r:id="rId37"/>
    <p:sldId id="323" r:id="rId38"/>
    <p:sldId id="327" r:id="rId39"/>
    <p:sldId id="299" r:id="rId40"/>
    <p:sldId id="311" r:id="rId41"/>
    <p:sldId id="293" r:id="rId42"/>
    <p:sldId id="300" r:id="rId43"/>
    <p:sldId id="297" r:id="rId44"/>
    <p:sldId id="279" r:id="rId45"/>
    <p:sldId id="281" r:id="rId46"/>
    <p:sldId id="294" r:id="rId47"/>
    <p:sldId id="275" r:id="rId48"/>
    <p:sldId id="276" r:id="rId49"/>
    <p:sldId id="277" r:id="rId50"/>
    <p:sldId id="317" r:id="rId51"/>
    <p:sldId id="312" r:id="rId52"/>
    <p:sldId id="301" r:id="rId53"/>
    <p:sldId id="319" r:id="rId54"/>
    <p:sldId id="320" r:id="rId55"/>
    <p:sldId id="313" r:id="rId56"/>
    <p:sldId id="302" r:id="rId57"/>
    <p:sldId id="346" r:id="rId58"/>
    <p:sldId id="314" r:id="rId59"/>
    <p:sldId id="321" r:id="rId60"/>
    <p:sldId id="347" r:id="rId61"/>
    <p:sldId id="303" r:id="rId62"/>
    <p:sldId id="316" r:id="rId63"/>
    <p:sldId id="322" r:id="rId64"/>
    <p:sldId id="283" r:id="rId65"/>
    <p:sldId id="284" r:id="rId66"/>
    <p:sldId id="285" r:id="rId67"/>
    <p:sldId id="286" r:id="rId68"/>
    <p:sldId id="287" r:id="rId69"/>
    <p:sldId id="288" r:id="rId70"/>
    <p:sldId id="328" r:id="rId71"/>
    <p:sldId id="274" r:id="rId72"/>
    <p:sldId id="352" r:id="rId73"/>
    <p:sldId id="333" r:id="rId74"/>
    <p:sldId id="332" r:id="rId75"/>
    <p:sldId id="331" r:id="rId76"/>
    <p:sldId id="330" r:id="rId77"/>
    <p:sldId id="329" r:id="rId78"/>
    <p:sldId id="338" r:id="rId79"/>
    <p:sldId id="337" r:id="rId80"/>
    <p:sldId id="336" r:id="rId81"/>
    <p:sldId id="335" r:id="rId82"/>
    <p:sldId id="341" r:id="rId83"/>
    <p:sldId id="342" r:id="rId84"/>
    <p:sldId id="343" r:id="rId85"/>
    <p:sldId id="344" r:id="rId86"/>
    <p:sldId id="345" r:id="rId87"/>
  </p:sldIdLst>
  <p:sldSz cx="9144000" cy="6858000" type="screen4x3"/>
  <p:notesSz cx="6718300" cy="98679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200" b="1" kern="1200">
        <a:solidFill>
          <a:srgbClr val="FE4040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/>
  <p:clrMru>
    <a:srgbClr val="0000FF"/>
    <a:srgbClr val="A10101"/>
    <a:srgbClr val="9F0319"/>
    <a:srgbClr val="940E2B"/>
    <a:srgbClr val="0099FF"/>
    <a:srgbClr val="CC99FF"/>
    <a:srgbClr val="6600CC"/>
    <a:srgbClr val="FE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83" autoAdjust="0"/>
    <p:restoredTop sz="94660"/>
  </p:normalViewPr>
  <p:slideViewPr>
    <p:cSldViewPr snapToGrid="0">
      <p:cViewPr>
        <p:scale>
          <a:sx n="75" d="100"/>
          <a:sy n="75" d="100"/>
        </p:scale>
        <p:origin x="-140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printerSettings" Target="printerSettings/printerSettings1.bin"/><Relationship Id="rId91" Type="http://schemas.openxmlformats.org/officeDocument/2006/relationships/presProps" Target="presProps.xml"/><Relationship Id="rId92" Type="http://schemas.openxmlformats.org/officeDocument/2006/relationships/viewProps" Target="viewProps.xml"/><Relationship Id="rId93" Type="http://schemas.openxmlformats.org/officeDocument/2006/relationships/theme" Target="theme/theme1.xml"/><Relationship Id="rId94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notesMaster" Target="notesMasters/notesMaster1.xml"/><Relationship Id="rId8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023396E-D0ED-4C48-AA26-103F384FDC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44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238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6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3" y="4687888"/>
            <a:ext cx="5375275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b="0">
                <a:solidFill>
                  <a:schemeClr val="tx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238" y="93726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066F026-07D5-4D44-8048-5BCA7C870E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95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7888"/>
            <a:ext cx="4927600" cy="4440237"/>
          </a:xfrm>
          <a:noFill/>
          <a:ln w="9525"/>
        </p:spPr>
        <p:txBody>
          <a:bodyPr/>
          <a:lstStyle/>
          <a:p>
            <a:r>
              <a:rPr lang="en-GB" smtClean="0">
                <a:latin typeface="Helvetica" charset="0"/>
              </a:rPr>
              <a:t>It is a fact that the distribution of obs-fg is not gaussian. By fitting gaussian curves we do a relatively bad job and we mis-represent the observation errors</a:t>
            </a:r>
            <a:endParaRPr lang="en-US" smtClean="0">
              <a:latin typeface="Helvetic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WMO training course October 2012</a:t>
            </a:r>
            <a:endParaRPr lang="en-GB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40EFC70-E79E-434A-8B68-7E5156385F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BAECC42-C026-4AE1-90B6-B84C7A43E6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0663" y="304800"/>
            <a:ext cx="2036762" cy="584517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1063" cy="584517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927C789-FB4D-4AAE-886D-66C7DB0FDB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19200"/>
            <a:ext cx="8112125" cy="493077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5F8F6CB-D621-4462-A64D-95C0AE53B5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2136044-03C4-4215-B346-E5A233EA66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04800"/>
            <a:ext cx="8150225" cy="5845175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379F66A-532B-47E9-AE9C-AED6C83CD8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F33C34-4182-4EDA-A297-821053F07C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E83C881-8A83-4FED-92F9-A6EA3CF3EF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9863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219200"/>
            <a:ext cx="3979862" cy="4930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F46E4A4-058E-44F5-ACE2-60355872F1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388690B4-699F-43D6-B7DB-F503B39994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DD37142-4993-46FC-9200-37BC8578B6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3179A2F-BF91-4C77-95E3-0581A0AF59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D31B7D4-9436-470F-A9FE-7C61B962C9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1AF1870-C0D4-45F0-A9FC-E961A4A4C6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solidFill>
                <a:srgbClr val="3333FF"/>
              </a:solidFill>
              <a:latin typeface="Times" charset="0"/>
              <a:ea typeface="+mn-ea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WMO training course October 2012</a:t>
            </a:r>
            <a:endParaRPr lang="en-GB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GB">
                <a:solidFill>
                  <a:schemeClr val="bg1"/>
                </a:solidFill>
              </a:rPr>
              <a:t>Slide </a:t>
            </a:r>
            <a:fld id="{8AFD2626-AF4B-4825-A7EE-D92668A7DE12}" type="slidenum">
              <a:rPr lang="en-GB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pic>
        <p:nvPicPr>
          <p:cNvPr id="3079" name="Picture 7" descr="ECMWF_new_logo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EE57D727-C38A-4B35-845F-61C761EB84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hd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ＭＳ Ｐゴシック" charset="-128"/>
          <a:cs typeface="ＭＳ Ｐゴシック" charset="-128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  <a:ea typeface="ＭＳ Ｐゴシック" charset="-128"/>
          <a:cs typeface="ＭＳ Ｐゴシック" charset="-128"/>
        </a:defRPr>
      </a:lvl5pPr>
      <a:lvl6pPr marL="4572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6pPr>
      <a:lvl7pPr marL="9144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7pPr>
      <a:lvl8pPr marL="13716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8pPr>
      <a:lvl9pPr marL="1828800"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charset="0"/>
        </a:defRPr>
      </a:lvl9pPr>
    </p:titleStyle>
    <p:bodyStyle>
      <a:lvl1pPr marL="290513" indent="-290513" algn="l" defTabSz="762000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0F3692"/>
        </a:buClr>
        <a:buSzPct val="100000"/>
        <a:buFont typeface="Wingdings" charset="2"/>
        <a:buChar char="Ø"/>
        <a:defRPr sz="22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66763" indent="-285750" algn="l" defTabSz="762000" rtl="0" eaLnBrk="0" fontAlgn="base" hangingPunct="0">
        <a:spcBef>
          <a:spcPct val="0"/>
        </a:spcBef>
        <a:spcAft>
          <a:spcPts val="1000"/>
        </a:spcAft>
        <a:buClr>
          <a:srgbClr val="0F3692"/>
        </a:buClr>
        <a:buSzPct val="100000"/>
        <a:buFont typeface="Wingdings" charset="2"/>
        <a:buChar char="§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300163" indent="-3429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§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7192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4pPr>
      <a:lvl5pPr marL="21383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5pPr>
      <a:lvl6pPr marL="25955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6pPr>
      <a:lvl7pPr marL="30527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7pPr>
      <a:lvl8pPr marL="35099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8pPr>
      <a:lvl9pPr marL="39671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charset="2"/>
        <a:buChar char=""/>
        <a:defRPr sz="22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gif"/><Relationship Id="rId3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Relationship Id="rId3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gif"/><Relationship Id="rId3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gif"/><Relationship Id="rId3" Type="http://schemas.openxmlformats.org/officeDocument/2006/relationships/image" Target="../media/image21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gif"/><Relationship Id="rId3" Type="http://schemas.openxmlformats.org/officeDocument/2006/relationships/image" Target="../media/image25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gif"/><Relationship Id="rId3" Type="http://schemas.openxmlformats.org/officeDocument/2006/relationships/image" Target="../media/image29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gif"/><Relationship Id="rId3" Type="http://schemas.openxmlformats.org/officeDocument/2006/relationships/image" Target="../media/image32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5.png"/><Relationship Id="rId12" Type="http://schemas.openxmlformats.org/officeDocument/2006/relationships/image" Target="../media/image56.png"/><Relationship Id="rId13" Type="http://schemas.openxmlformats.org/officeDocument/2006/relationships/image" Target="../media/image57.png"/><Relationship Id="rId14" Type="http://schemas.openxmlformats.org/officeDocument/2006/relationships/image" Target="../media/image58.png"/><Relationship Id="rId15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8" Type="http://schemas.openxmlformats.org/officeDocument/2006/relationships/image" Target="../media/image52.png"/><Relationship Id="rId9" Type="http://schemas.openxmlformats.org/officeDocument/2006/relationships/image" Target="../media/image53.png"/><Relationship Id="rId10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9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Relationship Id="rId6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7.wmf"/><Relationship Id="rId6" Type="http://schemas.openxmlformats.org/officeDocument/2006/relationships/image" Target="../media/image7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gif"/><Relationship Id="rId3" Type="http://schemas.openxmlformats.org/officeDocument/2006/relationships/image" Target="../media/image82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8.gif"/><Relationship Id="rId3" Type="http://schemas.openxmlformats.org/officeDocument/2006/relationships/image" Target="../media/image89.gi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0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4" Type="http://schemas.openxmlformats.org/officeDocument/2006/relationships/image" Target="../media/image93.png"/><Relationship Id="rId5" Type="http://schemas.openxmlformats.org/officeDocument/2006/relationships/image" Target="../media/image94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3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4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gif"/><Relationship Id="rId3" Type="http://schemas.openxmlformats.org/officeDocument/2006/relationships/image" Target="../media/image109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5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6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7.png"/></Relationships>
</file>

<file path=ppt/slides/_rels/slide5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0.png"/><Relationship Id="rId12" Type="http://schemas.openxmlformats.org/officeDocument/2006/relationships/image" Target="../media/image131.png"/><Relationship Id="rId13" Type="http://schemas.openxmlformats.org/officeDocument/2006/relationships/image" Target="../media/image132.png"/><Relationship Id="rId14" Type="http://schemas.openxmlformats.org/officeDocument/2006/relationships/image" Target="../media/image133.png"/><Relationship Id="rId15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1.png"/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6" Type="http://schemas.openxmlformats.org/officeDocument/2006/relationships/image" Target="../media/image125.png"/><Relationship Id="rId7" Type="http://schemas.openxmlformats.org/officeDocument/2006/relationships/image" Target="../media/image126.png"/><Relationship Id="rId8" Type="http://schemas.openxmlformats.org/officeDocument/2006/relationships/image" Target="../media/image127.png"/><Relationship Id="rId9" Type="http://schemas.openxmlformats.org/officeDocument/2006/relationships/image" Target="../media/image128.png"/><Relationship Id="rId10" Type="http://schemas.openxmlformats.org/officeDocument/2006/relationships/image" Target="../media/image129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5.gi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6.png"/><Relationship Id="rId3" Type="http://schemas.openxmlformats.org/officeDocument/2006/relationships/image" Target="../media/image13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7.png"/><Relationship Id="rId12" Type="http://schemas.openxmlformats.org/officeDocument/2006/relationships/image" Target="../media/image148.png"/><Relationship Id="rId13" Type="http://schemas.openxmlformats.org/officeDocument/2006/relationships/image" Target="../media/image149.png"/><Relationship Id="rId14" Type="http://schemas.openxmlformats.org/officeDocument/2006/relationships/image" Target="../media/image150.png"/><Relationship Id="rId15" Type="http://schemas.openxmlformats.org/officeDocument/2006/relationships/image" Target="../media/image15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8.png"/><Relationship Id="rId3" Type="http://schemas.openxmlformats.org/officeDocument/2006/relationships/image" Target="../media/image139.png"/><Relationship Id="rId4" Type="http://schemas.openxmlformats.org/officeDocument/2006/relationships/image" Target="../media/image140.png"/><Relationship Id="rId5" Type="http://schemas.openxmlformats.org/officeDocument/2006/relationships/image" Target="../media/image141.png"/><Relationship Id="rId6" Type="http://schemas.openxmlformats.org/officeDocument/2006/relationships/image" Target="../media/image142.png"/><Relationship Id="rId7" Type="http://schemas.openxmlformats.org/officeDocument/2006/relationships/image" Target="../media/image143.png"/><Relationship Id="rId8" Type="http://schemas.openxmlformats.org/officeDocument/2006/relationships/image" Target="../media/image144.png"/><Relationship Id="rId9" Type="http://schemas.openxmlformats.org/officeDocument/2006/relationships/image" Target="../media/image145.png"/><Relationship Id="rId10" Type="http://schemas.openxmlformats.org/officeDocument/2006/relationships/image" Target="../media/image14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4" Type="http://schemas.openxmlformats.org/officeDocument/2006/relationships/image" Target="../media/image154.png"/><Relationship Id="rId5" Type="http://schemas.openxmlformats.org/officeDocument/2006/relationships/image" Target="../media/image155.png"/><Relationship Id="rId6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2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6.gi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7.png"/><Relationship Id="rId3" Type="http://schemas.openxmlformats.org/officeDocument/2006/relationships/image" Target="../media/image158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9.png"/><Relationship Id="rId3" Type="http://schemas.openxmlformats.org/officeDocument/2006/relationships/image" Target="../media/image160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1.png"/><Relationship Id="rId3" Type="http://schemas.openxmlformats.org/officeDocument/2006/relationships/image" Target="../media/image162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3.png"/><Relationship Id="rId3" Type="http://schemas.openxmlformats.org/officeDocument/2006/relationships/image" Target="../media/image164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5.png"/><Relationship Id="rId3" Type="http://schemas.openxmlformats.org/officeDocument/2006/relationships/image" Target="../media/image166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7.png"/><Relationship Id="rId3" Type="http://schemas.openxmlformats.org/officeDocument/2006/relationships/image" Target="../media/image168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9.png"/><Relationship Id="rId3" Type="http://schemas.openxmlformats.org/officeDocument/2006/relationships/image" Target="../media/image17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1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2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3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4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5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6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7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8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0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1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2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3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4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5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WMO training course October 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1BF33C34-4182-4EDA-A297-821053F07C8F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6" name="Picture 5" descr="Ma-on-MODIS_201107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-1"/>
            <a:ext cx="7912100" cy="6246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9800" y="4851400"/>
            <a:ext cx="718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FF00"/>
                </a:solidFill>
              </a:rPr>
              <a:t>Antonio Garcia-Mendez</a:t>
            </a:r>
            <a:br>
              <a:rPr lang="en-GB" sz="1600" dirty="0" smtClean="0">
                <a:solidFill>
                  <a:srgbClr val="FFFF00"/>
                </a:solidFill>
              </a:rPr>
            </a:br>
            <a:r>
              <a:rPr lang="en-GB" sz="1600" dirty="0" smtClean="0">
                <a:solidFill>
                  <a:srgbClr val="FFFF00"/>
                </a:solidFill>
              </a:rPr>
              <a:t>Meteorological Operations Section</a:t>
            </a:r>
            <a:br>
              <a:rPr lang="en-GB" sz="1600" dirty="0" smtClean="0">
                <a:solidFill>
                  <a:srgbClr val="FFFF00"/>
                </a:solidFill>
              </a:rPr>
            </a:br>
            <a:r>
              <a:rPr lang="en-GB" sz="1600" dirty="0" err="1" smtClean="0">
                <a:solidFill>
                  <a:srgbClr val="FFFF00"/>
                </a:solidFill>
              </a:rPr>
              <a:t>a.garcia@ecmwf.int</a:t>
            </a:r>
            <a:endParaRPr lang="en-GB" sz="1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2037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818" y="0"/>
            <a:ext cx="7472363" cy="631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61925"/>
            <a:ext cx="7080250" cy="597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70600" y="3492500"/>
            <a:ext cx="16129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17 to 20 July 2011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>
            <a:off x="5905500" y="2882900"/>
            <a:ext cx="850900" cy="5969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4064000" y="4737100"/>
            <a:ext cx="1676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9 to 17 July 2011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4610100" y="4152900"/>
            <a:ext cx="850900" cy="190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4" name="Picture 3" descr="MAON_expver_0001_fcst20110708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06858" cy="5452533"/>
          </a:xfrm>
          <a:prstGeom prst="rect">
            <a:avLst/>
          </a:prstGeom>
        </p:spPr>
      </p:pic>
      <p:pic>
        <p:nvPicPr>
          <p:cNvPr id="5" name="Picture 4" descr="MAON_EM_fcst20110708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671512"/>
            <a:ext cx="8010525" cy="5667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3800" y="190500"/>
            <a:ext cx="116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69200" y="914400"/>
            <a:ext cx="1282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58100" y="190500"/>
            <a:ext cx="128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8/July/2011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6" name="Picture 5" descr="MAON_expver_0001_fcst20110709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010525" cy="5667375"/>
          </a:xfrm>
          <a:prstGeom prst="rect">
            <a:avLst/>
          </a:prstGeom>
        </p:spPr>
      </p:pic>
      <p:pic>
        <p:nvPicPr>
          <p:cNvPr id="7" name="Picture 6" descr="MAON_EM_fcst20110709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475" y="633412"/>
            <a:ext cx="8010525" cy="56673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51600" y="215900"/>
            <a:ext cx="127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7300" y="863600"/>
            <a:ext cx="123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24800" y="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9/July/2011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4701" y="0"/>
            <a:ext cx="4559300" cy="624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68630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4" name="Picture 3" descr="MAON_msl_2011071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45964" cy="4135967"/>
          </a:xfrm>
          <a:prstGeom prst="rect">
            <a:avLst/>
          </a:prstGeom>
        </p:spPr>
      </p:pic>
      <p:pic>
        <p:nvPicPr>
          <p:cNvPr id="5" name="Picture 4" descr="MAON_EM_fcst20110710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3067" y="2117080"/>
            <a:ext cx="5350933" cy="39974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32500" y="177800"/>
            <a:ext cx="139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6500" y="8382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0800" y="0"/>
            <a:ext cx="130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10/July/2011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4" name="Picture 3" descr="MAON_msl_20110711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837767" cy="4130169"/>
          </a:xfrm>
          <a:prstGeom prst="rect">
            <a:avLst/>
          </a:prstGeom>
        </p:spPr>
      </p:pic>
      <p:pic>
        <p:nvPicPr>
          <p:cNvPr id="5" name="Picture 4" descr="MAON_EM_fcst20110711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301" y="2573867"/>
            <a:ext cx="5303699" cy="3752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1400" y="258233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5734" y="2434167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61300" y="0"/>
            <a:ext cx="128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11/July/2011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59299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0" y="0"/>
            <a:ext cx="45847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4" name="Picture 3" descr="MAON_msl_20110712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93606" cy="4028176"/>
          </a:xfrm>
          <a:prstGeom prst="rect">
            <a:avLst/>
          </a:prstGeom>
        </p:spPr>
      </p:pic>
      <p:pic>
        <p:nvPicPr>
          <p:cNvPr id="5" name="Picture 4" descr="MAON_EM_fcst20110712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316" y="2607733"/>
            <a:ext cx="5309684" cy="37565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93166" y="605367"/>
            <a:ext cx="138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4600" y="2341033"/>
            <a:ext cx="139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9400" y="215900"/>
            <a:ext cx="124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12/July/2011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5" name="Picture 4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0"/>
            <a:ext cx="8446576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4" name="Picture 3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4" name="Picture 3" descr="MAON_msl_20110713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67"/>
            <a:ext cx="5829883" cy="4124590"/>
          </a:xfrm>
          <a:prstGeom prst="rect">
            <a:avLst/>
          </a:prstGeom>
        </p:spPr>
      </p:pic>
      <p:pic>
        <p:nvPicPr>
          <p:cNvPr id="5" name="Picture 4" descr="MAON_EM_fcst20110713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252" y="2252133"/>
            <a:ext cx="5650748" cy="39978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06433" y="232833"/>
            <a:ext cx="149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69200" y="2027766"/>
            <a:ext cx="1282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9400" y="0"/>
            <a:ext cx="124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13/July/2011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pic>
        <p:nvPicPr>
          <p:cNvPr id="4" name="Picture 3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pic>
        <p:nvPicPr>
          <p:cNvPr id="4" name="Picture 3" descr="MAON_msl_2011071312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689600" cy="4025342"/>
          </a:xfrm>
          <a:prstGeom prst="rect">
            <a:avLst/>
          </a:prstGeom>
        </p:spPr>
      </p:pic>
      <p:pic>
        <p:nvPicPr>
          <p:cNvPr id="5" name="Picture 4" descr="MAON_EM_fcst2011071312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333" y="2287426"/>
            <a:ext cx="5672667" cy="4013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45567" y="292100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39567" y="1976967"/>
            <a:ext cx="1257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61300" y="152400"/>
            <a:ext cx="128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13/July/2011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12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4" name="Picture 3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4560922" cy="623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1200" y="0"/>
            <a:ext cx="462280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205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152900" cy="3243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8230" y="1"/>
            <a:ext cx="4055769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94571"/>
            <a:ext cx="4102100" cy="318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12761" y="3060700"/>
            <a:ext cx="4031239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94150" y="2905780"/>
            <a:ext cx="1155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 AN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H+12 </a:t>
            </a:r>
            <a:r>
              <a:rPr lang="en-GB" sz="1400" dirty="0" err="1" smtClean="0">
                <a:solidFill>
                  <a:schemeClr val="tx1"/>
                </a:solidFill>
              </a:rPr>
              <a:t>prec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7800" y="2832100"/>
            <a:ext cx="14732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13/Jul/2011; 00 UTC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3200" y="2819400"/>
            <a:ext cx="1397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13/Jul/2011; 12 UTC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7800" y="5943600"/>
            <a:ext cx="1524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14/Jul/2011; 00 UTC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3200" y="5842000"/>
            <a:ext cx="16510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14/Jul/2011; 12 UTC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2068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152900" cy="319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0000" y="-1"/>
            <a:ext cx="4064000" cy="312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13212"/>
            <a:ext cx="4152900" cy="319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54991" y="3086100"/>
            <a:ext cx="4089009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076700" y="2895600"/>
            <a:ext cx="1104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 AN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H+3 </a:t>
            </a:r>
            <a:r>
              <a:rPr lang="en-GB" sz="1400" dirty="0" err="1" smtClean="0">
                <a:solidFill>
                  <a:schemeClr val="tx1"/>
                </a:solidFill>
              </a:rPr>
              <a:t>windgusts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6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6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483100" cy="6327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4347" y="0"/>
            <a:ext cx="4469653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11867" y="0"/>
            <a:ext cx="2760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13/Aug/2011; 00 UTC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91867" y="0"/>
            <a:ext cx="2252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13/Aug/2011; 12 UTC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43867" y="254000"/>
            <a:ext cx="728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rr</a:t>
            </a:r>
            <a:r>
              <a:rPr lang="en-US" dirty="0" smtClean="0">
                <a:solidFill>
                  <a:srgbClr val="0000FF"/>
                </a:solidFill>
              </a:rPr>
              <a:t>&gt;20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7866" y="2302933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rr</a:t>
            </a:r>
            <a:r>
              <a:rPr lang="en-US" dirty="0" smtClean="0">
                <a:solidFill>
                  <a:srgbClr val="0000FF"/>
                </a:solidFill>
              </a:rPr>
              <a:t>&gt;50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6133" y="2353733"/>
            <a:ext cx="7958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rr</a:t>
            </a:r>
            <a:r>
              <a:rPr lang="en-US" dirty="0" smtClean="0">
                <a:solidFill>
                  <a:srgbClr val="0000FF"/>
                </a:solidFill>
              </a:rPr>
              <a:t>&gt;100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0" y="4419600"/>
            <a:ext cx="694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rr</a:t>
            </a:r>
            <a:r>
              <a:rPr lang="en-US" dirty="0" smtClean="0">
                <a:solidFill>
                  <a:srgbClr val="0000FF"/>
                </a:solidFill>
              </a:rPr>
              <a:t>&gt;150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42266" y="4402667"/>
            <a:ext cx="829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rr</a:t>
            </a:r>
            <a:r>
              <a:rPr lang="en-US" dirty="0" smtClean="0">
                <a:solidFill>
                  <a:srgbClr val="0000FF"/>
                </a:solidFill>
              </a:rPr>
              <a:t>&gt;200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21200" cy="638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0118" y="0"/>
            <a:ext cx="4433881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59000" cy="34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06639" y="0"/>
            <a:ext cx="2176461" cy="26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106613"/>
            <a:ext cx="2235200" cy="2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32025" y="2092325"/>
            <a:ext cx="2289175" cy="254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203700"/>
            <a:ext cx="2247900" cy="27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44725" y="4192589"/>
            <a:ext cx="2263775" cy="25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52950" y="0"/>
            <a:ext cx="2330450" cy="34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1500" y="0"/>
            <a:ext cx="2222500" cy="26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67239" y="2032000"/>
            <a:ext cx="2303462" cy="2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72300" y="2103648"/>
            <a:ext cx="2171700" cy="231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06913" y="4167189"/>
            <a:ext cx="2351087" cy="262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34200" y="4246805"/>
            <a:ext cx="2209800" cy="25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0" y="6045200"/>
            <a:ext cx="17145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13/Aug/2011; 00 UTC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762500" y="5905500"/>
            <a:ext cx="1803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13/Aug/2011; 00 UTC</a:t>
            </a:r>
          </a:p>
          <a:p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349500" y="1816100"/>
            <a:ext cx="1079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Gust&gt;20 m/s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7800" y="3937000"/>
            <a:ext cx="1117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 &gt; 30 m/s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25700" y="3886200"/>
            <a:ext cx="1028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 &gt; 40 m/s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5829300"/>
            <a:ext cx="1181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 &gt; 50 m/s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8400" y="6007100"/>
            <a:ext cx="10541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 &gt; 60 m/s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8054"/>
            <a:ext cx="9144000" cy="579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Typhoon tracks 1985-2005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25706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5801" y="-1"/>
            <a:ext cx="3378200" cy="3176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75001"/>
            <a:ext cx="3276712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6601" y="3130489"/>
            <a:ext cx="3327400" cy="316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3200" y="0"/>
            <a:ext cx="25146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81713" y="0"/>
            <a:ext cx="25431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8925" y="3200400"/>
            <a:ext cx="2495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22988" y="3128963"/>
            <a:ext cx="2486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429000" y="850900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Probabilities of wind gusts exceeding 30 m/s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16 to 18 July 2011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" y="2578100"/>
            <a:ext cx="15494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</a:rPr>
              <a:t>13/Jul/2011; 00 UTC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2730500"/>
            <a:ext cx="16129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</a:rPr>
              <a:t>13/Jul/2011; 12 UTC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400" y="5816600"/>
            <a:ext cx="18415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</a:rPr>
              <a:t>14/Jul/2011; 00 UTC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96000" y="5778500"/>
            <a:ext cx="17399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1"/>
                </a:solidFill>
              </a:rPr>
              <a:t>14/Jul/2011; 12 UTC</a:t>
            </a:r>
            <a:endParaRPr lang="en-GB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211638" cy="149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49583"/>
            <a:ext cx="9144000" cy="336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  <p:pic>
        <p:nvPicPr>
          <p:cNvPr id="207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0793" y="0"/>
            <a:ext cx="7282414" cy="626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64667" cy="4685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542" y="1761067"/>
            <a:ext cx="5101458" cy="4483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400" y="0"/>
            <a:ext cx="4927600" cy="323343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 bwMode="auto">
          <a:xfrm flipV="1">
            <a:off x="1693333" y="4402667"/>
            <a:ext cx="5080000" cy="508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1363133" y="3107268"/>
            <a:ext cx="2065867" cy="14393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0800000">
            <a:off x="3454400" y="2336801"/>
            <a:ext cx="1117600" cy="9228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5164667" y="3429000"/>
            <a:ext cx="1947333" cy="431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171825"/>
            <a:ext cx="34385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3588" y="4824413"/>
            <a:ext cx="34004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 bwMode="auto">
          <a:xfrm>
            <a:off x="4572000" y="3175000"/>
            <a:ext cx="3403600" cy="25400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>
              <a:ln>
                <a:noFill/>
              </a:ln>
              <a:solidFill>
                <a:srgbClr val="FE4040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23900" y="4838700"/>
            <a:ext cx="3530600" cy="279400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>
              <a:ln>
                <a:noFill/>
              </a:ln>
              <a:solidFill>
                <a:srgbClr val="FE404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pic>
        <p:nvPicPr>
          <p:cNvPr id="208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15925"/>
            <a:ext cx="9144000" cy="558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22700" y="0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Stuck pressure sensor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3238500" y="292100"/>
            <a:ext cx="1473200" cy="11303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4826000" y="279400"/>
            <a:ext cx="3009900" cy="1930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ostf"/>
          <p:cNvPicPr>
            <a:picLocks noChangeAspect="1" noChangeArrowheads="1"/>
          </p:cNvPicPr>
          <p:nvPr/>
        </p:nvPicPr>
        <p:blipFill>
          <a:blip r:embed="rId3" cstate="print"/>
          <a:srcRect t="7799"/>
          <a:stretch>
            <a:fillRect/>
          </a:stretch>
        </p:blipFill>
        <p:spPr bwMode="auto">
          <a:xfrm>
            <a:off x="0" y="1916113"/>
            <a:ext cx="4637943" cy="419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447801" y="2565400"/>
            <a:ext cx="1861038" cy="646331"/>
          </a:xfrm>
          <a:prstGeom prst="rect">
            <a:avLst/>
          </a:prstGeom>
          <a:solidFill>
            <a:schemeClr val="bg1"/>
          </a:solidFill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51DC00"/>
                </a:solidFill>
              </a:rPr>
              <a:t>Gaussian</a:t>
            </a:r>
          </a:p>
          <a:p>
            <a:r>
              <a:rPr lang="en-GB">
                <a:solidFill>
                  <a:srgbClr val="FF0000"/>
                </a:solidFill>
              </a:rPr>
              <a:t>Huber</a:t>
            </a:r>
          </a:p>
          <a:p>
            <a:r>
              <a:rPr lang="en-GB"/>
              <a:t>Gaussian + flat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0" y="765176"/>
          <a:ext cx="2390043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24" name="Equation" r:id="rId4" imgW="1155600" imgH="507960" progId="">
                  <p:embed/>
                </p:oleObj>
              </mc:Choice>
              <mc:Fallback>
                <p:oleObj name="Equation" r:id="rId4" imgW="1155600" imgH="50796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65176"/>
                        <a:ext cx="2390043" cy="113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2511669" y="836614"/>
            <a:ext cx="1994389" cy="10064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/>
              <a:t>if |x| &lt;= k,</a:t>
            </a:r>
          </a:p>
          <a:p>
            <a:endParaRPr lang="en-US" sz="2000" b="0"/>
          </a:p>
          <a:p>
            <a:r>
              <a:rPr lang="en-US" sz="2000" b="0"/>
              <a:t>if |x| &gt; k,</a:t>
            </a:r>
            <a:endParaRPr lang="en-GB" sz="2000" b="0"/>
          </a:p>
        </p:txBody>
      </p:sp>
      <p:sp>
        <p:nvSpPr>
          <p:cNvPr id="2055" name="Text Box 8"/>
          <p:cNvSpPr txBox="1">
            <a:spLocks noChangeArrowheads="1"/>
          </p:cNvSpPr>
          <p:nvPr/>
        </p:nvSpPr>
        <p:spPr bwMode="auto">
          <a:xfrm>
            <a:off x="252046" y="1"/>
            <a:ext cx="4186604" cy="276999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>
                <a:solidFill>
                  <a:schemeClr val="tx2"/>
                </a:solidFill>
              </a:rPr>
              <a:t>Normalizacion de Huber</a:t>
            </a:r>
          </a:p>
        </p:txBody>
      </p:sp>
      <p:pic>
        <p:nvPicPr>
          <p:cNvPr id="2056" name="Picture 9" descr="huber_al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3935" y="1700214"/>
            <a:ext cx="385396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Text Box 10"/>
          <p:cNvSpPr txBox="1">
            <a:spLocks noChangeArrowheads="1"/>
          </p:cNvSpPr>
          <p:nvPr/>
        </p:nvSpPr>
        <p:spPr bwMode="auto">
          <a:xfrm>
            <a:off x="5237285" y="476250"/>
            <a:ext cx="3654669" cy="8255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600"/>
              <a:t>18 months of conventional data</a:t>
            </a:r>
          </a:p>
          <a:p>
            <a:pPr lvl="1" algn="ctr"/>
            <a:r>
              <a:rPr lang="en-GB" sz="1600"/>
              <a:t>Feb 2006 – Sep 2007</a:t>
            </a:r>
          </a:p>
          <a:p>
            <a:pPr algn="ctr"/>
            <a:r>
              <a:rPr lang="en-GB" sz="1600"/>
              <a:t>Normalised fit of PDF to data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smtClean="0"/>
              <a:t>Fitting the Huber norm parameters to observed probability density function (pdf) of obs-bg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998538"/>
            <a:ext cx="5106866" cy="5327650"/>
          </a:xfrm>
        </p:spPr>
        <p:txBody>
          <a:bodyPr/>
          <a:lstStyle/>
          <a:p>
            <a:pPr>
              <a:lnSpc>
                <a:spcPts val="2300"/>
              </a:lnSpc>
            </a:pPr>
            <a:r>
              <a:rPr lang="en-GB" sz="1200" smtClean="0"/>
              <a:t>18 months of conventional data used for computing statistics</a:t>
            </a:r>
          </a:p>
          <a:p>
            <a:pPr>
              <a:lnSpc>
                <a:spcPts val="2300"/>
              </a:lnSpc>
            </a:pPr>
            <a:r>
              <a:rPr lang="en-GB" sz="1200" smtClean="0"/>
              <a:t>Normalised fit of pdf to data</a:t>
            </a:r>
          </a:p>
          <a:p>
            <a:pPr lvl="1">
              <a:lnSpc>
                <a:spcPts val="2300"/>
              </a:lnSpc>
            </a:pPr>
            <a:r>
              <a:rPr lang="en-GB" sz="1200" smtClean="0">
                <a:solidFill>
                  <a:srgbClr val="339966"/>
                </a:solidFill>
              </a:rPr>
              <a:t> Best Gaussian fit</a:t>
            </a:r>
          </a:p>
          <a:p>
            <a:pPr lvl="1">
              <a:lnSpc>
                <a:spcPts val="2300"/>
              </a:lnSpc>
            </a:pPr>
            <a:r>
              <a:rPr lang="en-GB" sz="1200" smtClean="0">
                <a:solidFill>
                  <a:srgbClr val="FF0000"/>
                </a:solidFill>
              </a:rPr>
              <a:t> Best Huber norm fit =&gt; smaller </a:t>
            </a:r>
            <a:r>
              <a:rPr lang="el-GR" sz="1200" smtClean="0">
                <a:solidFill>
                  <a:srgbClr val="FF3300"/>
                </a:solidFill>
                <a:cs typeface="Arial" charset="0"/>
              </a:rPr>
              <a:t>σ</a:t>
            </a:r>
            <a:r>
              <a:rPr lang="en-GB" sz="1200" baseline="-25000" smtClean="0">
                <a:solidFill>
                  <a:srgbClr val="FF3300"/>
                </a:solidFill>
                <a:cs typeface="Arial" charset="0"/>
              </a:rPr>
              <a:t>o</a:t>
            </a:r>
            <a:r>
              <a:rPr lang="en-GB" sz="1200" smtClean="0"/>
              <a:t> </a:t>
            </a:r>
          </a:p>
          <a:p>
            <a:pPr>
              <a:lnSpc>
                <a:spcPts val="2300"/>
              </a:lnSpc>
            </a:pPr>
            <a:r>
              <a:rPr lang="en-GB" sz="1200" smtClean="0"/>
              <a:t>Huber norm used for</a:t>
            </a:r>
          </a:p>
          <a:p>
            <a:pPr lvl="1">
              <a:lnSpc>
                <a:spcPts val="2300"/>
              </a:lnSpc>
            </a:pPr>
            <a:r>
              <a:rPr lang="en-GB" sz="1200" smtClean="0"/>
              <a:t>SYNOP, METAR, DRIBU: surface pressure, 10m wind</a:t>
            </a:r>
          </a:p>
          <a:p>
            <a:pPr lvl="1">
              <a:lnSpc>
                <a:spcPts val="2300"/>
              </a:lnSpc>
            </a:pPr>
            <a:r>
              <a:rPr lang="en-GB" sz="1200" smtClean="0"/>
              <a:t>TEMP, AIREP: temperature, wind</a:t>
            </a:r>
          </a:p>
          <a:p>
            <a:pPr lvl="1">
              <a:lnSpc>
                <a:spcPts val="2300"/>
              </a:lnSpc>
            </a:pPr>
            <a:r>
              <a:rPr lang="en-GB" sz="1200" smtClean="0"/>
              <a:t>PILOT: wind</a:t>
            </a:r>
          </a:p>
          <a:p>
            <a:pPr>
              <a:lnSpc>
                <a:spcPts val="2300"/>
              </a:lnSpc>
            </a:pPr>
            <a:r>
              <a:rPr lang="en-GB" sz="1200" smtClean="0"/>
              <a:t>Very relaxation of the fg-check</a:t>
            </a:r>
          </a:p>
          <a:p>
            <a:pPr lvl="1">
              <a:lnSpc>
                <a:spcPts val="2300"/>
              </a:lnSpc>
            </a:pPr>
            <a:r>
              <a:rPr lang="en-GB" sz="1200" smtClean="0"/>
              <a:t>Obs accepted as long as |obs-bg| &lt;  20 </a:t>
            </a:r>
            <a:r>
              <a:rPr lang="el-GR" sz="1200" smtClean="0">
                <a:cs typeface="Arial" charset="0"/>
              </a:rPr>
              <a:t>σ</a:t>
            </a:r>
            <a:r>
              <a:rPr lang="en-GB" sz="1200" baseline="-25000" smtClean="0">
                <a:cs typeface="Arial" charset="0"/>
              </a:rPr>
              <a:t>o</a:t>
            </a:r>
            <a:endParaRPr lang="en-GB" sz="1200" smtClean="0"/>
          </a:p>
          <a:p>
            <a:pPr lvl="1">
              <a:lnSpc>
                <a:spcPts val="2300"/>
              </a:lnSpc>
            </a:pPr>
            <a:endParaRPr lang="en-GB" sz="1200" smtClean="0"/>
          </a:p>
        </p:txBody>
      </p:sp>
      <p:pic>
        <p:nvPicPr>
          <p:cNvPr id="46084" name="Picture 4" descr="huber_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9120" y="1484314"/>
            <a:ext cx="417488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6156081" y="5734050"/>
            <a:ext cx="2016369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Times" charset="0"/>
              </a:rPr>
              <a:t>(obs-bg)/</a:t>
            </a:r>
            <a:r>
              <a:rPr lang="el-GR" sz="2400">
                <a:latin typeface="Times" charset="0"/>
              </a:rPr>
              <a:t>σ</a:t>
            </a:r>
            <a:r>
              <a:rPr lang="en-GB" sz="2400" baseline="-25000">
                <a:latin typeface="Times" charset="0"/>
              </a:rPr>
              <a:t>o</a:t>
            </a:r>
            <a:endParaRPr lang="el-GR" sz="2400" baseline="-25000"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EDD37142-4993-46FC-9200-37BC8578B6B0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" y="0"/>
            <a:ext cx="7742238" cy="626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467600" y="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chemeClr val="tx1"/>
                </a:solidFill>
              </a:rPr>
              <a:t>expver</a:t>
            </a:r>
            <a:r>
              <a:rPr lang="en-GB" sz="1400" dirty="0" smtClean="0">
                <a:solidFill>
                  <a:schemeClr val="tx1"/>
                </a:solidFill>
              </a:rPr>
              <a:t>=fk2m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Buoy removed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  <p:pic>
        <p:nvPicPr>
          <p:cNvPr id="4" name="Picture 3" descr="MAON_expver_0001_fcst2011071312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5054599" cy="3576084"/>
          </a:xfrm>
          <a:prstGeom prst="rect">
            <a:avLst/>
          </a:prstGeom>
        </p:spPr>
      </p:pic>
      <p:pic>
        <p:nvPicPr>
          <p:cNvPr id="5" name="Picture 4" descr="MAON_expver_fk2m_fcst2011071312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800" y="2268015"/>
            <a:ext cx="5664200" cy="4007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7900" y="35433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T1279 </a:t>
            </a:r>
            <a:r>
              <a:rPr lang="en-GB" sz="1600" dirty="0" err="1" smtClean="0">
                <a:solidFill>
                  <a:schemeClr val="tx1"/>
                </a:solidFill>
              </a:rPr>
              <a:t>oper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9100" y="1892300"/>
            <a:ext cx="2552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T1279 </a:t>
            </a:r>
            <a:r>
              <a:rPr lang="en-GB" sz="1400" dirty="0" err="1" smtClean="0">
                <a:solidFill>
                  <a:schemeClr val="tx1"/>
                </a:solidFill>
              </a:rPr>
              <a:t>expver</a:t>
            </a:r>
            <a:r>
              <a:rPr lang="en-GB" sz="1400" dirty="0" smtClean="0">
                <a:solidFill>
                  <a:schemeClr val="tx1"/>
                </a:solidFill>
              </a:rPr>
              <a:t>=fk2m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9400" y="228600"/>
            <a:ext cx="347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13/July/2011; 12 UTC</a:t>
            </a:r>
            <a:endParaRPr lang="en-GB" sz="1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14700" cy="309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1" y="0"/>
            <a:ext cx="3238500" cy="304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36901"/>
            <a:ext cx="3348157" cy="315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186" y="3200400"/>
            <a:ext cx="3276814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68999"/>
            <a:ext cx="9144000" cy="31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75000" y="0"/>
            <a:ext cx="2781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EFI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based on 13/July/2011; 00 UTC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8900" y="2794000"/>
            <a:ext cx="1765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 14-15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1400" y="2705100"/>
            <a:ext cx="1600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15-16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5100" y="5689600"/>
            <a:ext cx="17780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16-17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6500" y="5638800"/>
            <a:ext cx="1587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17-18 July 2011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Forecast in the </a:t>
            </a:r>
            <a:r>
              <a:rPr lang="en-GB" sz="2400" dirty="0" err="1" smtClean="0"/>
              <a:t>Northwestern</a:t>
            </a:r>
            <a:r>
              <a:rPr lang="en-GB" sz="2400" dirty="0" smtClean="0"/>
              <a:t> tropical Pacific</a:t>
            </a:r>
            <a:endParaRPr lang="en-GB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Seasonal forecast</a:t>
            </a:r>
          </a:p>
          <a:p>
            <a:r>
              <a:rPr lang="en-GB" dirty="0" smtClean="0"/>
              <a:t>Monthly forecast</a:t>
            </a:r>
          </a:p>
          <a:p>
            <a:r>
              <a:rPr lang="en-GB" dirty="0" smtClean="0"/>
              <a:t>EPS</a:t>
            </a:r>
          </a:p>
          <a:p>
            <a:pPr lvl="1"/>
            <a:r>
              <a:rPr lang="en-GB" dirty="0" err="1" smtClean="0"/>
              <a:t>EPSgrams</a:t>
            </a:r>
            <a:endParaRPr lang="en-GB" dirty="0" smtClean="0"/>
          </a:p>
          <a:p>
            <a:pPr lvl="1"/>
            <a:r>
              <a:rPr lang="en-GB" dirty="0" smtClean="0"/>
              <a:t>EFI</a:t>
            </a:r>
          </a:p>
          <a:p>
            <a:pPr lvl="1"/>
            <a:r>
              <a:rPr lang="en-GB" dirty="0" smtClean="0"/>
              <a:t>Probabilities</a:t>
            </a:r>
          </a:p>
          <a:p>
            <a:r>
              <a:rPr lang="en-GB" dirty="0" smtClean="0"/>
              <a:t>Deterministic forecast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40</a:t>
            </a:fld>
            <a:endParaRPr lang="en-GB"/>
          </a:p>
        </p:txBody>
      </p:sp>
      <p:pic>
        <p:nvPicPr>
          <p:cNvPr id="4" name="Picture 3" descr="MAON_msl_20110714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48003" cy="4420406"/>
          </a:xfrm>
          <a:prstGeom prst="rect">
            <a:avLst/>
          </a:prstGeom>
        </p:spPr>
      </p:pic>
      <p:pic>
        <p:nvPicPr>
          <p:cNvPr id="5" name="Picture 4" descr="MAON_EM_fcst20110714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4316" y="2556933"/>
            <a:ext cx="5309684" cy="37565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44067" y="292100"/>
            <a:ext cx="1384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17833" y="2222500"/>
            <a:ext cx="130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99400" y="0"/>
            <a:ext cx="124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14/July/2011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  <p:pic>
        <p:nvPicPr>
          <p:cNvPr id="5" name="Picture 4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42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3162299" cy="29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6300" y="-1"/>
            <a:ext cx="3187700" cy="30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14700"/>
            <a:ext cx="317853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652" y="3225800"/>
            <a:ext cx="3214348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68999"/>
            <a:ext cx="9144000" cy="31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49600" y="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EFI 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based on 14/July/2011; 00 UTC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58900" y="2667000"/>
            <a:ext cx="16637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15-16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1400" y="2667000"/>
            <a:ext cx="1752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16-17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3500" y="5702300"/>
            <a:ext cx="1701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17-18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2500" y="5600700"/>
            <a:ext cx="184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18-19 July 2011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46599" cy="629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1" y="0"/>
            <a:ext cx="45847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44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95800" cy="633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63" y="0"/>
            <a:ext cx="27336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1936750"/>
            <a:ext cx="27146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8188" y="3700463"/>
            <a:ext cx="27146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500" y="0"/>
            <a:ext cx="1714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Probabilities</a:t>
            </a:r>
          </a:p>
          <a:p>
            <a:r>
              <a:rPr lang="en-GB" sz="1400" dirty="0" smtClean="0">
                <a:solidFill>
                  <a:schemeClr val="tx1"/>
                </a:solidFill>
              </a:rPr>
              <a:t>VT: 16-18 July 2011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32300" cy="629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1700" y="0"/>
            <a:ext cx="4432300" cy="6277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20447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14/Jul/2011; 00 UTC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2500" y="0"/>
            <a:ext cx="1892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14/Jul/2011; 12 UTC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1200" y="203200"/>
            <a:ext cx="7874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Gusts&gt;20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000" y="2336800"/>
            <a:ext cx="8382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Gusts&gt;30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86100" y="2349500"/>
            <a:ext cx="863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Gusts&gt;40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9000" y="4457700"/>
            <a:ext cx="9271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Gusts&gt;50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8500" y="4419600"/>
            <a:ext cx="7747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tx1"/>
                </a:solidFill>
              </a:rPr>
              <a:t>Gusts&gt;60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6300" y="0"/>
            <a:ext cx="1930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VT: 16-18 Jul/2011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46</a:t>
            </a:fld>
            <a:endParaRPr lang="en-GB"/>
          </a:p>
        </p:txBody>
      </p:sp>
      <p:pic>
        <p:nvPicPr>
          <p:cNvPr id="4" name="Picture 3" descr="strike_new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47</a:t>
            </a:fld>
            <a:endParaRPr lang="en-GB"/>
          </a:p>
        </p:txBody>
      </p:sp>
      <p:pic>
        <p:nvPicPr>
          <p:cNvPr id="217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3468" y="0"/>
            <a:ext cx="6977063" cy="630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48</a:t>
            </a:fld>
            <a:endParaRPr lang="en-GB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4888"/>
            <a:ext cx="9143999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49</a:t>
            </a:fld>
            <a:endParaRPr lang="en-GB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175" y="0"/>
            <a:ext cx="8445326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E40EFC70-E79E-434A-8B68-7E5156385F00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199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3999" cy="634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50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6320" y="0"/>
            <a:ext cx="6619529" cy="626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04800"/>
            <a:ext cx="193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EPS probabilities of wind gusts exceeding 20/30/40 m/s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Based on: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14/July/2011; 00 UTC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D+2 to D+7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51</a:t>
            </a:fld>
            <a:endParaRPr lang="en-GB"/>
          </a:p>
        </p:txBody>
      </p:sp>
      <p:pic>
        <p:nvPicPr>
          <p:cNvPr id="4" name="Picture 3" descr="MAON_msl_20110715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36733" cy="4270935"/>
          </a:xfrm>
          <a:prstGeom prst="rect">
            <a:avLst/>
          </a:prstGeom>
        </p:spPr>
      </p:pic>
      <p:pic>
        <p:nvPicPr>
          <p:cNvPr id="5" name="Picture 4" descr="MAON_EM_fcst2011071500_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267" y="2274006"/>
            <a:ext cx="5655733" cy="4001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17067" y="254000"/>
            <a:ext cx="1435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T1279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02500" y="2053167"/>
            <a:ext cx="1333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EPS mean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86700" y="0"/>
            <a:ext cx="1257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15/July/2011</a:t>
            </a:r>
          </a:p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00 UTC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52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23096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1700" y="0"/>
            <a:ext cx="3162300" cy="301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12133"/>
            <a:ext cx="3187700" cy="3034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1" y="3207041"/>
            <a:ext cx="3276600" cy="304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68999"/>
            <a:ext cx="9144000" cy="31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00400" y="0"/>
            <a:ext cx="281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EFI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Based on 15/July/2011; 00 UTC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0800" y="2603500"/>
            <a:ext cx="1638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16-17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7900" y="2628900"/>
            <a:ext cx="1816100" cy="279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17-18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5100" y="5727700"/>
            <a:ext cx="1638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18-19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42200" y="5613400"/>
            <a:ext cx="1701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19-20 July 2011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53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5543" y="0"/>
            <a:ext cx="6688457" cy="626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79400"/>
            <a:ext cx="23495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EPS probabilities of wind gusts exceeding 30/40/55/55 m/s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Based on: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15/July/2011; 00 UTC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D+1 to D+6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54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1481" y="0"/>
            <a:ext cx="6684707" cy="629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77800"/>
            <a:ext cx="2057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EPS probabilities of accumulated </a:t>
            </a:r>
            <a:r>
              <a:rPr lang="en-GB" dirty="0" err="1" smtClean="0">
                <a:solidFill>
                  <a:srgbClr val="0000FF"/>
                </a:solidFill>
              </a:rPr>
              <a:t>precip</a:t>
            </a:r>
            <a:r>
              <a:rPr lang="en-GB" dirty="0" smtClean="0">
                <a:solidFill>
                  <a:srgbClr val="0000FF"/>
                </a:solidFill>
              </a:rPr>
              <a:t> exceeding60, 70, 100 and 200 mm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Based on: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15/July/2011; 00 UTC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D+1 to D+6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55</a:t>
            </a:fld>
            <a:endParaRPr lang="en-GB"/>
          </a:p>
        </p:txBody>
      </p:sp>
      <p:pic>
        <p:nvPicPr>
          <p:cNvPr id="4" name="Picture 3" descr="MAON_msl_20110716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936"/>
            <a:ext cx="8864599" cy="6271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56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3251200" cy="306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0"/>
            <a:ext cx="3200400" cy="301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21730"/>
            <a:ext cx="3251200" cy="309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93978" y="3251200"/>
            <a:ext cx="3250022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68999"/>
            <a:ext cx="9144000" cy="31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124200" y="0"/>
            <a:ext cx="284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EFI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Based on 16/July/2011; 00 UTC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2692400"/>
            <a:ext cx="1828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17-18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53300" y="2679700"/>
            <a:ext cx="17907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18-19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9400" y="5727700"/>
            <a:ext cx="16129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VT:19-20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2500" y="5626100"/>
            <a:ext cx="184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20-21 July 2011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57</a:t>
            </a:fld>
            <a:endParaRPr lang="en-GB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838" y="198330"/>
            <a:ext cx="4335461" cy="6125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" y="0"/>
            <a:ext cx="16573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51063" y="0"/>
            <a:ext cx="2459037" cy="34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1" y="2156296"/>
            <a:ext cx="2184400" cy="25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5213" y="2127696"/>
            <a:ext cx="2211387" cy="26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6375" y="4195954"/>
            <a:ext cx="2079625" cy="27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71713" y="4173229"/>
            <a:ext cx="2236787" cy="300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54017" y="-1"/>
            <a:ext cx="4489983" cy="632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35500" y="0"/>
            <a:ext cx="2146300" cy="3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7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9186" y="0"/>
            <a:ext cx="2005263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8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45013" y="2081751"/>
            <a:ext cx="2351087" cy="283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9" name="Picture 1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58000" y="2096005"/>
            <a:ext cx="2120900" cy="25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0" name="Picture 1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597400" y="4228585"/>
            <a:ext cx="2298700" cy="26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31" name="Picture 1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46900" y="4130675"/>
            <a:ext cx="2197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58</a:t>
            </a:fld>
            <a:endParaRPr lang="en-GB"/>
          </a:p>
        </p:txBody>
      </p:sp>
      <p:pic>
        <p:nvPicPr>
          <p:cNvPr id="4" name="Picture 3" descr="MAON_msl_20110717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8851968" cy="626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59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46600" cy="6286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1" y="0"/>
            <a:ext cx="4584700" cy="630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25700" y="0"/>
            <a:ext cx="203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Near Fukushima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2007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60</a:t>
            </a:fld>
            <a:endParaRPr lang="en-GB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325" y="94621"/>
            <a:ext cx="4384675" cy="6217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3" y="0"/>
            <a:ext cx="16668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7575" y="31286"/>
            <a:ext cx="2371725" cy="31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2155583"/>
            <a:ext cx="2168525" cy="25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25689" y="2049945"/>
            <a:ext cx="2259012" cy="28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5101" y="4179153"/>
            <a:ext cx="2273300" cy="29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86013" y="4209934"/>
            <a:ext cx="2135187" cy="27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4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97400" y="74258"/>
            <a:ext cx="4381500" cy="6186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0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68825" y="28691"/>
            <a:ext cx="2162175" cy="342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1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56400" y="69092"/>
            <a:ext cx="2227263" cy="29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13275" y="2141154"/>
            <a:ext cx="2168525" cy="24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4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32600" y="2176185"/>
            <a:ext cx="2116138" cy="2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5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13275" y="4184300"/>
            <a:ext cx="2130425" cy="2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6" name="Picture 1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807200" y="4157662"/>
            <a:ext cx="21463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61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76600" cy="305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0900" y="0"/>
            <a:ext cx="3213100" cy="301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1442"/>
            <a:ext cx="3289300" cy="306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86890" y="3213100"/>
            <a:ext cx="325711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968999"/>
            <a:ext cx="9144000" cy="312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75000" y="0"/>
            <a:ext cx="280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EFI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Based on 17/July/2011; 00 UTC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33500" y="2743200"/>
            <a:ext cx="184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18-19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16800" y="2692400"/>
            <a:ext cx="1727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19-20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20800" y="5676900"/>
            <a:ext cx="1854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20-21 July 2011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62800" y="5626100"/>
            <a:ext cx="1981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VT: 21-22 July 2011</a:t>
            </a:r>
            <a:endParaRPr lang="en-GB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62</a:t>
            </a:fld>
            <a:endParaRPr lang="en-GB"/>
          </a:p>
        </p:txBody>
      </p:sp>
      <p:pic>
        <p:nvPicPr>
          <p:cNvPr id="4" name="Picture 3" descr="MAON_msl_2011071800_ani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" y="0"/>
            <a:ext cx="8851966" cy="6262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63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84700" cy="631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1"/>
            <a:ext cx="4610100" cy="6308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001"/>
            <a:ext cx="4552256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916317"/>
            <a:ext cx="4610100" cy="5392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65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5530"/>
            <a:ext cx="4533900" cy="608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906910"/>
            <a:ext cx="4610100" cy="539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66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1557"/>
            <a:ext cx="4546600" cy="601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6600" y="911270"/>
            <a:ext cx="4597399" cy="53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7753"/>
            <a:ext cx="4521199" cy="6063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1200" y="866229"/>
            <a:ext cx="4622799" cy="541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68</a:t>
            </a:fld>
            <a:endParaRPr lang="en-GB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133"/>
            <a:ext cx="4521200" cy="6003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6600" y="901743"/>
            <a:ext cx="4597400" cy="536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69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4038"/>
            <a:ext cx="4572000" cy="610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9300" y="838551"/>
            <a:ext cx="4584700" cy="538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900" y="0"/>
            <a:ext cx="7442200" cy="628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Tracks and features verification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71</a:t>
            </a:fld>
            <a:endParaRPr lang="en-GB"/>
          </a:p>
        </p:txBody>
      </p:sp>
      <p:pic>
        <p:nvPicPr>
          <p:cNvPr id="216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250" y="0"/>
            <a:ext cx="6159500" cy="630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627783"/>
            <a:ext cx="9144001" cy="548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01800" y="0"/>
            <a:ext cx="57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solidFill>
                  <a:schemeClr val="tx2"/>
                </a:solidFill>
              </a:rPr>
              <a:t>Synop</a:t>
            </a:r>
            <a:r>
              <a:rPr lang="en-GB" sz="2000" dirty="0" smtClean="0">
                <a:solidFill>
                  <a:schemeClr val="tx2"/>
                </a:solidFill>
              </a:rPr>
              <a:t> pressure observations Japan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73</a:t>
            </a:fld>
            <a:endParaRPr lang="en-GB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2763"/>
            <a:ext cx="9144000" cy="5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74</a:t>
            </a:fld>
            <a:endParaRPr lang="en-GB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0388"/>
            <a:ext cx="9144000" cy="554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75</a:t>
            </a:fld>
            <a:endParaRPr lang="en-GB"/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8800"/>
            <a:ext cx="9144000" cy="565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76</a:t>
            </a:fld>
            <a:endParaRPr lang="en-GB"/>
          </a:p>
        </p:txBody>
      </p:sp>
      <p:pic>
        <p:nvPicPr>
          <p:cNvPr id="135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9275"/>
            <a:ext cx="9144000" cy="559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77</a:t>
            </a:fld>
            <a:endParaRPr lang="en-GB"/>
          </a:p>
        </p:txBody>
      </p:sp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0700"/>
            <a:ext cx="8558423" cy="523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78</a:t>
            </a:fld>
            <a:endParaRPr lang="en-GB"/>
          </a:p>
        </p:txBody>
      </p:sp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7525"/>
            <a:ext cx="9144000" cy="557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79</a:t>
            </a:fld>
            <a:endParaRPr lang="en-GB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87375"/>
            <a:ext cx="9144000" cy="564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202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919" y="0"/>
            <a:ext cx="7396161" cy="6252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80</a:t>
            </a:fld>
            <a:endParaRPr lang="en-GB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1175"/>
            <a:ext cx="9144000" cy="559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81</a:t>
            </a:fld>
            <a:endParaRPr lang="en-GB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8800"/>
            <a:ext cx="9144000" cy="564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82</a:t>
            </a:fld>
            <a:endParaRPr lang="en-GB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2763"/>
            <a:ext cx="9144000" cy="567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83</a:t>
            </a:fld>
            <a:endParaRPr lang="en-GB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66738"/>
            <a:ext cx="9144000" cy="557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84</a:t>
            </a:fld>
            <a:endParaRPr lang="en-GB"/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28639"/>
            <a:ext cx="9144000" cy="5603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85</a:t>
            </a:fld>
            <a:endParaRPr lang="en-GB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988"/>
            <a:ext cx="9144000" cy="563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86</a:t>
            </a:fld>
            <a:endParaRPr lang="en-GB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2450"/>
            <a:ext cx="9144000" cy="560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WMO training course October 2012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Slide </a:t>
            </a:r>
            <a:fld id="{D3179A2F-BF91-4C77-95E3-0581A0AF595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2175" y="0"/>
            <a:ext cx="7359650" cy="628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mmitte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ommitte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>
            <a:ln>
              <a:noFill/>
            </a:ln>
            <a:solidFill>
              <a:srgbClr val="FE404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>
            <a:ln>
              <a:noFill/>
            </a:ln>
            <a:solidFill>
              <a:srgbClr val="FE404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NewLogo</Template>
  <TotalTime>20907</TotalTime>
  <Words>1434</Words>
  <Application>Microsoft Macintosh PowerPoint</Application>
  <PresentationFormat>On-screen Show (4:3)</PresentationFormat>
  <Paragraphs>332</Paragraphs>
  <Slides>86</Slides>
  <Notes>1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88" baseType="lpstr">
      <vt:lpstr>Committee</vt:lpstr>
      <vt:lpstr>Equation</vt:lpstr>
      <vt:lpstr>PowerPoint Presentation</vt:lpstr>
      <vt:lpstr>PowerPoint Presentation</vt:lpstr>
      <vt:lpstr>PowerPoint Presentation</vt:lpstr>
      <vt:lpstr>Forecast in the Northwestern tropical Pacific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Fitting the Huber norm parameters to observed probability density function (pdf) of obs-bg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Tracks and features verification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E.C.M.W.F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Department   Progress Report October 2005</dc:title>
  <dc:creator>zwieflhofer</dc:creator>
  <cp:lastModifiedBy>Microsoft Office User</cp:lastModifiedBy>
  <cp:revision>369</cp:revision>
  <cp:lastPrinted>2010-03-07T07:21:17Z</cp:lastPrinted>
  <dcterms:created xsi:type="dcterms:W3CDTF">2011-10-10T19:04:26Z</dcterms:created>
  <dcterms:modified xsi:type="dcterms:W3CDTF">2013-04-03T20:28:33Z</dcterms:modified>
</cp:coreProperties>
</file>