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2"/>
  </p:sldMasterIdLst>
  <p:notesMasterIdLst>
    <p:notesMasterId r:id="rId4"/>
  </p:notesMasterIdLst>
  <p:handoutMasterIdLst>
    <p:handoutMasterId r:id="rId5"/>
  </p:handoutMasterIdLst>
  <p:sldIdLst>
    <p:sldId id="263" r:id="rId3"/>
  </p:sldIdLst>
  <p:sldSz cx="51206400" cy="36576000"/>
  <p:notesSz cx="9236075" cy="7010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•"/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•"/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•"/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•"/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•"/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Johnson (IWNM)" initials="" lastIdx="4" clrIdx="0"/>
  <p:cmAuthor id="1" name="v-debuye" initials="" lastIdx="8" clrIdx="1"/>
  <p:cmAuthor id="2" name="a-bumont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AA5DC"/>
    <a:srgbClr val="FFFFFF"/>
    <a:srgbClr val="FF33CC"/>
    <a:srgbClr val="333333"/>
    <a:srgbClr val="FFFFCC"/>
    <a:srgbClr val="004442"/>
    <a:srgbClr val="00808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634" autoAdjust="0"/>
    <p:restoredTop sz="96307" autoAdjust="0"/>
  </p:normalViewPr>
  <p:slideViewPr>
    <p:cSldViewPr>
      <p:cViewPr>
        <p:scale>
          <a:sx n="20" d="100"/>
          <a:sy n="20" d="100"/>
        </p:scale>
        <p:origin x="-1062" y="360"/>
      </p:cViewPr>
      <p:guideLst>
        <p:guide orient="horz" pos="11520"/>
        <p:guide pos="161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878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98" tIns="46199" rIns="92398" bIns="46199" numCol="1" anchor="t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3350" y="0"/>
            <a:ext cx="3986213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98" tIns="46199" rIns="92398" bIns="46199" numCol="1" anchor="t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21463"/>
            <a:ext cx="3987800" cy="3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98" tIns="46199" rIns="92398" bIns="46199" numCol="1" anchor="b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3350" y="6621463"/>
            <a:ext cx="3986213" cy="3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98" tIns="46199" rIns="92398" bIns="46199" numCol="1" anchor="b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51174361-862A-42D6-B3EE-881F47FEA0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606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028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1361738"/>
            <a:ext cx="43526075" cy="7840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20726400"/>
            <a:ext cx="35845750" cy="934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6B3DE-DF09-4906-844B-5EE0F3CA35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66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589F5-D518-43B7-B956-3BF6DAD42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3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25275" y="1465263"/>
            <a:ext cx="11520488" cy="31207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638" y="1465263"/>
            <a:ext cx="34412237" cy="31207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7BDF0-292A-494B-9D2E-6D647367B3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90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65263"/>
            <a:ext cx="46085125" cy="609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60638" y="8534400"/>
            <a:ext cx="22966362" cy="24137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5679400" y="8534400"/>
            <a:ext cx="22966363" cy="11991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5679400" y="20678775"/>
            <a:ext cx="22966363" cy="1199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560638" y="33307338"/>
            <a:ext cx="11947525" cy="2540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7495838" y="33307338"/>
            <a:ext cx="16214725" cy="2540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36698238" y="33307338"/>
            <a:ext cx="11947525" cy="2540000"/>
          </a:xfrm>
        </p:spPr>
        <p:txBody>
          <a:bodyPr/>
          <a:lstStyle>
            <a:lvl1pPr>
              <a:defRPr/>
            </a:lvl1pPr>
          </a:lstStyle>
          <a:p>
            <a:fld id="{399F81F1-3B06-4A4B-9BD7-73B44DED6B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1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B922D-2EB9-440C-AD24-8BCA926725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1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3502938"/>
            <a:ext cx="43526075" cy="72644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5501938"/>
            <a:ext cx="43526075" cy="800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0FA14-9D39-4806-949E-B3BE3891BC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3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638" y="8534400"/>
            <a:ext cx="22966362" cy="24137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8534400"/>
            <a:ext cx="22966363" cy="24137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C924F-BBDA-41FD-9C55-1FB7E56E70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8186738"/>
            <a:ext cx="22625050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1599863"/>
            <a:ext cx="22625050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8186738"/>
            <a:ext cx="22632988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1599863"/>
            <a:ext cx="22632988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FBADF-B505-4198-8365-9B71066E05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42252-4A21-4631-A3D7-208DDDEC7C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8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FCFBB-598A-4730-9CBA-908DB7144F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2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55738"/>
            <a:ext cx="16846550" cy="6197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455738"/>
            <a:ext cx="28625800" cy="31216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7653338"/>
            <a:ext cx="16846550" cy="2501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57E9A-23B7-4516-94D3-88C02B0CF0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9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5603200"/>
            <a:ext cx="30724475" cy="3022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3268663"/>
            <a:ext cx="30724475" cy="2194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8625800"/>
            <a:ext cx="30724475" cy="429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8F014-7DFC-418B-9919-09D778EA78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4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81" name="Rectangle 13"/>
          <p:cNvSpPr>
            <a:spLocks noChangeAspect="1" noChangeArrowheads="1"/>
          </p:cNvSpPr>
          <p:nvPr/>
        </p:nvSpPr>
        <p:spPr bwMode="auto">
          <a:xfrm>
            <a:off x="0" y="6689725"/>
            <a:ext cx="12814300" cy="29886275"/>
          </a:xfrm>
          <a:prstGeom prst="rect">
            <a:avLst/>
          </a:prstGeom>
          <a:solidFill>
            <a:schemeClr val="accent5">
              <a:lumMod val="90000"/>
              <a:alpha val="50000"/>
            </a:schemeClr>
          </a:solidFill>
          <a:ln>
            <a:noFill/>
          </a:ln>
          <a:effectLst/>
          <a:extLst/>
        </p:spPr>
        <p:txBody>
          <a:bodyPr wrap="none" lIns="274430" tIns="138248" rIns="274430" bIns="138248" anchor="ctr"/>
          <a:lstStyle/>
          <a:p>
            <a:pPr marL="1027113" indent="-1027113" algn="ctr" defTabSz="6288088"/>
            <a:endParaRPr lang="en-US"/>
          </a:p>
        </p:txBody>
      </p:sp>
      <p:pic>
        <p:nvPicPr>
          <p:cNvPr id="83982" name="Picture 14" descr="MPj03905180000[1]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9" b="72250"/>
          <a:stretch>
            <a:fillRect/>
          </a:stretch>
        </p:blipFill>
        <p:spPr bwMode="auto">
          <a:xfrm>
            <a:off x="29964063" y="0"/>
            <a:ext cx="1072673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3983" name="Picture 15" descr="MPj03211020000[1]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00" b="34750"/>
          <a:stretch>
            <a:fillRect/>
          </a:stretch>
        </p:blipFill>
        <p:spPr bwMode="auto">
          <a:xfrm>
            <a:off x="40636825" y="0"/>
            <a:ext cx="105695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3984" name="Picture 16" descr="MPj03905200000[1]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50" b="22501"/>
          <a:stretch>
            <a:fillRect/>
          </a:stretch>
        </p:blipFill>
        <p:spPr bwMode="auto">
          <a:xfrm>
            <a:off x="20650200" y="0"/>
            <a:ext cx="934243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83985" name="Line 17"/>
          <p:cNvSpPr>
            <a:spLocks noChangeShapeType="1"/>
          </p:cNvSpPr>
          <p:nvPr/>
        </p:nvSpPr>
        <p:spPr bwMode="auto">
          <a:xfrm>
            <a:off x="0" y="6689725"/>
            <a:ext cx="5120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86" name="Line 18"/>
          <p:cNvSpPr>
            <a:spLocks noChangeShapeType="1"/>
          </p:cNvSpPr>
          <p:nvPr/>
        </p:nvSpPr>
        <p:spPr bwMode="auto">
          <a:xfrm>
            <a:off x="0" y="7150100"/>
            <a:ext cx="5120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87" name="Line 19"/>
          <p:cNvSpPr>
            <a:spLocks noChangeShapeType="1"/>
          </p:cNvSpPr>
          <p:nvPr/>
        </p:nvSpPr>
        <p:spPr bwMode="auto">
          <a:xfrm>
            <a:off x="12827000" y="35801300"/>
            <a:ext cx="38392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88" name="Line 20"/>
          <p:cNvSpPr>
            <a:spLocks noChangeShapeType="1"/>
          </p:cNvSpPr>
          <p:nvPr/>
        </p:nvSpPr>
        <p:spPr bwMode="auto">
          <a:xfrm>
            <a:off x="12814300" y="6689725"/>
            <a:ext cx="0" cy="29886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89" name="Line 21"/>
          <p:cNvSpPr>
            <a:spLocks noChangeShapeType="1"/>
          </p:cNvSpPr>
          <p:nvPr/>
        </p:nvSpPr>
        <p:spPr bwMode="auto">
          <a:xfrm>
            <a:off x="1062038" y="6721475"/>
            <a:ext cx="0" cy="29924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90" name="Line 22"/>
          <p:cNvSpPr>
            <a:spLocks noChangeShapeType="1"/>
          </p:cNvSpPr>
          <p:nvPr/>
        </p:nvSpPr>
        <p:spPr bwMode="auto">
          <a:xfrm>
            <a:off x="13544550" y="0"/>
            <a:ext cx="0" cy="3657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91" name="Line 23"/>
          <p:cNvSpPr>
            <a:spLocks noChangeShapeType="1"/>
          </p:cNvSpPr>
          <p:nvPr/>
        </p:nvSpPr>
        <p:spPr bwMode="auto">
          <a:xfrm>
            <a:off x="25949275" y="7150100"/>
            <a:ext cx="0" cy="2942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92" name="Line 24"/>
          <p:cNvSpPr>
            <a:spLocks noChangeShapeType="1"/>
          </p:cNvSpPr>
          <p:nvPr/>
        </p:nvSpPr>
        <p:spPr bwMode="auto">
          <a:xfrm>
            <a:off x="38392100" y="7150100"/>
            <a:ext cx="0" cy="2942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93" name="Line 25"/>
          <p:cNvSpPr>
            <a:spLocks noChangeShapeType="1"/>
          </p:cNvSpPr>
          <p:nvPr/>
        </p:nvSpPr>
        <p:spPr bwMode="auto">
          <a:xfrm>
            <a:off x="50028475" y="7150100"/>
            <a:ext cx="0" cy="2942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74430" tIns="138248" rIns="274430" bIns="138248"/>
          <a:lstStyle/>
          <a:p>
            <a:endParaRPr lang="en-US"/>
          </a:p>
        </p:txBody>
      </p:sp>
      <p:sp>
        <p:nvSpPr>
          <p:cNvPr id="83994" name="Rectangle 26"/>
          <p:cNvSpPr>
            <a:spLocks noChangeAspect="1" noChangeArrowheads="1"/>
          </p:cNvSpPr>
          <p:nvPr/>
        </p:nvSpPr>
        <p:spPr bwMode="auto">
          <a:xfrm>
            <a:off x="0" y="7938"/>
            <a:ext cx="20802600" cy="13636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wrap="none" lIns="274430" tIns="138248" rIns="274430" bIns="138248" anchor="ctr"/>
          <a:lstStyle/>
          <a:p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60638" y="1465263"/>
            <a:ext cx="4608512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60638" y="8534400"/>
            <a:ext cx="46085125" cy="2413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60638" y="33307338"/>
            <a:ext cx="11947525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6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33307338"/>
            <a:ext cx="16214725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6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33307338"/>
            <a:ext cx="11947525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600">
                <a:latin typeface="+mn-lt"/>
              </a:defRPr>
            </a:lvl1pPr>
          </a:lstStyle>
          <a:p>
            <a:fld id="{1E2B1309-A9D8-4C66-99C6-860A28674D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39725" indent="-339725" algn="l" rtl="0" eaLnBrk="1" fontAlgn="base" hangingPunct="1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7338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2pPr>
      <a:lvl3pPr marL="1141413" indent="-227013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1788" indent="-2349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5813" indent="-227013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513013" indent="-227013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970213" indent="-227013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427413" indent="-227013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884613" indent="-227013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0100" y="1350963"/>
            <a:ext cx="36490275" cy="3879850"/>
          </a:xfrm>
          <a:noFill/>
        </p:spPr>
        <p:txBody>
          <a:bodyPr/>
          <a:lstStyle/>
          <a:p>
            <a:r>
              <a:rPr lang="pt-BR" sz="9000" b="1" dirty="0" smtClean="0">
                <a:solidFill>
                  <a:schemeClr val="accent1">
                    <a:lumMod val="25000"/>
                  </a:schemeClr>
                </a:solidFill>
              </a:rPr>
              <a:t>INSTITUTO </a:t>
            </a:r>
            <a:r>
              <a:rPr lang="pt-BR" sz="9000" b="1" dirty="0">
                <a:solidFill>
                  <a:schemeClr val="accent1">
                    <a:lumMod val="25000"/>
                  </a:schemeClr>
                </a:solidFill>
              </a:rPr>
              <a:t>NACIONAL DE METEOROLOGIA E GEOFISICA DE </a:t>
            </a:r>
            <a:r>
              <a:rPr lang="pt-BR" sz="9000" b="1" dirty="0" smtClean="0">
                <a:solidFill>
                  <a:schemeClr val="accent1">
                    <a:lumMod val="25000"/>
                  </a:schemeClr>
                </a:solidFill>
              </a:rPr>
              <a:t>ANGOLA-INAMET</a:t>
            </a:r>
            <a:br>
              <a:rPr lang="pt-BR" sz="9000" b="1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pt-BR" sz="9000" b="1" dirty="0" smtClean="0">
                <a:solidFill>
                  <a:schemeClr val="accent1">
                    <a:lumMod val="25000"/>
                  </a:schemeClr>
                </a:solidFill>
              </a:rPr>
              <a:t>ECMWF PRODUCTS  USES : CHALLENGES</a:t>
            </a:r>
            <a:endParaRPr lang="en-US" sz="90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3120" y="8545428"/>
            <a:ext cx="10283825" cy="10637838"/>
          </a:xfrm>
          <a:noFill/>
        </p:spPr>
        <p:txBody>
          <a:bodyPr lIns="91440" tIns="45720" rIns="91440" bIns="45720"/>
          <a:lstStyle/>
          <a:p>
            <a:pPr marL="0" indent="0" algn="ctr">
              <a:spcBef>
                <a:spcPct val="0"/>
              </a:spcBef>
              <a:spcAft>
                <a:spcPct val="65000"/>
              </a:spcAft>
              <a:buFontTx/>
              <a:buNone/>
            </a:pPr>
            <a:endParaRPr lang="en-US" sz="4500" b="1" dirty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pPr marL="0" indent="0" eaLnBrk="0" hangingPunct="0">
              <a:spcBef>
                <a:spcPct val="0"/>
              </a:spcBef>
              <a:spcAft>
                <a:spcPct val="50000"/>
              </a:spcAft>
              <a:buClr>
                <a:srgbClr val="008080"/>
              </a:buClr>
              <a:buSzPct val="115000"/>
              <a:buFont typeface="Wingdings 3" pitchFamily="18" charset="2"/>
              <a:buNone/>
            </a:pPr>
            <a:endParaRPr lang="en-US" sz="2400" b="1" dirty="0">
              <a:latin typeface="+mj-lt"/>
              <a:cs typeface="Times New Roman" pitchFamily="18" charset="0"/>
            </a:endParaRPr>
          </a:p>
          <a:p>
            <a:pPr marL="0" indent="0" eaLnBrk="0" hangingPunct="0">
              <a:spcBef>
                <a:spcPct val="75000"/>
              </a:spcBef>
              <a:spcAft>
                <a:spcPct val="25000"/>
              </a:spcAft>
              <a:buClr>
                <a:srgbClr val="008080"/>
              </a:buClr>
              <a:buSzPct val="115000"/>
              <a:buFont typeface="Wingdings 3" pitchFamily="18" charset="2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271" name="Text Box 375"/>
          <p:cNvSpPr txBox="1">
            <a:spLocks noChangeArrowheads="1"/>
          </p:cNvSpPr>
          <p:nvPr/>
        </p:nvSpPr>
        <p:spPr bwMode="auto">
          <a:xfrm>
            <a:off x="46085125" y="9723438"/>
            <a:ext cx="3975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92" tIns="45696" rIns="91392" bIns="45696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52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66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Times New Roman" pitchFamily="18" charset="0"/>
            </a:endParaRPr>
          </a:p>
        </p:txBody>
      </p:sp>
      <p:sp>
        <p:nvSpPr>
          <p:cNvPr id="81335" name="Text Box 439"/>
          <p:cNvSpPr txBox="1">
            <a:spLocks noChangeArrowheads="1"/>
          </p:cNvSpPr>
          <p:nvPr/>
        </p:nvSpPr>
        <p:spPr bwMode="auto">
          <a:xfrm>
            <a:off x="26872197" y="8087345"/>
            <a:ext cx="10283825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027113" indent="-1027113"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Aft>
                <a:spcPct val="65000"/>
              </a:spcAft>
              <a:buFontTx/>
              <a:buNone/>
            </a:pPr>
            <a:r>
              <a:rPr lang="en-US" sz="6000" b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EXPECTED  </a:t>
            </a:r>
            <a:r>
              <a:rPr lang="en-US" sz="6000" b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RESULTS</a:t>
            </a:r>
            <a:endParaRPr lang="en-US" sz="6000" b="1" dirty="0">
              <a:solidFill>
                <a:schemeClr val="accent1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81368" name="Text Box 472"/>
          <p:cNvSpPr txBox="1">
            <a:spLocks noChangeArrowheads="1"/>
          </p:cNvSpPr>
          <p:nvPr/>
        </p:nvSpPr>
        <p:spPr bwMode="auto">
          <a:xfrm>
            <a:off x="1576841" y="11231215"/>
            <a:ext cx="10283825" cy="248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74430" tIns="138248" rIns="274430" bIns="138248"/>
          <a:lstStyle>
            <a:lvl1pPr marL="1027113" indent="-1027113"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62880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6288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4800" dirty="0" smtClean="0">
                <a:latin typeface="+mn-lt"/>
              </a:rPr>
              <a:t>IS A CHALLENGE FORECAST 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4800" dirty="0" smtClean="0">
                <a:latin typeface="+mn-lt"/>
              </a:rPr>
              <a:t> FLASH FLOOD OR DROUGHT 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4800" dirty="0" smtClean="0">
                <a:latin typeface="+mn-lt"/>
              </a:rPr>
              <a:t> BUT WITH  ECMWF PRODUCTS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4800" dirty="0" smtClean="0">
                <a:latin typeface="+mn-lt"/>
              </a:rPr>
              <a:t>WE CAN DO SOMETHING</a:t>
            </a:r>
          </a:p>
          <a:p>
            <a:pPr>
              <a:spcBef>
                <a:spcPct val="20000"/>
              </a:spcBef>
              <a:buFontTx/>
              <a:buNone/>
            </a:pPr>
            <a:endParaRPr lang="en-US" sz="4800" dirty="0">
              <a:latin typeface="+mn-lt"/>
            </a:endParaRPr>
          </a:p>
          <a:p>
            <a:pPr>
              <a:spcBef>
                <a:spcPct val="20000"/>
              </a:spcBef>
              <a:buFontTx/>
              <a:buNone/>
            </a:pPr>
            <a:endParaRPr lang="en-US" sz="2200" dirty="0">
              <a:latin typeface="+mn-lt"/>
            </a:endParaRPr>
          </a:p>
        </p:txBody>
      </p:sp>
      <p:sp>
        <p:nvSpPr>
          <p:cNvPr id="81390" name="Text Box 494"/>
          <p:cNvSpPr txBox="1">
            <a:spLocks noChangeArrowheads="1"/>
          </p:cNvSpPr>
          <p:nvPr/>
        </p:nvSpPr>
        <p:spPr bwMode="auto">
          <a:xfrm>
            <a:off x="4495800" y="2743200"/>
            <a:ext cx="38481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defTabSz="4389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4389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4389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4389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43894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389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389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389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389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￼</a:t>
            </a:r>
            <a:endParaRPr lang="en-US" sz="8600">
              <a:latin typeface="Arial" charset="0"/>
            </a:endParaRPr>
          </a:p>
        </p:txBody>
      </p:sp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591" y="1654152"/>
            <a:ext cx="8344354" cy="474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11980" y="7270777"/>
            <a:ext cx="5113540" cy="37444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754" y="7277100"/>
            <a:ext cx="5923005" cy="395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89873" y="15802924"/>
            <a:ext cx="11084188" cy="9196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COMPETENCY OF INAMET</a:t>
            </a:r>
          </a:p>
          <a:p>
            <a:endParaRPr lang="en-GB" sz="6600" dirty="0"/>
          </a:p>
          <a:p>
            <a:r>
              <a:rPr lang="en-GB" sz="6000" dirty="0" smtClean="0"/>
              <a:t>REGULAMENTOS/NORMAS/</a:t>
            </a:r>
          </a:p>
          <a:p>
            <a:r>
              <a:rPr lang="en-GB" sz="6000" dirty="0" smtClean="0"/>
              <a:t>VALIDACAO/FISCALIZACA</a:t>
            </a:r>
            <a:r>
              <a:rPr lang="en-GB" sz="3200" dirty="0" smtClean="0"/>
              <a:t>O</a:t>
            </a:r>
          </a:p>
          <a:p>
            <a:endParaRPr lang="en-GB" sz="3200" dirty="0"/>
          </a:p>
          <a:p>
            <a:r>
              <a:rPr lang="en-GB" sz="4400" dirty="0" smtClean="0"/>
              <a:t>PARA  METEOROLOGIA /CLIMATOLOGIA</a:t>
            </a:r>
          </a:p>
          <a:p>
            <a:endParaRPr lang="en-GB" sz="4400" dirty="0"/>
          </a:p>
          <a:p>
            <a:r>
              <a:rPr lang="en-GB" sz="4400" dirty="0" smtClean="0"/>
              <a:t>/GEOFISICA/SISMOLOGIA</a:t>
            </a:r>
          </a:p>
          <a:p>
            <a:endParaRPr lang="en-GB" sz="4400" dirty="0"/>
          </a:p>
          <a:p>
            <a:endParaRPr lang="en-GB" sz="4400" dirty="0"/>
          </a:p>
        </p:txBody>
      </p:sp>
      <p:cxnSp>
        <p:nvCxnSpPr>
          <p:cNvPr id="19" name="Elbow Connector 18"/>
          <p:cNvCxnSpPr/>
          <p:nvPr/>
        </p:nvCxnSpPr>
        <p:spPr bwMode="auto">
          <a:xfrm>
            <a:off x="2560640" y="20345706"/>
            <a:ext cx="2520280" cy="1448982"/>
          </a:xfrm>
          <a:prstGeom prst="bentConnector3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352" y="24010270"/>
            <a:ext cx="8396861" cy="4318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3209464" y="24708638"/>
            <a:ext cx="6552728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600" dirty="0"/>
              <a:t>ÁREA</a:t>
            </a:r>
          </a:p>
          <a:p>
            <a:r>
              <a:rPr lang="en-GB" sz="6600" dirty="0"/>
              <a:t>OPERACIONAL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287024" y="27937072"/>
            <a:ext cx="11287037" cy="848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/>
              <a:t>» </a:t>
            </a:r>
            <a:r>
              <a:rPr lang="pt-BR" sz="4400" b="1" dirty="0"/>
              <a:t>28 Estações Meteorológicas/Clima</a:t>
            </a:r>
          </a:p>
          <a:p>
            <a:r>
              <a:rPr lang="pt-BR" sz="4400" b="1" dirty="0"/>
              <a:t>» 4 Estações Sismologia</a:t>
            </a:r>
          </a:p>
          <a:p>
            <a:r>
              <a:rPr lang="pt-BR" sz="4400" b="1" dirty="0"/>
              <a:t>» 1 Estação Observação remota (Satélites)</a:t>
            </a:r>
          </a:p>
          <a:p>
            <a:r>
              <a:rPr lang="pt-BR" sz="4400" b="1" dirty="0"/>
              <a:t>» Dados em base Excel, com falhas e interrupção nas series</a:t>
            </a:r>
          </a:p>
          <a:p>
            <a:r>
              <a:rPr lang="pt-BR" sz="4400" b="1" dirty="0"/>
              <a:t>» Difusão deficiente para circuitos internacionais </a:t>
            </a:r>
          </a:p>
          <a:p>
            <a:r>
              <a:rPr lang="pt-BR" sz="4400" b="1" dirty="0"/>
              <a:t>» Previsão com base em produtos de outros centros</a:t>
            </a:r>
          </a:p>
          <a:p>
            <a:r>
              <a:rPr lang="pt-BR" sz="4400" b="1" dirty="0"/>
              <a:t>»Apoio aeronáutico deficiente</a:t>
            </a:r>
          </a:p>
          <a:p>
            <a:r>
              <a:rPr lang="pt-BR" sz="4400" b="1" dirty="0"/>
              <a:t>» Avisos e alertas</a:t>
            </a: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13793888" y="7650162"/>
            <a:ext cx="12169351" cy="5309246"/>
          </a:xfrm>
          <a:prstGeom prst="rect">
            <a:avLst/>
          </a:prstGeom>
          <a:solidFill>
            <a:schemeClr val="tx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pt-PT" sz="6600" dirty="0" smtClean="0">
                <a:solidFill>
                  <a:schemeClr val="bg1"/>
                </a:solidFill>
                <a:latin typeface="Arial Black" pitchFamily="34" charset="0"/>
              </a:rPr>
              <a:t>        OBJECTIVE:</a:t>
            </a:r>
            <a:endParaRPr lang="pt-PT" sz="6600" dirty="0">
              <a:solidFill>
                <a:schemeClr val="bg1"/>
              </a:solidFill>
              <a:latin typeface="Arial Black" pitchFamily="34" charset="0"/>
            </a:endParaRPr>
          </a:p>
          <a:p>
            <a:pPr eaLnBrk="1" hangingPunct="1"/>
            <a:r>
              <a:rPr lang="pt-PT" sz="6600" dirty="0">
                <a:solidFill>
                  <a:schemeClr val="bg1"/>
                </a:solidFill>
                <a:latin typeface="Californian FB" pitchFamily="18" charset="0"/>
              </a:rPr>
              <a:t>Melhorar e Reforçar a Rede  Remota de observações para  desenvolver aplicações diversas incluindo previsões de muito curto prazo (horas)</a:t>
            </a:r>
          </a:p>
          <a:p>
            <a:pPr eaLnBrk="1" hangingPunct="1"/>
            <a:endParaRPr lang="pt-PT" sz="1400" dirty="0">
              <a:solidFill>
                <a:schemeClr val="bg1"/>
              </a:solidFill>
              <a:latin typeface="Californian FB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93888" y="13219624"/>
            <a:ext cx="12674276" cy="1092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dirty="0"/>
              <a:t>» 572 EMAs (600 Total)</a:t>
            </a:r>
          </a:p>
          <a:p>
            <a:r>
              <a:rPr lang="pt-BR" sz="4400" b="1" dirty="0"/>
              <a:t>» 1 Laboratório de Instrumentos</a:t>
            </a:r>
          </a:p>
          <a:p>
            <a:r>
              <a:rPr lang="pt-BR" sz="4400" b="1" dirty="0"/>
              <a:t>» 9 Radares Meteorológicos </a:t>
            </a:r>
          </a:p>
          <a:p>
            <a:r>
              <a:rPr lang="pt-BR" sz="4400" b="1" dirty="0"/>
              <a:t> » Base de dados Web</a:t>
            </a:r>
          </a:p>
          <a:p>
            <a:r>
              <a:rPr lang="pt-BR" sz="4400" b="1" dirty="0"/>
              <a:t>» Difusão de rotina  nos horários diários estabelecidos</a:t>
            </a:r>
          </a:p>
          <a:p>
            <a:r>
              <a:rPr lang="pt-BR" sz="4400" b="1" dirty="0"/>
              <a:t>» Previsão com base em modelos  regionais ajustados para Angola (tempo e estado do mar)</a:t>
            </a:r>
          </a:p>
          <a:p>
            <a:r>
              <a:rPr lang="pt-BR" sz="4400" b="1" dirty="0"/>
              <a:t>» 3 Centros  Regionais</a:t>
            </a:r>
          </a:p>
          <a:p>
            <a:r>
              <a:rPr lang="pt-BR" sz="4400" b="1" dirty="0"/>
              <a:t>» Cobertura nacional p/ aeronáutica </a:t>
            </a:r>
            <a:endParaRPr lang="pt-BR" sz="4400" b="1" dirty="0" smtClean="0"/>
          </a:p>
          <a:p>
            <a:r>
              <a:rPr lang="pt-BR" sz="4400" b="1" dirty="0" smtClean="0"/>
              <a:t>(</a:t>
            </a:r>
            <a:r>
              <a:rPr lang="pt-BR" sz="4400" b="1" dirty="0"/>
              <a:t>aeródromos </a:t>
            </a:r>
            <a:r>
              <a:rPr lang="pt-BR" sz="4400" b="1" dirty="0" smtClean="0"/>
              <a:t>e  </a:t>
            </a:r>
            <a:r>
              <a:rPr lang="pt-BR" sz="4400" b="1" dirty="0"/>
              <a:t>rotas)</a:t>
            </a:r>
          </a:p>
          <a:p>
            <a:r>
              <a:rPr lang="pt-BR" sz="4400" b="1" dirty="0"/>
              <a:t>» Previsão climática sazonal e melhoria sistema avisos e alertas</a:t>
            </a:r>
          </a:p>
          <a:p>
            <a:r>
              <a:rPr lang="pt-BR" sz="4400" b="1" dirty="0"/>
              <a:t>» Sistema de Gestão da Qualidade (SGQ</a:t>
            </a:r>
            <a:r>
              <a:rPr lang="pt-BR" sz="4400" b="1" dirty="0" smtClean="0"/>
              <a:t>)</a:t>
            </a:r>
            <a:endParaRPr lang="pt-BR" sz="4400" b="1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850" y="24010270"/>
            <a:ext cx="10689341" cy="954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6391800" y="9504748"/>
            <a:ext cx="11884807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6000" dirty="0"/>
              <a:t>» Melhorar a  área </a:t>
            </a:r>
            <a:r>
              <a:rPr lang="pt-BR" sz="6000" dirty="0" smtClean="0"/>
              <a:t>operacional</a:t>
            </a:r>
          </a:p>
          <a:p>
            <a:pPr lvl="1"/>
            <a:r>
              <a:rPr lang="pt-BR" sz="6000" dirty="0" smtClean="0"/>
              <a:t>Modelos </a:t>
            </a:r>
            <a:r>
              <a:rPr lang="pt-BR" sz="6000" dirty="0"/>
              <a:t>regionais tempo/clima</a:t>
            </a:r>
          </a:p>
          <a:p>
            <a:r>
              <a:rPr lang="pt-BR" sz="6000" dirty="0"/>
              <a:t>» Base dados  / sistemas de visualização   </a:t>
            </a:r>
          </a:p>
          <a:p>
            <a:r>
              <a:rPr lang="pt-BR" sz="6000" dirty="0"/>
              <a:t>» Desastres Naturais    </a:t>
            </a:r>
          </a:p>
          <a:p>
            <a:r>
              <a:rPr lang="pt-BR" sz="6000" dirty="0"/>
              <a:t>» Segurança alimentar</a:t>
            </a:r>
          </a:p>
          <a:p>
            <a:r>
              <a:rPr lang="pt-BR" sz="6000" dirty="0"/>
              <a:t>» Clima /Variabilidade/Alterações Climáticas</a:t>
            </a:r>
          </a:p>
          <a:p>
            <a:r>
              <a:rPr lang="pt-BR" sz="6000" dirty="0"/>
              <a:t>» Sismologia</a:t>
            </a:r>
          </a:p>
          <a:p>
            <a:endParaRPr lang="pt-BR" sz="6000" dirty="0"/>
          </a:p>
        </p:txBody>
      </p:sp>
      <p:sp>
        <p:nvSpPr>
          <p:cNvPr id="31" name="Rectangle 30"/>
          <p:cNvSpPr/>
          <p:nvPr/>
        </p:nvSpPr>
        <p:spPr>
          <a:xfrm>
            <a:off x="26468164" y="18857797"/>
            <a:ext cx="12186044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000" dirty="0"/>
              <a:t>Formação Nível Superior  </a:t>
            </a:r>
          </a:p>
          <a:p>
            <a:r>
              <a:rPr lang="pt-BR" sz="6000" dirty="0"/>
              <a:t>Acordo FCUAN</a:t>
            </a:r>
          </a:p>
          <a:p>
            <a:r>
              <a:rPr lang="pt-BR" sz="6000" dirty="0"/>
              <a:t>» Operacionalização da Escola em Geociências Ambientais e Gestão de Riscos Naturais:</a:t>
            </a:r>
          </a:p>
          <a:p>
            <a:r>
              <a:rPr lang="pt-BR" sz="6000" dirty="0"/>
              <a:t>     -  Cursos nível médio </a:t>
            </a:r>
          </a:p>
          <a:p>
            <a:r>
              <a:rPr lang="pt-BR" sz="6000" dirty="0"/>
              <a:t>      - Cursos Especialização </a:t>
            </a:r>
          </a:p>
          <a:p>
            <a:r>
              <a:rPr lang="pt-BR" sz="6000" dirty="0"/>
              <a:t>      -  Cursos Curta  duração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090563" y="27286882"/>
            <a:ext cx="1182600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 Investigação  Aplicada para apoio ao desenvolvimento sustentável </a:t>
            </a:r>
            <a:endParaRPr lang="en-GB" dirty="0"/>
          </a:p>
        </p:txBody>
      </p:sp>
      <p:pic>
        <p:nvPicPr>
          <p:cNvPr id="8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1691" y="14014435"/>
            <a:ext cx="11818534" cy="968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38679692" y="7551987"/>
            <a:ext cx="1138053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pt-BR" dirty="0" smtClean="0"/>
              <a:t>WALK TOGETHER WITH ECMWF PRODUCTS </a:t>
            </a:r>
            <a:endParaRPr lang="pt-BR" dirty="0"/>
          </a:p>
        </p:txBody>
      </p:sp>
      <p:pic>
        <p:nvPicPr>
          <p:cNvPr id="1027" name="Picture 3" descr="F:\fotos filda 2012\IMG_032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4209" y="23701158"/>
            <a:ext cx="11406016" cy="1136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cal poster with graphics">
  <a:themeElements>
    <a:clrScheme name="medical poster with graphics_post design_082605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edical Poster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274430" tIns="138248" rIns="274430" bIns="138248" numCol="1" anchor="t" anchorCtr="0" compatLnSpc="1">
        <a:prstTxWarp prst="textNoShape">
          <a:avLst/>
        </a:prstTxWarp>
      </a:bodyPr>
      <a:lstStyle>
        <a:defPPr marL="1027113" marR="0" indent="-1027113" algn="l" defTabSz="6288088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274430" tIns="138248" rIns="274430" bIns="138248" numCol="1" anchor="t" anchorCtr="0" compatLnSpc="1">
        <a:prstTxWarp prst="textNoShape">
          <a:avLst/>
        </a:prstTxWarp>
      </a:bodyPr>
      <a:lstStyle>
        <a:defPPr marL="1027113" marR="0" indent="-1027113" algn="l" defTabSz="6288088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edical poster with graphics_post design_082605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 poster with graphics_post design_082605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 poster with graphics_post design_082605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 poster with graphics_post design_082605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 poster with graphics_post design_082605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 poster with graphics_post design_082605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ical poster with graphics_post design_082605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310CDEE-6E89-4FD2-9D39-B5EF7D79FE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Medical poster with graphics</Template>
  <TotalTime>133</TotalTime>
  <Words>272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Medical poster with graphics</vt:lpstr>
      <vt:lpstr>INSTITUTO NACIONAL DE METEOROLOGIA E GEOFISICA DE ANGOLA-INAMET ECMWF PRODUCTS  USES : 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[INSTITUTO NACIONAL DE METEOROLOGIA E GEOFISICA DE ANGOLA-INAMET ECMWF PRODUCTS  USES : CHALLENGES</dc:title>
  <dc:creator>Student trp6</dc:creator>
  <cp:lastModifiedBy>Student trp6</cp:lastModifiedBy>
  <cp:revision>10</cp:revision>
  <cp:lastPrinted>2004-07-01T22:30:03Z</cp:lastPrinted>
  <dcterms:created xsi:type="dcterms:W3CDTF">2013-10-10T15:12:53Z</dcterms:created>
  <dcterms:modified xsi:type="dcterms:W3CDTF">2013-10-11T08:47:26Z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TC100214271033</vt:lpwstr>
  </property>
</Properties>
</file>