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94" r:id="rId3"/>
    <p:sldId id="269" r:id="rId4"/>
    <p:sldId id="295" r:id="rId5"/>
    <p:sldId id="296" r:id="rId6"/>
    <p:sldId id="297" r:id="rId7"/>
    <p:sldId id="299" r:id="rId8"/>
    <p:sldId id="298" r:id="rId9"/>
    <p:sldId id="291" r:id="rId10"/>
    <p:sldId id="292" r:id="rId11"/>
    <p:sldId id="293" r:id="rId12"/>
    <p:sldId id="270" r:id="rId1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69696"/>
    <a:srgbClr val="C0C0C0"/>
    <a:srgbClr val="EAEAEA"/>
    <a:srgbClr val="FF7C80"/>
    <a:srgbClr val="00E200"/>
    <a:srgbClr val="00F200"/>
    <a:srgbClr val="66FE6A"/>
    <a:srgbClr val="009900"/>
    <a:srgbClr val="064E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44E36D-F306-3944-A419-DE660DE7C8B0}" v="468" dt="2023-09-21T00:37:10.0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598" autoAdjust="0"/>
  </p:normalViewPr>
  <p:slideViewPr>
    <p:cSldViewPr snapToGrid="0" snapToObjects="1" showGuides="1">
      <p:cViewPr varScale="1">
        <p:scale>
          <a:sx n="127" d="100"/>
          <a:sy n="127" d="100"/>
        </p:scale>
        <p:origin x="576" y="192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11/5/25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11/5/25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5, 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04E9F-11D3-4537-B524-9CE91A09D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209" y="411881"/>
            <a:ext cx="7869600" cy="369332"/>
          </a:xfrm>
        </p:spPr>
        <p:txBody>
          <a:bodyPr/>
          <a:lstStyle/>
          <a:p>
            <a:r>
              <a:rPr lang="en-BZ" b="1" dirty="0"/>
              <a:t>1. </a:t>
            </a:r>
            <a:r>
              <a:rPr lang="en-US" b="1" dirty="0"/>
              <a:t>Extreme Rainfall / flooding events in JJA(S) 2023</a:t>
            </a:r>
            <a:r>
              <a:rPr lang="en-BZ" b="1" dirty="0"/>
              <a:t>  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1342E-A627-4E1C-AFAC-F77169AC3AD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35481" y="1104165"/>
            <a:ext cx="10824359" cy="4482936"/>
          </a:xfrm>
        </p:spPr>
        <p:txBody>
          <a:bodyPr/>
          <a:lstStyle/>
          <a:p>
            <a:r>
              <a:rPr lang="en-GB" dirty="0"/>
              <a:t>Besides heatwaves and wildfires, flooding events have featured prominently in the media this summer</a:t>
            </a:r>
          </a:p>
          <a:p>
            <a:pPr lvl="1"/>
            <a:r>
              <a:rPr lang="en-GB" dirty="0"/>
              <a:t>Continuing on into early September (cyclone/</a:t>
            </a:r>
            <a:r>
              <a:rPr lang="en-GB" dirty="0" err="1"/>
              <a:t>medicane</a:t>
            </a:r>
            <a:r>
              <a:rPr lang="en-GB" dirty="0"/>
              <a:t> Daniel)</a:t>
            </a:r>
          </a:p>
          <a:p>
            <a:r>
              <a:rPr lang="en-GB" dirty="0"/>
              <a:t>ECMWF has run re-forecasts at 3 resolutions in the last year:  9 + 18 + 36km</a:t>
            </a:r>
          </a:p>
          <a:p>
            <a:r>
              <a:rPr lang="en-GB" dirty="0"/>
              <a:t>So a good opportunity to examine model ability to capture extreme localised rainfall</a:t>
            </a:r>
          </a:p>
          <a:p>
            <a:pPr lvl="1"/>
            <a:r>
              <a:rPr lang="en-GB" dirty="0"/>
              <a:t>At different resolutions</a:t>
            </a:r>
          </a:p>
          <a:p>
            <a:pPr lvl="1"/>
            <a:r>
              <a:rPr lang="en-GB" dirty="0"/>
              <a:t>And to contextualise the rainfall/flooding events and forecasts thereof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06293-2652-420F-A965-F15723EBFF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55600-0556-4542-AFA0-98D26DC76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7" name="Picture 6" descr="A collage of a car in water&#10;&#10;Description automatically generated">
            <a:extLst>
              <a:ext uri="{FF2B5EF4-FFF2-40B4-BE49-F238E27FC236}">
                <a16:creationId xmlns:a16="http://schemas.microsoft.com/office/drawing/2014/main" id="{C5909F40-0210-36B6-15AB-99DBD1C7AE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962" t="-146" r="-450" b="49863"/>
          <a:stretch/>
        </p:blipFill>
        <p:spPr>
          <a:xfrm>
            <a:off x="630619" y="3733179"/>
            <a:ext cx="3846445" cy="2196548"/>
          </a:xfrm>
          <a:prstGeom prst="rect">
            <a:avLst/>
          </a:prstGeom>
        </p:spPr>
      </p:pic>
      <p:pic>
        <p:nvPicPr>
          <p:cNvPr id="9" name="Picture 8" descr="A group of people standing around a pile of cars&#10;&#10;Description automatically generated">
            <a:extLst>
              <a:ext uri="{FF2B5EF4-FFF2-40B4-BE49-F238E27FC236}">
                <a16:creationId xmlns:a16="http://schemas.microsoft.com/office/drawing/2014/main" id="{F31B8019-BD05-66B9-EEB7-15A85D3A3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077" y="3765996"/>
            <a:ext cx="3133198" cy="2095884"/>
          </a:xfrm>
          <a:prstGeom prst="rect">
            <a:avLst/>
          </a:prstGeom>
        </p:spPr>
      </p:pic>
      <p:pic>
        <p:nvPicPr>
          <p:cNvPr id="11" name="Picture 10" descr="A road with rocks and a sign&#10;&#10;Description automatically generated">
            <a:extLst>
              <a:ext uri="{FF2B5EF4-FFF2-40B4-BE49-F238E27FC236}">
                <a16:creationId xmlns:a16="http://schemas.microsoft.com/office/drawing/2014/main" id="{E7ECBFC9-EA66-0B33-13F4-D6A5A911A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696" y="3765996"/>
            <a:ext cx="3767749" cy="212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411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BC30A-7BE5-2FC0-D2CC-5EB5F05BD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35" y="188875"/>
            <a:ext cx="11767930" cy="369332"/>
          </a:xfrm>
        </p:spPr>
        <p:txBody>
          <a:bodyPr/>
          <a:lstStyle/>
          <a:p>
            <a:r>
              <a:rPr lang="en-US" sz="2300" b="1" dirty="0"/>
              <a:t>How do observations compare with the 1-in-500 year M-Climate-derived values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D703A-F9CF-38E8-BD55-EB91626F9F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15A4D-CB76-4E3B-AC45-4F69261BAA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7" name="Picture 6" descr="A graph with red green and yellow dots&#10;&#10;Description automatically generated">
            <a:extLst>
              <a:ext uri="{FF2B5EF4-FFF2-40B4-BE49-F238E27FC236}">
                <a16:creationId xmlns:a16="http://schemas.microsoft.com/office/drawing/2014/main" id="{0A653D4D-43EF-0792-8911-CF58DD3AD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639" y="883269"/>
            <a:ext cx="10035546" cy="57858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55F7C8-22A0-E9FD-DB0E-3BA1C4799A2B}"/>
              </a:ext>
            </a:extLst>
          </p:cNvPr>
          <p:cNvSpPr txBox="1"/>
          <p:nvPr/>
        </p:nvSpPr>
        <p:spPr>
          <a:xfrm>
            <a:off x="5300189" y="1127341"/>
            <a:ext cx="18389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/>
              <a:t>Ranked Events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8AE707-5D78-07F9-A73B-B37DA776C2FD}"/>
              </a:ext>
            </a:extLst>
          </p:cNvPr>
          <p:cNvSpPr txBox="1"/>
          <p:nvPr/>
        </p:nvSpPr>
        <p:spPr>
          <a:xfrm>
            <a:off x="437682" y="6308255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(TCo79 used)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9A7237-05D7-187D-6753-2C5CEA6EEB79}"/>
              </a:ext>
            </a:extLst>
          </p:cNvPr>
          <p:cNvSpPr txBox="1"/>
          <p:nvPr/>
        </p:nvSpPr>
        <p:spPr>
          <a:xfrm>
            <a:off x="6834633" y="4475922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DC0911-E42D-4773-A77B-D90DED0D4A73}"/>
              </a:ext>
            </a:extLst>
          </p:cNvPr>
          <p:cNvSpPr txBox="1"/>
          <p:nvPr/>
        </p:nvSpPr>
        <p:spPr>
          <a:xfrm>
            <a:off x="9685598" y="2547730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TC</a:t>
            </a:r>
          </a:p>
        </p:txBody>
      </p:sp>
    </p:spTree>
    <p:extLst>
      <p:ext uri="{BB962C8B-B14F-4D97-AF65-F5344CB8AC3E}">
        <p14:creationId xmlns:p14="http://schemas.microsoft.com/office/powerpoint/2010/main" val="328139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1D6ED-4843-B87B-3B8B-D8A26AD1C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4391" y="293619"/>
            <a:ext cx="7869600" cy="369332"/>
          </a:xfrm>
        </p:spPr>
        <p:txBody>
          <a:bodyPr/>
          <a:lstStyle/>
          <a:p>
            <a:r>
              <a:rPr lang="en-US" b="1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32E2C-639C-BF3A-8166-409C43D9806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85229" y="936000"/>
            <a:ext cx="8920302" cy="4986000"/>
          </a:xfrm>
        </p:spPr>
        <p:txBody>
          <a:bodyPr/>
          <a:lstStyle/>
          <a:p>
            <a:r>
              <a:rPr lang="en-US" dirty="0"/>
              <a:t>For the wettest events at least the model climate looks unrepresentative</a:t>
            </a:r>
          </a:p>
          <a:p>
            <a:pPr lvl="1"/>
            <a:r>
              <a:rPr lang="en-US" dirty="0"/>
              <a:t>Potential to multiply by up to ~4 (!)</a:t>
            </a:r>
          </a:p>
          <a:p>
            <a:r>
              <a:rPr lang="en-US" dirty="0"/>
              <a:t>The biggest discrepancy (as a ratio) is for the Libya event</a:t>
            </a:r>
          </a:p>
          <a:p>
            <a:pPr lvl="1"/>
            <a:r>
              <a:rPr lang="en-US" dirty="0"/>
              <a:t>Partly illustrates how truly exceptional this event was</a:t>
            </a:r>
          </a:p>
          <a:p>
            <a:pPr lvl="1"/>
            <a:r>
              <a:rPr lang="en-US" dirty="0"/>
              <a:t>Furthermore, observation density worse than for all other cases</a:t>
            </a:r>
          </a:p>
          <a:p>
            <a:r>
              <a:rPr lang="en-US" dirty="0"/>
              <a:t>For 9km resolution I was expecting a clearcut step upwards for the extremes</a:t>
            </a:r>
          </a:p>
          <a:p>
            <a:pPr lvl="1"/>
            <a:r>
              <a:rPr lang="en-US" dirty="0"/>
              <a:t>This is not seen, the increase is rather marginal</a:t>
            </a:r>
          </a:p>
          <a:p>
            <a:pPr lvl="1"/>
            <a:r>
              <a:rPr lang="en-US" dirty="0"/>
              <a:t>Curious! Perhaps relates to 48r1 being somewhat drier overall ??</a:t>
            </a:r>
          </a:p>
          <a:p>
            <a:r>
              <a:rPr lang="en-US" dirty="0"/>
              <a:t>TC cases seem less “problematic” – sampling inevitably a big issue</a:t>
            </a:r>
          </a:p>
          <a:p>
            <a:pPr lvl="1"/>
            <a:r>
              <a:rPr lang="en-US" dirty="0"/>
              <a:t>Sampling may also be a factor for the Libya </a:t>
            </a:r>
            <a:r>
              <a:rPr lang="en-US" dirty="0" err="1"/>
              <a:t>Medicane</a:t>
            </a:r>
            <a:r>
              <a:rPr lang="en-US" dirty="0"/>
              <a:t> case ?</a:t>
            </a:r>
          </a:p>
          <a:p>
            <a:r>
              <a:rPr lang="en-US" dirty="0"/>
              <a:t>Topographic impacts complex – likely important for Madeira case</a:t>
            </a:r>
          </a:p>
          <a:p>
            <a:pPr lvl="1"/>
            <a:r>
              <a:rPr lang="en-US" dirty="0"/>
              <a:t>And likely much more prominent in winter (but no 9km re-forecasts yet!)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96BB4-9B2F-48A6-9ABB-1680F57599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E4D8D-3C69-5AF0-B84C-93656D17A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F469F16-851A-5D9C-080E-C45BE271A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940" y="3827921"/>
            <a:ext cx="3567319" cy="27109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CEC80F-E053-EDCC-48BB-5D35123ABEE3}"/>
              </a:ext>
            </a:extLst>
          </p:cNvPr>
          <p:cNvSpPr txBox="1"/>
          <p:nvPr/>
        </p:nvSpPr>
        <p:spPr>
          <a:xfrm>
            <a:off x="10551662" y="4594852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24798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3F9C0-5EAA-4C67-AF07-7E51C649F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443" y="134422"/>
            <a:ext cx="10347054" cy="369332"/>
          </a:xfrm>
        </p:spPr>
        <p:txBody>
          <a:bodyPr/>
          <a:lstStyle/>
          <a:p>
            <a:r>
              <a:rPr lang="en-BZ" dirty="0"/>
              <a:t>1 in 500 year return period 24h gridscale rainfall events (by month, 18km)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C6A6D-C51A-4FF5-9C82-3DE1A7739B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B22C8-17DA-4619-BE7C-07AD9D984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2D0058-F94B-49FE-B3F6-D670D8C4E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70" y="783741"/>
            <a:ext cx="11527344" cy="57551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AF78A6-C27B-4313-A758-17A592E64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661" y="1118537"/>
            <a:ext cx="10671493" cy="5654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4292C5-B4BA-442B-B0C1-2EFDB6815197}"/>
              </a:ext>
            </a:extLst>
          </p:cNvPr>
          <p:cNvSpPr txBox="1"/>
          <p:nvPr/>
        </p:nvSpPr>
        <p:spPr>
          <a:xfrm>
            <a:off x="11593790" y="103761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b="1" dirty="0"/>
              <a:t>mm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0027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3558F-1A23-EA68-09C5-909D7719F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46" y="149079"/>
            <a:ext cx="11668268" cy="369332"/>
          </a:xfrm>
        </p:spPr>
        <p:txBody>
          <a:bodyPr/>
          <a:lstStyle/>
          <a:p>
            <a:r>
              <a:rPr lang="en-US" sz="2000" b="1" dirty="0"/>
              <a:t>What might be the 100-year return period gridbox rainfall for models with different resolutions?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6BA5AB-1D9E-2E36-EEB8-DE7A0682F0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77E3C-0CC6-B528-D88C-1906CCF39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24A1A7-069F-DDFD-6A03-40C1885AB690}"/>
              </a:ext>
            </a:extLst>
          </p:cNvPr>
          <p:cNvSpPr txBox="1"/>
          <p:nvPr/>
        </p:nvSpPr>
        <p:spPr>
          <a:xfrm>
            <a:off x="2921337" y="5642556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Gridbox dimensions (km)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91C174-2D41-0B3B-2148-EF36545759DF}"/>
              </a:ext>
            </a:extLst>
          </p:cNvPr>
          <p:cNvSpPr/>
          <p:nvPr/>
        </p:nvSpPr>
        <p:spPr>
          <a:xfrm>
            <a:off x="1528880" y="1012358"/>
            <a:ext cx="5774499" cy="4121063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BFCF4-FC0F-6BDE-0C9F-0D5D872B5E75}"/>
              </a:ext>
            </a:extLst>
          </p:cNvPr>
          <p:cNvSpPr txBox="1"/>
          <p:nvPr/>
        </p:nvSpPr>
        <p:spPr>
          <a:xfrm>
            <a:off x="1083886" y="519294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20,000</a:t>
            </a:r>
            <a:endParaRPr lang="en-US" baseline="3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A8B8C-7EC6-77EA-68E3-B9DDF95AEE80}"/>
              </a:ext>
            </a:extLst>
          </p:cNvPr>
          <p:cNvSpPr txBox="1"/>
          <p:nvPr/>
        </p:nvSpPr>
        <p:spPr>
          <a:xfrm>
            <a:off x="7050744" y="513342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</a:t>
            </a:r>
            <a:endParaRPr lang="en-US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FDD66A-FC8A-6CCC-3361-CA998CFB51F3}"/>
              </a:ext>
            </a:extLst>
          </p:cNvPr>
          <p:cNvSpPr txBox="1"/>
          <p:nvPr/>
        </p:nvSpPr>
        <p:spPr>
          <a:xfrm>
            <a:off x="4777993" y="519294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  <a:endParaRPr lang="en-US" baseline="30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805C54-886F-74F3-C028-6FCB54DF3A80}"/>
              </a:ext>
            </a:extLst>
          </p:cNvPr>
          <p:cNvCxnSpPr>
            <a:cxnSpLocks/>
          </p:cNvCxnSpPr>
          <p:nvPr/>
        </p:nvCxnSpPr>
        <p:spPr>
          <a:xfrm>
            <a:off x="3842004" y="1012358"/>
            <a:ext cx="0" cy="41210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E835C4-E446-09CA-4821-EE0E62BF89F0}"/>
              </a:ext>
            </a:extLst>
          </p:cNvPr>
          <p:cNvCxnSpPr/>
          <p:nvPr/>
        </p:nvCxnSpPr>
        <p:spPr>
          <a:xfrm>
            <a:off x="4998566" y="1019155"/>
            <a:ext cx="0" cy="41210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47C696-BE34-5F9A-F6B6-280CD0F355D1}"/>
              </a:ext>
            </a:extLst>
          </p:cNvPr>
          <p:cNvCxnSpPr/>
          <p:nvPr/>
        </p:nvCxnSpPr>
        <p:spPr>
          <a:xfrm>
            <a:off x="6155128" y="1012358"/>
            <a:ext cx="0" cy="41210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699211-6AFA-25FC-FD9F-470C046068F7}"/>
              </a:ext>
            </a:extLst>
          </p:cNvPr>
          <p:cNvCxnSpPr/>
          <p:nvPr/>
        </p:nvCxnSpPr>
        <p:spPr>
          <a:xfrm>
            <a:off x="2685442" y="1012358"/>
            <a:ext cx="0" cy="41210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CD04973-6E66-8746-93B9-59CA514890D1}"/>
              </a:ext>
            </a:extLst>
          </p:cNvPr>
          <p:cNvSpPr txBox="1"/>
          <p:nvPr/>
        </p:nvSpPr>
        <p:spPr>
          <a:xfrm>
            <a:off x="5998675" y="51929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6EBF89-2B82-3726-6623-B18FE61D0740}"/>
              </a:ext>
            </a:extLst>
          </p:cNvPr>
          <p:cNvSpPr txBox="1"/>
          <p:nvPr/>
        </p:nvSpPr>
        <p:spPr>
          <a:xfrm>
            <a:off x="2310891" y="519294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2,000</a:t>
            </a:r>
            <a:endParaRPr lang="en-US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604190-E2B9-54E4-C3AF-CFDF6528510B}"/>
              </a:ext>
            </a:extLst>
          </p:cNvPr>
          <p:cNvSpPr txBox="1"/>
          <p:nvPr/>
        </p:nvSpPr>
        <p:spPr>
          <a:xfrm>
            <a:off x="629516" y="79595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1C9C73-335D-EF5C-D3A0-6A9D34383710}"/>
              </a:ext>
            </a:extLst>
          </p:cNvPr>
          <p:cNvSpPr txBox="1"/>
          <p:nvPr/>
        </p:nvSpPr>
        <p:spPr>
          <a:xfrm>
            <a:off x="870372" y="493212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0mm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A64CB7-AD28-64AB-8431-FF7D85A199C7}"/>
              </a:ext>
            </a:extLst>
          </p:cNvPr>
          <p:cNvSpPr txBox="1"/>
          <p:nvPr/>
        </p:nvSpPr>
        <p:spPr>
          <a:xfrm>
            <a:off x="3554331" y="51929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</a:t>
            </a:r>
            <a:endParaRPr lang="en-US" baseline="30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2C05FB-C913-3EF9-C7A1-BE730CEFAF6A}"/>
              </a:ext>
            </a:extLst>
          </p:cNvPr>
          <p:cNvSpPr txBox="1"/>
          <p:nvPr/>
        </p:nvSpPr>
        <p:spPr>
          <a:xfrm>
            <a:off x="732062" y="286404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50mm</a:t>
            </a: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D906D966-F022-97A1-041A-3EB9D9B3E85F}"/>
              </a:ext>
            </a:extLst>
          </p:cNvPr>
          <p:cNvSpPr/>
          <p:nvPr/>
        </p:nvSpPr>
        <p:spPr>
          <a:xfrm>
            <a:off x="1554480" y="1030776"/>
            <a:ext cx="5760720" cy="3981797"/>
          </a:xfrm>
          <a:custGeom>
            <a:avLst/>
            <a:gdLst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738255 w 5760720"/>
              <a:gd name="connsiteY7" fmla="*/ 399011 h 3982663"/>
              <a:gd name="connsiteX8" fmla="*/ 5095702 w 5760720"/>
              <a:gd name="connsiteY8" fmla="*/ 116378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680066 w 5760720"/>
              <a:gd name="connsiteY7" fmla="*/ 1072342 h 3982663"/>
              <a:gd name="connsiteX8" fmla="*/ 5095702 w 5760720"/>
              <a:gd name="connsiteY8" fmla="*/ 116378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680066 w 5760720"/>
              <a:gd name="connsiteY7" fmla="*/ 1072342 h 3982663"/>
              <a:gd name="connsiteX8" fmla="*/ 5037513 w 5760720"/>
              <a:gd name="connsiteY8" fmla="*/ 81464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37513 w 5760720"/>
              <a:gd name="connsiteY8" fmla="*/ 81464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760720 w 5760720"/>
              <a:gd name="connsiteY8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760720 w 5760720"/>
              <a:gd name="connsiteY8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505499 w 5760720"/>
              <a:gd name="connsiteY7" fmla="*/ 1363288 h 3982663"/>
              <a:gd name="connsiteX8" fmla="*/ 5760720 w 5760720"/>
              <a:gd name="connsiteY8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505499 w 5760720"/>
              <a:gd name="connsiteY7" fmla="*/ 1363288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563689 w 5760720"/>
              <a:gd name="connsiteY7" fmla="*/ 1371601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563689 w 5760720"/>
              <a:gd name="connsiteY7" fmla="*/ 1371601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388227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7175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89367 w 5760720"/>
              <a:gd name="connsiteY6" fmla="*/ 2360815 h 3982663"/>
              <a:gd name="connsiteX7" fmla="*/ 467175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82785 w 5760720"/>
              <a:gd name="connsiteY5" fmla="*/ 3183775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51265 w 5760720"/>
              <a:gd name="connsiteY4" fmla="*/ 3549534 h 3982663"/>
              <a:gd name="connsiteX5" fmla="*/ 3582785 w 5760720"/>
              <a:gd name="connsiteY5" fmla="*/ 3183775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02873 w 5760720"/>
              <a:gd name="connsiteY3" fmla="*/ 3665912 h 3982663"/>
              <a:gd name="connsiteX4" fmla="*/ 2851265 w 5760720"/>
              <a:gd name="connsiteY4" fmla="*/ 3549534 h 3982663"/>
              <a:gd name="connsiteX5" fmla="*/ 3582785 w 5760720"/>
              <a:gd name="connsiteY5" fmla="*/ 3183775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1965"/>
              <a:gd name="connsiteX1" fmla="*/ 739833 w 5760720"/>
              <a:gd name="connsiteY1" fmla="*/ 3940233 h 3981965"/>
              <a:gd name="connsiteX2" fmla="*/ 1479666 w 5760720"/>
              <a:gd name="connsiteY2" fmla="*/ 3823855 h 3981965"/>
              <a:gd name="connsiteX3" fmla="*/ 2202873 w 5760720"/>
              <a:gd name="connsiteY3" fmla="*/ 3665912 h 3981965"/>
              <a:gd name="connsiteX4" fmla="*/ 2851265 w 5760720"/>
              <a:gd name="connsiteY4" fmla="*/ 3549534 h 3981965"/>
              <a:gd name="connsiteX5" fmla="*/ 3582785 w 5760720"/>
              <a:gd name="connsiteY5" fmla="*/ 3183775 h 3981965"/>
              <a:gd name="connsiteX6" fmla="*/ 4289367 w 5760720"/>
              <a:gd name="connsiteY6" fmla="*/ 2360815 h 3981965"/>
              <a:gd name="connsiteX7" fmla="*/ 4638505 w 5760720"/>
              <a:gd name="connsiteY7" fmla="*/ 1379914 h 3981965"/>
              <a:gd name="connsiteX8" fmla="*/ 5045825 w 5760720"/>
              <a:gd name="connsiteY8" fmla="*/ 648393 h 3981965"/>
              <a:gd name="connsiteX9" fmla="*/ 5760720 w 5760720"/>
              <a:gd name="connsiteY9" fmla="*/ 0 h 3981965"/>
              <a:gd name="connsiteX0" fmla="*/ 0 w 5760720"/>
              <a:gd name="connsiteY0" fmla="*/ 3981797 h 3981965"/>
              <a:gd name="connsiteX1" fmla="*/ 739833 w 5760720"/>
              <a:gd name="connsiteY1" fmla="*/ 3940233 h 3981965"/>
              <a:gd name="connsiteX2" fmla="*/ 1479666 w 5760720"/>
              <a:gd name="connsiteY2" fmla="*/ 3823855 h 3981965"/>
              <a:gd name="connsiteX3" fmla="*/ 2119746 w 5760720"/>
              <a:gd name="connsiteY3" fmla="*/ 3732414 h 3981965"/>
              <a:gd name="connsiteX4" fmla="*/ 2851265 w 5760720"/>
              <a:gd name="connsiteY4" fmla="*/ 3549534 h 3981965"/>
              <a:gd name="connsiteX5" fmla="*/ 3582785 w 5760720"/>
              <a:gd name="connsiteY5" fmla="*/ 3183775 h 3981965"/>
              <a:gd name="connsiteX6" fmla="*/ 4289367 w 5760720"/>
              <a:gd name="connsiteY6" fmla="*/ 2360815 h 3981965"/>
              <a:gd name="connsiteX7" fmla="*/ 4638505 w 5760720"/>
              <a:gd name="connsiteY7" fmla="*/ 1379914 h 3981965"/>
              <a:gd name="connsiteX8" fmla="*/ 5045825 w 5760720"/>
              <a:gd name="connsiteY8" fmla="*/ 648393 h 3981965"/>
              <a:gd name="connsiteX9" fmla="*/ 5760720 w 5760720"/>
              <a:gd name="connsiteY9" fmla="*/ 0 h 3981965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51265 w 5760720"/>
              <a:gd name="connsiteY4" fmla="*/ 3549534 h 3981928"/>
              <a:gd name="connsiteX5" fmla="*/ 3582785 w 5760720"/>
              <a:gd name="connsiteY5" fmla="*/ 3183775 h 3981928"/>
              <a:gd name="connsiteX6" fmla="*/ 4289367 w 5760720"/>
              <a:gd name="connsiteY6" fmla="*/ 2360815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82785 w 5760720"/>
              <a:gd name="connsiteY5" fmla="*/ 3183775 h 3981928"/>
              <a:gd name="connsiteX6" fmla="*/ 4289367 w 5760720"/>
              <a:gd name="connsiteY6" fmla="*/ 2360815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82785 w 5760720"/>
              <a:gd name="connsiteY5" fmla="*/ 3183775 h 3981928"/>
              <a:gd name="connsiteX6" fmla="*/ 4272742 w 5760720"/>
              <a:gd name="connsiteY6" fmla="*/ 2443943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513811 w 5760720"/>
              <a:gd name="connsiteY7" fmla="*/ 1778924 h 3981928"/>
              <a:gd name="connsiteX8" fmla="*/ 4638505 w 5760720"/>
              <a:gd name="connsiteY8" fmla="*/ 1379914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513811 w 5760720"/>
              <a:gd name="connsiteY7" fmla="*/ 1778924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497186 w 5760720"/>
              <a:gd name="connsiteY7" fmla="*/ 1845426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62450 w 5760720"/>
              <a:gd name="connsiteY9" fmla="*/ 59851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62450 w 5760720"/>
              <a:gd name="connsiteY9" fmla="*/ 59851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62450 w 5760720"/>
              <a:gd name="connsiteY9" fmla="*/ 59851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70763 w 5760720"/>
              <a:gd name="connsiteY9" fmla="*/ 532015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70763 w 5760720"/>
              <a:gd name="connsiteY9" fmla="*/ 532015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70763 w 5760720"/>
              <a:gd name="connsiteY9" fmla="*/ 532015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13321 w 5760720"/>
              <a:gd name="connsiteY8" fmla="*/ 1255223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680070 w 5760720"/>
              <a:gd name="connsiteY8" fmla="*/ 1246910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45426 h 3981928"/>
              <a:gd name="connsiteX8" fmla="*/ 4680070 w 5760720"/>
              <a:gd name="connsiteY8" fmla="*/ 1246910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86990 h 3981928"/>
              <a:gd name="connsiteX8" fmla="*/ 4680070 w 5760720"/>
              <a:gd name="connsiteY8" fmla="*/ 1246910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4846319 w 5760720"/>
              <a:gd name="connsiteY9" fmla="*/ 374074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488877 w 5760720"/>
              <a:gd name="connsiteY8" fmla="*/ 665018 h 3981928"/>
              <a:gd name="connsiteX9" fmla="*/ 4846319 w 5760720"/>
              <a:gd name="connsiteY9" fmla="*/ 374074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488877 w 5760720"/>
              <a:gd name="connsiteY8" fmla="*/ 665018 h 3981928"/>
              <a:gd name="connsiteX9" fmla="*/ 4713316 w 5760720"/>
              <a:gd name="connsiteY9" fmla="*/ 19950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488877 w 5760720"/>
              <a:gd name="connsiteY8" fmla="*/ 665018 h 3981928"/>
              <a:gd name="connsiteX9" fmla="*/ 4713316 w 5760720"/>
              <a:gd name="connsiteY9" fmla="*/ 19950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713316 w 5760720"/>
              <a:gd name="connsiteY9" fmla="*/ 19950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2286001 w 5760720"/>
              <a:gd name="connsiteY7" fmla="*/ 2951019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2286001 w 5760720"/>
              <a:gd name="connsiteY7" fmla="*/ 2951019 h 3981928"/>
              <a:gd name="connsiteX8" fmla="*/ 3408223 w 5760720"/>
              <a:gd name="connsiteY8" fmla="*/ 1471352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2286001 w 5760720"/>
              <a:gd name="connsiteY7" fmla="*/ 2951019 h 3981928"/>
              <a:gd name="connsiteX8" fmla="*/ 3408223 w 5760720"/>
              <a:gd name="connsiteY8" fmla="*/ 1471352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388226 w 5760720"/>
              <a:gd name="connsiteY2" fmla="*/ 3707477 h 3982663"/>
              <a:gd name="connsiteX3" fmla="*/ 2119746 w 5760720"/>
              <a:gd name="connsiteY3" fmla="*/ 3732414 h 3982663"/>
              <a:gd name="connsiteX4" fmla="*/ 2884516 w 5760720"/>
              <a:gd name="connsiteY4" fmla="*/ 3541221 h 3982663"/>
              <a:gd name="connsiteX5" fmla="*/ 3557847 w 5760720"/>
              <a:gd name="connsiteY5" fmla="*/ 3266903 h 3982663"/>
              <a:gd name="connsiteX6" fmla="*/ 4197928 w 5760720"/>
              <a:gd name="connsiteY6" fmla="*/ 2685012 h 3982663"/>
              <a:gd name="connsiteX7" fmla="*/ 2286001 w 5760720"/>
              <a:gd name="connsiteY7" fmla="*/ 2951019 h 3982663"/>
              <a:gd name="connsiteX8" fmla="*/ 3408223 w 5760720"/>
              <a:gd name="connsiteY8" fmla="*/ 1471352 h 3982663"/>
              <a:gd name="connsiteX9" fmla="*/ 4596938 w 5760720"/>
              <a:gd name="connsiteY9" fmla="*/ 216133 h 3982663"/>
              <a:gd name="connsiteX10" fmla="*/ 5760720 w 5760720"/>
              <a:gd name="connsiteY10" fmla="*/ 0 h 3982663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388226 w 5760720"/>
              <a:gd name="connsiteY2" fmla="*/ 3707477 h 3981824"/>
              <a:gd name="connsiteX3" fmla="*/ 2119746 w 5760720"/>
              <a:gd name="connsiteY3" fmla="*/ 3732414 h 3981824"/>
              <a:gd name="connsiteX4" fmla="*/ 2884516 w 5760720"/>
              <a:gd name="connsiteY4" fmla="*/ 3541221 h 3981824"/>
              <a:gd name="connsiteX5" fmla="*/ 3557847 w 5760720"/>
              <a:gd name="connsiteY5" fmla="*/ 3266903 h 3981824"/>
              <a:gd name="connsiteX6" fmla="*/ 4197928 w 5760720"/>
              <a:gd name="connsiteY6" fmla="*/ 2685012 h 3981824"/>
              <a:gd name="connsiteX7" fmla="*/ 2286001 w 5760720"/>
              <a:gd name="connsiteY7" fmla="*/ 2951019 h 3981824"/>
              <a:gd name="connsiteX8" fmla="*/ 3408223 w 5760720"/>
              <a:gd name="connsiteY8" fmla="*/ 1471352 h 3981824"/>
              <a:gd name="connsiteX9" fmla="*/ 4596938 w 5760720"/>
              <a:gd name="connsiteY9" fmla="*/ 216133 h 3981824"/>
              <a:gd name="connsiteX10" fmla="*/ 5760720 w 5760720"/>
              <a:gd name="connsiteY10" fmla="*/ 0 h 3981824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2119746 w 5760720"/>
              <a:gd name="connsiteY3" fmla="*/ 3732414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286001 w 5760720"/>
              <a:gd name="connsiteY7" fmla="*/ 2951019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2119746 w 5760720"/>
              <a:gd name="connsiteY3" fmla="*/ 3732414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286001 w 5760720"/>
              <a:gd name="connsiteY7" fmla="*/ 2951019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2119746 w 5760720"/>
              <a:gd name="connsiteY3" fmla="*/ 3732414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95055 w 5760720"/>
              <a:gd name="connsiteY3" fmla="*/ 3208712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95055 w 5760720"/>
              <a:gd name="connsiteY3" fmla="*/ 3208712 h 3981832"/>
              <a:gd name="connsiteX4" fmla="*/ 2485505 w 5760720"/>
              <a:gd name="connsiteY4" fmla="*/ 2701636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85505 w 5760720"/>
              <a:gd name="connsiteY4" fmla="*/ 2701636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560320 w 5760720"/>
              <a:gd name="connsiteY4" fmla="*/ 2826326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560320 w 5760720"/>
              <a:gd name="connsiteY4" fmla="*/ 2826326 h 3981832"/>
              <a:gd name="connsiteX5" fmla="*/ 3557847 w 5760720"/>
              <a:gd name="connsiteY5" fmla="*/ 3266903 h 3981832"/>
              <a:gd name="connsiteX6" fmla="*/ 2834641 w 5760720"/>
              <a:gd name="connsiteY6" fmla="*/ 2202874 h 3981832"/>
              <a:gd name="connsiteX7" fmla="*/ 3408223 w 5760720"/>
              <a:gd name="connsiteY7" fmla="*/ 1471352 h 3981832"/>
              <a:gd name="connsiteX8" fmla="*/ 4596938 w 5760720"/>
              <a:gd name="connsiteY8" fmla="*/ 216133 h 3981832"/>
              <a:gd name="connsiteX9" fmla="*/ 5760720 w 5760720"/>
              <a:gd name="connsiteY9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560320 w 5760720"/>
              <a:gd name="connsiteY4" fmla="*/ 2826326 h 3981832"/>
              <a:gd name="connsiteX5" fmla="*/ 2834641 w 5760720"/>
              <a:gd name="connsiteY5" fmla="*/ 2202874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34641 w 5760720"/>
              <a:gd name="connsiteY5" fmla="*/ 2202874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51265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49540 w 5760720"/>
              <a:gd name="connsiteY6" fmla="*/ 1296785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49540 w 5760720"/>
              <a:gd name="connsiteY6" fmla="*/ 1296785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49540 w 5760720"/>
              <a:gd name="connsiteY6" fmla="*/ 1296785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18016 w 5760720"/>
              <a:gd name="connsiteY5" fmla="*/ 2410692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18016 w 5760720"/>
              <a:gd name="connsiteY5" fmla="*/ 2410692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466412 w 5760720"/>
              <a:gd name="connsiteY6" fmla="*/ 1546167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466412 w 5760720"/>
              <a:gd name="connsiteY6" fmla="*/ 1546167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466412 w 5760720"/>
              <a:gd name="connsiteY6" fmla="*/ 1546167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41227 w 5760720"/>
              <a:gd name="connsiteY6" fmla="*/ 2269374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926081 w 5760720"/>
              <a:gd name="connsiteY5" fmla="*/ 281801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926081 w 5760720"/>
              <a:gd name="connsiteY5" fmla="*/ 281801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81801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84270 w 5760720"/>
              <a:gd name="connsiteY5" fmla="*/ 2917769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84270 w 5760720"/>
              <a:gd name="connsiteY5" fmla="*/ 2917769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84270 w 5760720"/>
              <a:gd name="connsiteY5" fmla="*/ 2917769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42706 w 5760720"/>
              <a:gd name="connsiteY5" fmla="*/ 298427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277687 w 5760720"/>
              <a:gd name="connsiteY4" fmla="*/ 3374966 h 3981832"/>
              <a:gd name="connsiteX5" fmla="*/ 2942706 w 5760720"/>
              <a:gd name="connsiteY5" fmla="*/ 298427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20489 w 5760720"/>
              <a:gd name="connsiteY3" fmla="*/ 3499658 h 3981832"/>
              <a:gd name="connsiteX4" fmla="*/ 2277687 w 5760720"/>
              <a:gd name="connsiteY4" fmla="*/ 3374966 h 3981832"/>
              <a:gd name="connsiteX5" fmla="*/ 2942706 w 5760720"/>
              <a:gd name="connsiteY5" fmla="*/ 298427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820489 w 5760720"/>
              <a:gd name="connsiteY3" fmla="*/ 3499658 h 3981823"/>
              <a:gd name="connsiteX4" fmla="*/ 2277687 w 5760720"/>
              <a:gd name="connsiteY4" fmla="*/ 3374966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620984 w 5760720"/>
              <a:gd name="connsiteY3" fmla="*/ 3541221 h 3981823"/>
              <a:gd name="connsiteX4" fmla="*/ 2277687 w 5760720"/>
              <a:gd name="connsiteY4" fmla="*/ 3374966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620984 w 5760720"/>
              <a:gd name="connsiteY3" fmla="*/ 3541221 h 3981823"/>
              <a:gd name="connsiteX4" fmla="*/ 2269374 w 5760720"/>
              <a:gd name="connsiteY4" fmla="*/ 3258588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620984 w 5760720"/>
              <a:gd name="connsiteY3" fmla="*/ 3499658 h 3981823"/>
              <a:gd name="connsiteX4" fmla="*/ 2269374 w 5760720"/>
              <a:gd name="connsiteY4" fmla="*/ 3258588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20984 w 5760720"/>
              <a:gd name="connsiteY3" fmla="*/ 3499658 h 3981826"/>
              <a:gd name="connsiteX4" fmla="*/ 2269374 w 5760720"/>
              <a:gd name="connsiteY4" fmla="*/ 3258588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20984 w 5760720"/>
              <a:gd name="connsiteY3" fmla="*/ 3499658 h 3981826"/>
              <a:gd name="connsiteX4" fmla="*/ 2277687 w 5760720"/>
              <a:gd name="connsiteY4" fmla="*/ 3158835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45922 w 5760720"/>
              <a:gd name="connsiteY3" fmla="*/ 3449782 h 3981826"/>
              <a:gd name="connsiteX4" fmla="*/ 2277687 w 5760720"/>
              <a:gd name="connsiteY4" fmla="*/ 3158835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45922 w 5760720"/>
              <a:gd name="connsiteY3" fmla="*/ 3449782 h 3981826"/>
              <a:gd name="connsiteX4" fmla="*/ 2294313 w 5760720"/>
              <a:gd name="connsiteY4" fmla="*/ 3316777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70860 w 5760720"/>
              <a:gd name="connsiteY3" fmla="*/ 3541222 h 3981826"/>
              <a:gd name="connsiteX4" fmla="*/ 2294313 w 5760720"/>
              <a:gd name="connsiteY4" fmla="*/ 3316777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942706 w 5760720"/>
              <a:gd name="connsiteY5" fmla="*/ 2984271 h 3981824"/>
              <a:gd name="connsiteX6" fmla="*/ 3541227 w 5760720"/>
              <a:gd name="connsiteY6" fmla="*/ 2535382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41227 w 5760720"/>
              <a:gd name="connsiteY6" fmla="*/ 2535382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41227 w 5760720"/>
              <a:gd name="connsiteY6" fmla="*/ 2535382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82044 w 5760720"/>
              <a:gd name="connsiteY7" fmla="*/ 1886989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90357 w 5760720"/>
              <a:gd name="connsiteY7" fmla="*/ 1837113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90357 w 5760720"/>
              <a:gd name="connsiteY7" fmla="*/ 1837113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90357 w 5760720"/>
              <a:gd name="connsiteY7" fmla="*/ 1837113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901143 w 5760720"/>
              <a:gd name="connsiteY5" fmla="*/ 3050773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302626 w 5760720"/>
              <a:gd name="connsiteY4" fmla="*/ 3358340 h 3981824"/>
              <a:gd name="connsiteX5" fmla="*/ 2901143 w 5760720"/>
              <a:gd name="connsiteY5" fmla="*/ 3050773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302626 w 5760720"/>
              <a:gd name="connsiteY4" fmla="*/ 3358340 h 3981824"/>
              <a:gd name="connsiteX5" fmla="*/ 2967645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302626 w 5760720"/>
              <a:gd name="connsiteY4" fmla="*/ 3358340 h 3981824"/>
              <a:gd name="connsiteX5" fmla="*/ 2967645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29296 w 5760720"/>
              <a:gd name="connsiteY3" fmla="*/ 3582785 h 3981824"/>
              <a:gd name="connsiteX4" fmla="*/ 2302626 w 5760720"/>
              <a:gd name="connsiteY4" fmla="*/ 3358340 h 3981824"/>
              <a:gd name="connsiteX5" fmla="*/ 2967645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130530 w 5760720"/>
              <a:gd name="connsiteY2" fmla="*/ 3740727 h 3981823"/>
              <a:gd name="connsiteX3" fmla="*/ 1629296 w 5760720"/>
              <a:gd name="connsiteY3" fmla="*/ 3582785 h 3981823"/>
              <a:gd name="connsiteX4" fmla="*/ 2302626 w 5760720"/>
              <a:gd name="connsiteY4" fmla="*/ 3358340 h 3981823"/>
              <a:gd name="connsiteX5" fmla="*/ 2967645 w 5760720"/>
              <a:gd name="connsiteY5" fmla="*/ 3059086 h 3981823"/>
              <a:gd name="connsiteX6" fmla="*/ 3524601 w 5760720"/>
              <a:gd name="connsiteY6" fmla="*/ 2635135 h 3981823"/>
              <a:gd name="connsiteX7" fmla="*/ 3948546 w 5760720"/>
              <a:gd name="connsiteY7" fmla="*/ 1812174 h 3981823"/>
              <a:gd name="connsiteX8" fmla="*/ 4605251 w 5760720"/>
              <a:gd name="connsiteY8" fmla="*/ 324199 h 3981823"/>
              <a:gd name="connsiteX9" fmla="*/ 5760720 w 5760720"/>
              <a:gd name="connsiteY9" fmla="*/ 0 h 3981823"/>
              <a:gd name="connsiteX0" fmla="*/ 0 w 5760720"/>
              <a:gd name="connsiteY0" fmla="*/ 3981797 h 3981848"/>
              <a:gd name="connsiteX1" fmla="*/ 548641 w 5760720"/>
              <a:gd name="connsiteY1" fmla="*/ 3882043 h 3981848"/>
              <a:gd name="connsiteX2" fmla="*/ 1130530 w 5760720"/>
              <a:gd name="connsiteY2" fmla="*/ 3740727 h 3981848"/>
              <a:gd name="connsiteX3" fmla="*/ 1629296 w 5760720"/>
              <a:gd name="connsiteY3" fmla="*/ 3582785 h 3981848"/>
              <a:gd name="connsiteX4" fmla="*/ 2302626 w 5760720"/>
              <a:gd name="connsiteY4" fmla="*/ 3358340 h 3981848"/>
              <a:gd name="connsiteX5" fmla="*/ 2967645 w 5760720"/>
              <a:gd name="connsiteY5" fmla="*/ 3059086 h 3981848"/>
              <a:gd name="connsiteX6" fmla="*/ 3524601 w 5760720"/>
              <a:gd name="connsiteY6" fmla="*/ 2635135 h 3981848"/>
              <a:gd name="connsiteX7" fmla="*/ 3948546 w 5760720"/>
              <a:gd name="connsiteY7" fmla="*/ 1812174 h 3981848"/>
              <a:gd name="connsiteX8" fmla="*/ 4605251 w 5760720"/>
              <a:gd name="connsiteY8" fmla="*/ 324199 h 3981848"/>
              <a:gd name="connsiteX9" fmla="*/ 5760720 w 5760720"/>
              <a:gd name="connsiteY9" fmla="*/ 0 h 3981848"/>
              <a:gd name="connsiteX0" fmla="*/ 0 w 5760720"/>
              <a:gd name="connsiteY0" fmla="*/ 3981797 h 3981880"/>
              <a:gd name="connsiteX1" fmla="*/ 548641 w 5760720"/>
              <a:gd name="connsiteY1" fmla="*/ 3882043 h 3981880"/>
              <a:gd name="connsiteX2" fmla="*/ 1130530 w 5760720"/>
              <a:gd name="connsiteY2" fmla="*/ 3740727 h 3981880"/>
              <a:gd name="connsiteX3" fmla="*/ 1629296 w 5760720"/>
              <a:gd name="connsiteY3" fmla="*/ 3582785 h 3981880"/>
              <a:gd name="connsiteX4" fmla="*/ 2302626 w 5760720"/>
              <a:gd name="connsiteY4" fmla="*/ 3358340 h 3981880"/>
              <a:gd name="connsiteX5" fmla="*/ 2967645 w 5760720"/>
              <a:gd name="connsiteY5" fmla="*/ 3059086 h 3981880"/>
              <a:gd name="connsiteX6" fmla="*/ 3524601 w 5760720"/>
              <a:gd name="connsiteY6" fmla="*/ 2635135 h 3981880"/>
              <a:gd name="connsiteX7" fmla="*/ 3948546 w 5760720"/>
              <a:gd name="connsiteY7" fmla="*/ 1812174 h 3981880"/>
              <a:gd name="connsiteX8" fmla="*/ 4605251 w 5760720"/>
              <a:gd name="connsiteY8" fmla="*/ 324199 h 3981880"/>
              <a:gd name="connsiteX9" fmla="*/ 5760720 w 5760720"/>
              <a:gd name="connsiteY9" fmla="*/ 0 h 3981880"/>
              <a:gd name="connsiteX0" fmla="*/ 0 w 5760720"/>
              <a:gd name="connsiteY0" fmla="*/ 3981797 h 3982016"/>
              <a:gd name="connsiteX1" fmla="*/ 556954 w 5760720"/>
              <a:gd name="connsiteY1" fmla="*/ 3906981 h 3982016"/>
              <a:gd name="connsiteX2" fmla="*/ 1130530 w 5760720"/>
              <a:gd name="connsiteY2" fmla="*/ 3740727 h 3982016"/>
              <a:gd name="connsiteX3" fmla="*/ 1629296 w 5760720"/>
              <a:gd name="connsiteY3" fmla="*/ 3582785 h 3982016"/>
              <a:gd name="connsiteX4" fmla="*/ 2302626 w 5760720"/>
              <a:gd name="connsiteY4" fmla="*/ 3358340 h 3982016"/>
              <a:gd name="connsiteX5" fmla="*/ 2967645 w 5760720"/>
              <a:gd name="connsiteY5" fmla="*/ 3059086 h 3982016"/>
              <a:gd name="connsiteX6" fmla="*/ 3524601 w 5760720"/>
              <a:gd name="connsiteY6" fmla="*/ 2635135 h 3982016"/>
              <a:gd name="connsiteX7" fmla="*/ 3948546 w 5760720"/>
              <a:gd name="connsiteY7" fmla="*/ 1812174 h 3982016"/>
              <a:gd name="connsiteX8" fmla="*/ 4605251 w 5760720"/>
              <a:gd name="connsiteY8" fmla="*/ 324199 h 3982016"/>
              <a:gd name="connsiteX9" fmla="*/ 5760720 w 5760720"/>
              <a:gd name="connsiteY9" fmla="*/ 0 h 3982016"/>
              <a:gd name="connsiteX0" fmla="*/ 0 w 5760720"/>
              <a:gd name="connsiteY0" fmla="*/ 3981797 h 3982016"/>
              <a:gd name="connsiteX1" fmla="*/ 556954 w 5760720"/>
              <a:gd name="connsiteY1" fmla="*/ 3906981 h 3982016"/>
              <a:gd name="connsiteX2" fmla="*/ 1130530 w 5760720"/>
              <a:gd name="connsiteY2" fmla="*/ 3740727 h 3982016"/>
              <a:gd name="connsiteX3" fmla="*/ 1629296 w 5760720"/>
              <a:gd name="connsiteY3" fmla="*/ 3582785 h 3982016"/>
              <a:gd name="connsiteX4" fmla="*/ 2302626 w 5760720"/>
              <a:gd name="connsiteY4" fmla="*/ 3358340 h 3982016"/>
              <a:gd name="connsiteX5" fmla="*/ 2967645 w 5760720"/>
              <a:gd name="connsiteY5" fmla="*/ 3059086 h 3982016"/>
              <a:gd name="connsiteX6" fmla="*/ 3524601 w 5760720"/>
              <a:gd name="connsiteY6" fmla="*/ 2635135 h 3982016"/>
              <a:gd name="connsiteX7" fmla="*/ 3948546 w 5760720"/>
              <a:gd name="connsiteY7" fmla="*/ 1812174 h 3982016"/>
              <a:gd name="connsiteX8" fmla="*/ 4605251 w 5760720"/>
              <a:gd name="connsiteY8" fmla="*/ 324199 h 3982016"/>
              <a:gd name="connsiteX9" fmla="*/ 5760720 w 5760720"/>
              <a:gd name="connsiteY9" fmla="*/ 0 h 3982016"/>
              <a:gd name="connsiteX0" fmla="*/ 0 w 5760720"/>
              <a:gd name="connsiteY0" fmla="*/ 3981797 h 3981903"/>
              <a:gd name="connsiteX1" fmla="*/ 689957 w 5760720"/>
              <a:gd name="connsiteY1" fmla="*/ 3890356 h 3981903"/>
              <a:gd name="connsiteX2" fmla="*/ 1130530 w 5760720"/>
              <a:gd name="connsiteY2" fmla="*/ 3740727 h 3981903"/>
              <a:gd name="connsiteX3" fmla="*/ 1629296 w 5760720"/>
              <a:gd name="connsiteY3" fmla="*/ 3582785 h 3981903"/>
              <a:gd name="connsiteX4" fmla="*/ 2302626 w 5760720"/>
              <a:gd name="connsiteY4" fmla="*/ 3358340 h 3981903"/>
              <a:gd name="connsiteX5" fmla="*/ 2967645 w 5760720"/>
              <a:gd name="connsiteY5" fmla="*/ 3059086 h 3981903"/>
              <a:gd name="connsiteX6" fmla="*/ 3524601 w 5760720"/>
              <a:gd name="connsiteY6" fmla="*/ 2635135 h 3981903"/>
              <a:gd name="connsiteX7" fmla="*/ 3948546 w 5760720"/>
              <a:gd name="connsiteY7" fmla="*/ 1812174 h 3981903"/>
              <a:gd name="connsiteX8" fmla="*/ 4605251 w 5760720"/>
              <a:gd name="connsiteY8" fmla="*/ 324199 h 3981903"/>
              <a:gd name="connsiteX9" fmla="*/ 5760720 w 5760720"/>
              <a:gd name="connsiteY9" fmla="*/ 0 h 3981903"/>
              <a:gd name="connsiteX0" fmla="*/ 0 w 5760720"/>
              <a:gd name="connsiteY0" fmla="*/ 3981797 h 3982016"/>
              <a:gd name="connsiteX1" fmla="*/ 606830 w 5760720"/>
              <a:gd name="connsiteY1" fmla="*/ 3906981 h 3982016"/>
              <a:gd name="connsiteX2" fmla="*/ 1130530 w 5760720"/>
              <a:gd name="connsiteY2" fmla="*/ 3740727 h 3982016"/>
              <a:gd name="connsiteX3" fmla="*/ 1629296 w 5760720"/>
              <a:gd name="connsiteY3" fmla="*/ 3582785 h 3982016"/>
              <a:gd name="connsiteX4" fmla="*/ 2302626 w 5760720"/>
              <a:gd name="connsiteY4" fmla="*/ 3358340 h 3982016"/>
              <a:gd name="connsiteX5" fmla="*/ 2967645 w 5760720"/>
              <a:gd name="connsiteY5" fmla="*/ 3059086 h 3982016"/>
              <a:gd name="connsiteX6" fmla="*/ 3524601 w 5760720"/>
              <a:gd name="connsiteY6" fmla="*/ 2635135 h 3982016"/>
              <a:gd name="connsiteX7" fmla="*/ 3948546 w 5760720"/>
              <a:gd name="connsiteY7" fmla="*/ 1812174 h 3982016"/>
              <a:gd name="connsiteX8" fmla="*/ 4605251 w 5760720"/>
              <a:gd name="connsiteY8" fmla="*/ 324199 h 3982016"/>
              <a:gd name="connsiteX9" fmla="*/ 5760720 w 5760720"/>
              <a:gd name="connsiteY9" fmla="*/ 0 h 3982016"/>
              <a:gd name="connsiteX0" fmla="*/ 0 w 5760720"/>
              <a:gd name="connsiteY0" fmla="*/ 3981797 h 3982196"/>
              <a:gd name="connsiteX1" fmla="*/ 606830 w 5760720"/>
              <a:gd name="connsiteY1" fmla="*/ 3906981 h 3982196"/>
              <a:gd name="connsiteX2" fmla="*/ 1130530 w 5760720"/>
              <a:gd name="connsiteY2" fmla="*/ 3740727 h 3982196"/>
              <a:gd name="connsiteX3" fmla="*/ 1629296 w 5760720"/>
              <a:gd name="connsiteY3" fmla="*/ 3582785 h 3982196"/>
              <a:gd name="connsiteX4" fmla="*/ 2302626 w 5760720"/>
              <a:gd name="connsiteY4" fmla="*/ 3358340 h 3982196"/>
              <a:gd name="connsiteX5" fmla="*/ 2967645 w 5760720"/>
              <a:gd name="connsiteY5" fmla="*/ 3059086 h 3982196"/>
              <a:gd name="connsiteX6" fmla="*/ 3524601 w 5760720"/>
              <a:gd name="connsiteY6" fmla="*/ 2635135 h 3982196"/>
              <a:gd name="connsiteX7" fmla="*/ 3948546 w 5760720"/>
              <a:gd name="connsiteY7" fmla="*/ 1812174 h 3982196"/>
              <a:gd name="connsiteX8" fmla="*/ 4605251 w 5760720"/>
              <a:gd name="connsiteY8" fmla="*/ 324199 h 3982196"/>
              <a:gd name="connsiteX9" fmla="*/ 5760720 w 5760720"/>
              <a:gd name="connsiteY9" fmla="*/ 0 h 3982196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760720 w 5760720"/>
              <a:gd name="connsiteY8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4987636 w 5760720"/>
              <a:gd name="connsiteY8" fmla="*/ 14963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1950"/>
              <a:gd name="connsiteX1" fmla="*/ 606830 w 5760720"/>
              <a:gd name="connsiteY1" fmla="*/ 3906981 h 3981950"/>
              <a:gd name="connsiteX2" fmla="*/ 1571107 w 5760720"/>
              <a:gd name="connsiteY2" fmla="*/ 3632661 h 3981950"/>
              <a:gd name="connsiteX3" fmla="*/ 2302626 w 5760720"/>
              <a:gd name="connsiteY3" fmla="*/ 3358340 h 3981950"/>
              <a:gd name="connsiteX4" fmla="*/ 2967645 w 5760720"/>
              <a:gd name="connsiteY4" fmla="*/ 3059086 h 3981950"/>
              <a:gd name="connsiteX5" fmla="*/ 3524601 w 5760720"/>
              <a:gd name="connsiteY5" fmla="*/ 2635135 h 3981950"/>
              <a:gd name="connsiteX6" fmla="*/ 3948546 w 5760720"/>
              <a:gd name="connsiteY6" fmla="*/ 1812174 h 3981950"/>
              <a:gd name="connsiteX7" fmla="*/ 4605251 w 5760720"/>
              <a:gd name="connsiteY7" fmla="*/ 324199 h 3981950"/>
              <a:gd name="connsiteX8" fmla="*/ 5029199 w 5760720"/>
              <a:gd name="connsiteY8" fmla="*/ 91440 h 3981950"/>
              <a:gd name="connsiteX9" fmla="*/ 5760720 w 5760720"/>
              <a:gd name="connsiteY9" fmla="*/ 0 h 3981950"/>
              <a:gd name="connsiteX0" fmla="*/ 0 w 5760720"/>
              <a:gd name="connsiteY0" fmla="*/ 3981797 h 3981950"/>
              <a:gd name="connsiteX1" fmla="*/ 606830 w 5760720"/>
              <a:gd name="connsiteY1" fmla="*/ 3906981 h 3981950"/>
              <a:gd name="connsiteX2" fmla="*/ 1571107 w 5760720"/>
              <a:gd name="connsiteY2" fmla="*/ 3632661 h 3981950"/>
              <a:gd name="connsiteX3" fmla="*/ 2302626 w 5760720"/>
              <a:gd name="connsiteY3" fmla="*/ 3358340 h 3981950"/>
              <a:gd name="connsiteX4" fmla="*/ 2934394 w 5760720"/>
              <a:gd name="connsiteY4" fmla="*/ 3059086 h 3981950"/>
              <a:gd name="connsiteX5" fmla="*/ 3524601 w 5760720"/>
              <a:gd name="connsiteY5" fmla="*/ 2635135 h 3981950"/>
              <a:gd name="connsiteX6" fmla="*/ 3948546 w 5760720"/>
              <a:gd name="connsiteY6" fmla="*/ 1812174 h 3981950"/>
              <a:gd name="connsiteX7" fmla="*/ 4605251 w 5760720"/>
              <a:gd name="connsiteY7" fmla="*/ 324199 h 3981950"/>
              <a:gd name="connsiteX8" fmla="*/ 5029199 w 5760720"/>
              <a:gd name="connsiteY8" fmla="*/ 91440 h 3981950"/>
              <a:gd name="connsiteX9" fmla="*/ 5760720 w 5760720"/>
              <a:gd name="connsiteY9" fmla="*/ 0 h 3981950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29199 w 5760720"/>
              <a:gd name="connsiteY8" fmla="*/ 91440 h 3981797"/>
              <a:gd name="connsiteX9" fmla="*/ 5760720 w 5760720"/>
              <a:gd name="connsiteY9" fmla="*/ 0 h 3981797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45824 w 5760720"/>
              <a:gd name="connsiteY8" fmla="*/ 99752 h 3981797"/>
              <a:gd name="connsiteX9" fmla="*/ 5760720 w 5760720"/>
              <a:gd name="connsiteY9" fmla="*/ 0 h 3981797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45824 w 5760720"/>
              <a:gd name="connsiteY8" fmla="*/ 99752 h 3981797"/>
              <a:gd name="connsiteX9" fmla="*/ 5760720 w 5760720"/>
              <a:gd name="connsiteY9" fmla="*/ 0 h 3981797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45824 w 5760720"/>
              <a:gd name="connsiteY8" fmla="*/ 99752 h 3981797"/>
              <a:gd name="connsiteX9" fmla="*/ 5760720 w 5760720"/>
              <a:gd name="connsiteY9" fmla="*/ 0 h 3981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0720" h="3981797">
                <a:moveTo>
                  <a:pt x="0" y="3981797"/>
                </a:moveTo>
                <a:cubicBezTo>
                  <a:pt x="311035" y="3950624"/>
                  <a:pt x="344979" y="3965170"/>
                  <a:pt x="606830" y="3906981"/>
                </a:cubicBezTo>
                <a:cubicBezTo>
                  <a:pt x="868681" y="3848792"/>
                  <a:pt x="1288474" y="3724101"/>
                  <a:pt x="1571107" y="3632661"/>
                </a:cubicBezTo>
                <a:cubicBezTo>
                  <a:pt x="1853740" y="3541221"/>
                  <a:pt x="2075412" y="3453936"/>
                  <a:pt x="2302626" y="3358340"/>
                </a:cubicBezTo>
                <a:cubicBezTo>
                  <a:pt x="2529840" y="3262744"/>
                  <a:pt x="2610198" y="3210102"/>
                  <a:pt x="2934394" y="3059086"/>
                </a:cubicBezTo>
                <a:cubicBezTo>
                  <a:pt x="3150528" y="2924696"/>
                  <a:pt x="3355576" y="2842954"/>
                  <a:pt x="3524601" y="2635135"/>
                </a:cubicBezTo>
                <a:cubicBezTo>
                  <a:pt x="3693626" y="2427316"/>
                  <a:pt x="3803074" y="2245821"/>
                  <a:pt x="3948546" y="1812174"/>
                </a:cubicBezTo>
                <a:cubicBezTo>
                  <a:pt x="4160519" y="1004455"/>
                  <a:pt x="4217324" y="680261"/>
                  <a:pt x="4605251" y="324199"/>
                </a:cubicBezTo>
                <a:cubicBezTo>
                  <a:pt x="4853248" y="155174"/>
                  <a:pt x="4853246" y="170409"/>
                  <a:pt x="5045824" y="99752"/>
                </a:cubicBezTo>
                <a:cubicBezTo>
                  <a:pt x="5321529" y="4155"/>
                  <a:pt x="5631873" y="24938"/>
                  <a:pt x="5760720" y="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A16A383-23DC-C53F-4CB4-0E339AB2CF8D}"/>
              </a:ext>
            </a:extLst>
          </p:cNvPr>
          <p:cNvCxnSpPr/>
          <p:nvPr/>
        </p:nvCxnSpPr>
        <p:spPr>
          <a:xfrm>
            <a:off x="7311690" y="1012358"/>
            <a:ext cx="0" cy="41210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A0C4353-4140-6F63-9901-B5F86C899214}"/>
              </a:ext>
            </a:extLst>
          </p:cNvPr>
          <p:cNvCxnSpPr/>
          <p:nvPr/>
        </p:nvCxnSpPr>
        <p:spPr>
          <a:xfrm>
            <a:off x="1528880" y="1006631"/>
            <a:ext cx="0" cy="41210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1A51811-510F-2E79-C000-4F44D2602C29}"/>
              </a:ext>
            </a:extLst>
          </p:cNvPr>
          <p:cNvSpPr txBox="1"/>
          <p:nvPr/>
        </p:nvSpPr>
        <p:spPr>
          <a:xfrm>
            <a:off x="8202743" y="1421236"/>
            <a:ext cx="35990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Assume a </a:t>
            </a:r>
            <a:r>
              <a:rPr lang="en-US" sz="1400" dirty="0">
                <a:solidFill>
                  <a:srgbClr val="C00000"/>
                </a:solidFill>
              </a:rPr>
              <a:t>convective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Assume “</a:t>
            </a:r>
            <a:r>
              <a:rPr lang="en-US" sz="1400" dirty="0" err="1"/>
              <a:t>raingauge</a:t>
            </a:r>
            <a:r>
              <a:rPr lang="en-US" sz="1400" dirty="0"/>
              <a:t> truth” = 100mm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Assume no systematic </a:t>
            </a:r>
            <a:r>
              <a:rPr lang="en-US" sz="1400" dirty="0" err="1"/>
              <a:t>gridscale</a:t>
            </a:r>
            <a:r>
              <a:rPr lang="en-US" sz="1400" dirty="0"/>
              <a:t> biases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Conceptual picture shown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C336DCA9-0885-D491-48F3-917B0575CABB}"/>
              </a:ext>
            </a:extLst>
          </p:cNvPr>
          <p:cNvSpPr/>
          <p:nvPr/>
        </p:nvSpPr>
        <p:spPr>
          <a:xfrm>
            <a:off x="1549467" y="1022463"/>
            <a:ext cx="5736854" cy="3990110"/>
          </a:xfrm>
          <a:custGeom>
            <a:avLst/>
            <a:gdLst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738255 w 5760720"/>
              <a:gd name="connsiteY7" fmla="*/ 399011 h 3982663"/>
              <a:gd name="connsiteX8" fmla="*/ 5095702 w 5760720"/>
              <a:gd name="connsiteY8" fmla="*/ 116378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680066 w 5760720"/>
              <a:gd name="connsiteY7" fmla="*/ 1072342 h 3982663"/>
              <a:gd name="connsiteX8" fmla="*/ 5095702 w 5760720"/>
              <a:gd name="connsiteY8" fmla="*/ 116378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680066 w 5760720"/>
              <a:gd name="connsiteY7" fmla="*/ 1072342 h 3982663"/>
              <a:gd name="connsiteX8" fmla="*/ 5037513 w 5760720"/>
              <a:gd name="connsiteY8" fmla="*/ 81464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37513 w 5760720"/>
              <a:gd name="connsiteY8" fmla="*/ 81464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045825 w 5760720"/>
              <a:gd name="connsiteY8" fmla="*/ 764771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760720 w 5760720"/>
              <a:gd name="connsiteY8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488873 w 5760720"/>
              <a:gd name="connsiteY7" fmla="*/ 1388226 h 3982663"/>
              <a:gd name="connsiteX8" fmla="*/ 5760720 w 5760720"/>
              <a:gd name="connsiteY8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505499 w 5760720"/>
              <a:gd name="connsiteY7" fmla="*/ 1363288 h 3982663"/>
              <a:gd name="connsiteX8" fmla="*/ 5760720 w 5760720"/>
              <a:gd name="connsiteY8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505499 w 5760720"/>
              <a:gd name="connsiteY7" fmla="*/ 1363288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31178 w 5760720"/>
              <a:gd name="connsiteY6" fmla="*/ 1795549 h 3982663"/>
              <a:gd name="connsiteX7" fmla="*/ 4563689 w 5760720"/>
              <a:gd name="connsiteY7" fmla="*/ 1371601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563689 w 5760720"/>
              <a:gd name="connsiteY7" fmla="*/ 1371601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388227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54138 w 5760720"/>
              <a:gd name="connsiteY8" fmla="*/ 689957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88380 w 5760720"/>
              <a:gd name="connsiteY7" fmla="*/ 1438103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64429 w 5760720"/>
              <a:gd name="connsiteY6" fmla="*/ 2202873 h 3982663"/>
              <a:gd name="connsiteX7" fmla="*/ 467175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89367 w 5760720"/>
              <a:gd name="connsiteY6" fmla="*/ 2360815 h 3982663"/>
              <a:gd name="connsiteX7" fmla="*/ 467175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99411 w 5760720"/>
              <a:gd name="connsiteY5" fmla="*/ 2743200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76204 w 5760720"/>
              <a:gd name="connsiteY4" fmla="*/ 3499658 h 3982663"/>
              <a:gd name="connsiteX5" fmla="*/ 3582785 w 5760720"/>
              <a:gd name="connsiteY5" fmla="*/ 3183775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86000 w 5760720"/>
              <a:gd name="connsiteY3" fmla="*/ 3042458 h 3982663"/>
              <a:gd name="connsiteX4" fmla="*/ 2851265 w 5760720"/>
              <a:gd name="connsiteY4" fmla="*/ 3549534 h 3982663"/>
              <a:gd name="connsiteX5" fmla="*/ 3582785 w 5760720"/>
              <a:gd name="connsiteY5" fmla="*/ 3183775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504604 w 5760720"/>
              <a:gd name="connsiteY2" fmla="*/ 3707477 h 3982663"/>
              <a:gd name="connsiteX3" fmla="*/ 2202873 w 5760720"/>
              <a:gd name="connsiteY3" fmla="*/ 3665912 h 3982663"/>
              <a:gd name="connsiteX4" fmla="*/ 2851265 w 5760720"/>
              <a:gd name="connsiteY4" fmla="*/ 3549534 h 3982663"/>
              <a:gd name="connsiteX5" fmla="*/ 3582785 w 5760720"/>
              <a:gd name="connsiteY5" fmla="*/ 3183775 h 3982663"/>
              <a:gd name="connsiteX6" fmla="*/ 4289367 w 5760720"/>
              <a:gd name="connsiteY6" fmla="*/ 2360815 h 3982663"/>
              <a:gd name="connsiteX7" fmla="*/ 4638505 w 5760720"/>
              <a:gd name="connsiteY7" fmla="*/ 1379914 h 3982663"/>
              <a:gd name="connsiteX8" fmla="*/ 5045825 w 5760720"/>
              <a:gd name="connsiteY8" fmla="*/ 648393 h 3982663"/>
              <a:gd name="connsiteX9" fmla="*/ 5760720 w 5760720"/>
              <a:gd name="connsiteY9" fmla="*/ 0 h 3982663"/>
              <a:gd name="connsiteX0" fmla="*/ 0 w 5760720"/>
              <a:gd name="connsiteY0" fmla="*/ 3981797 h 3981965"/>
              <a:gd name="connsiteX1" fmla="*/ 739833 w 5760720"/>
              <a:gd name="connsiteY1" fmla="*/ 3940233 h 3981965"/>
              <a:gd name="connsiteX2" fmla="*/ 1479666 w 5760720"/>
              <a:gd name="connsiteY2" fmla="*/ 3823855 h 3981965"/>
              <a:gd name="connsiteX3" fmla="*/ 2202873 w 5760720"/>
              <a:gd name="connsiteY3" fmla="*/ 3665912 h 3981965"/>
              <a:gd name="connsiteX4" fmla="*/ 2851265 w 5760720"/>
              <a:gd name="connsiteY4" fmla="*/ 3549534 h 3981965"/>
              <a:gd name="connsiteX5" fmla="*/ 3582785 w 5760720"/>
              <a:gd name="connsiteY5" fmla="*/ 3183775 h 3981965"/>
              <a:gd name="connsiteX6" fmla="*/ 4289367 w 5760720"/>
              <a:gd name="connsiteY6" fmla="*/ 2360815 h 3981965"/>
              <a:gd name="connsiteX7" fmla="*/ 4638505 w 5760720"/>
              <a:gd name="connsiteY7" fmla="*/ 1379914 h 3981965"/>
              <a:gd name="connsiteX8" fmla="*/ 5045825 w 5760720"/>
              <a:gd name="connsiteY8" fmla="*/ 648393 h 3981965"/>
              <a:gd name="connsiteX9" fmla="*/ 5760720 w 5760720"/>
              <a:gd name="connsiteY9" fmla="*/ 0 h 3981965"/>
              <a:gd name="connsiteX0" fmla="*/ 0 w 5760720"/>
              <a:gd name="connsiteY0" fmla="*/ 3981797 h 3981965"/>
              <a:gd name="connsiteX1" fmla="*/ 739833 w 5760720"/>
              <a:gd name="connsiteY1" fmla="*/ 3940233 h 3981965"/>
              <a:gd name="connsiteX2" fmla="*/ 1479666 w 5760720"/>
              <a:gd name="connsiteY2" fmla="*/ 3823855 h 3981965"/>
              <a:gd name="connsiteX3" fmla="*/ 2119746 w 5760720"/>
              <a:gd name="connsiteY3" fmla="*/ 3732414 h 3981965"/>
              <a:gd name="connsiteX4" fmla="*/ 2851265 w 5760720"/>
              <a:gd name="connsiteY4" fmla="*/ 3549534 h 3981965"/>
              <a:gd name="connsiteX5" fmla="*/ 3582785 w 5760720"/>
              <a:gd name="connsiteY5" fmla="*/ 3183775 h 3981965"/>
              <a:gd name="connsiteX6" fmla="*/ 4289367 w 5760720"/>
              <a:gd name="connsiteY6" fmla="*/ 2360815 h 3981965"/>
              <a:gd name="connsiteX7" fmla="*/ 4638505 w 5760720"/>
              <a:gd name="connsiteY7" fmla="*/ 1379914 h 3981965"/>
              <a:gd name="connsiteX8" fmla="*/ 5045825 w 5760720"/>
              <a:gd name="connsiteY8" fmla="*/ 648393 h 3981965"/>
              <a:gd name="connsiteX9" fmla="*/ 5760720 w 5760720"/>
              <a:gd name="connsiteY9" fmla="*/ 0 h 3981965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51265 w 5760720"/>
              <a:gd name="connsiteY4" fmla="*/ 3549534 h 3981928"/>
              <a:gd name="connsiteX5" fmla="*/ 3582785 w 5760720"/>
              <a:gd name="connsiteY5" fmla="*/ 3183775 h 3981928"/>
              <a:gd name="connsiteX6" fmla="*/ 4289367 w 5760720"/>
              <a:gd name="connsiteY6" fmla="*/ 2360815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82785 w 5760720"/>
              <a:gd name="connsiteY5" fmla="*/ 3183775 h 3981928"/>
              <a:gd name="connsiteX6" fmla="*/ 4289367 w 5760720"/>
              <a:gd name="connsiteY6" fmla="*/ 2360815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82785 w 5760720"/>
              <a:gd name="connsiteY5" fmla="*/ 3183775 h 3981928"/>
              <a:gd name="connsiteX6" fmla="*/ 4272742 w 5760720"/>
              <a:gd name="connsiteY6" fmla="*/ 2443943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638505 w 5760720"/>
              <a:gd name="connsiteY7" fmla="*/ 1379914 h 3981928"/>
              <a:gd name="connsiteX8" fmla="*/ 5045825 w 5760720"/>
              <a:gd name="connsiteY8" fmla="*/ 648393 h 3981928"/>
              <a:gd name="connsiteX9" fmla="*/ 5760720 w 5760720"/>
              <a:gd name="connsiteY9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513811 w 5760720"/>
              <a:gd name="connsiteY7" fmla="*/ 1778924 h 3981928"/>
              <a:gd name="connsiteX8" fmla="*/ 4638505 w 5760720"/>
              <a:gd name="connsiteY8" fmla="*/ 1379914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513811 w 5760720"/>
              <a:gd name="connsiteY7" fmla="*/ 1778924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72742 w 5760720"/>
              <a:gd name="connsiteY6" fmla="*/ 2443943 h 3981928"/>
              <a:gd name="connsiteX7" fmla="*/ 4497186 w 5760720"/>
              <a:gd name="connsiteY7" fmla="*/ 1845426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1633 w 5760720"/>
              <a:gd name="connsiteY8" fmla="*/ 1246910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45825 w 5760720"/>
              <a:gd name="connsiteY9" fmla="*/ 64839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62450 w 5760720"/>
              <a:gd name="connsiteY9" fmla="*/ 59851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62450 w 5760720"/>
              <a:gd name="connsiteY9" fmla="*/ 59851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62450 w 5760720"/>
              <a:gd name="connsiteY9" fmla="*/ 59851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70763 w 5760720"/>
              <a:gd name="connsiteY9" fmla="*/ 532015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70763 w 5760720"/>
              <a:gd name="connsiteY9" fmla="*/ 532015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070763 w 5760720"/>
              <a:gd name="connsiteY9" fmla="*/ 532015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29946 w 5760720"/>
              <a:gd name="connsiteY8" fmla="*/ 1188721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713321 w 5760720"/>
              <a:gd name="connsiteY8" fmla="*/ 1255223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576946 h 3981928"/>
              <a:gd name="connsiteX7" fmla="*/ 4497186 w 5760720"/>
              <a:gd name="connsiteY7" fmla="*/ 1845426 h 3981928"/>
              <a:gd name="connsiteX8" fmla="*/ 4680070 w 5760720"/>
              <a:gd name="connsiteY8" fmla="*/ 1246910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45426 h 3981928"/>
              <a:gd name="connsiteX8" fmla="*/ 4680070 w 5760720"/>
              <a:gd name="connsiteY8" fmla="*/ 1246910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86990 h 3981928"/>
              <a:gd name="connsiteX8" fmla="*/ 4680070 w 5760720"/>
              <a:gd name="connsiteY8" fmla="*/ 1246910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214553 w 5760720"/>
              <a:gd name="connsiteY6" fmla="*/ 2635135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74472 w 5760720"/>
              <a:gd name="connsiteY5" fmla="*/ 3217026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5128952 w 5760720"/>
              <a:gd name="connsiteY9" fmla="*/ 473826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705008 w 5760720"/>
              <a:gd name="connsiteY8" fmla="*/ 1172095 h 3981928"/>
              <a:gd name="connsiteX9" fmla="*/ 4846319 w 5760720"/>
              <a:gd name="connsiteY9" fmla="*/ 374074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488877 w 5760720"/>
              <a:gd name="connsiteY8" fmla="*/ 665018 h 3981928"/>
              <a:gd name="connsiteX9" fmla="*/ 4846319 w 5760720"/>
              <a:gd name="connsiteY9" fmla="*/ 374074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488877 w 5760720"/>
              <a:gd name="connsiteY8" fmla="*/ 665018 h 3981928"/>
              <a:gd name="connsiteX9" fmla="*/ 4713316 w 5760720"/>
              <a:gd name="connsiteY9" fmla="*/ 19950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4488877 w 5760720"/>
              <a:gd name="connsiteY8" fmla="*/ 665018 h 3981928"/>
              <a:gd name="connsiteX9" fmla="*/ 4713316 w 5760720"/>
              <a:gd name="connsiteY9" fmla="*/ 19950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713316 w 5760720"/>
              <a:gd name="connsiteY9" fmla="*/ 199507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4497186 w 5760720"/>
              <a:gd name="connsiteY7" fmla="*/ 1886990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2286001 w 5760720"/>
              <a:gd name="connsiteY7" fmla="*/ 2951019 h 3981928"/>
              <a:gd name="connsiteX8" fmla="*/ 3466412 w 5760720"/>
              <a:gd name="connsiteY8" fmla="*/ 1487978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2286001 w 5760720"/>
              <a:gd name="connsiteY7" fmla="*/ 2951019 h 3981928"/>
              <a:gd name="connsiteX8" fmla="*/ 3408223 w 5760720"/>
              <a:gd name="connsiteY8" fmla="*/ 1471352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1928"/>
              <a:gd name="connsiteX1" fmla="*/ 739833 w 5760720"/>
              <a:gd name="connsiteY1" fmla="*/ 3940233 h 3981928"/>
              <a:gd name="connsiteX2" fmla="*/ 1429790 w 5760720"/>
              <a:gd name="connsiteY2" fmla="*/ 3857106 h 3981928"/>
              <a:gd name="connsiteX3" fmla="*/ 2119746 w 5760720"/>
              <a:gd name="connsiteY3" fmla="*/ 3732414 h 3981928"/>
              <a:gd name="connsiteX4" fmla="*/ 2884516 w 5760720"/>
              <a:gd name="connsiteY4" fmla="*/ 3541221 h 3981928"/>
              <a:gd name="connsiteX5" fmla="*/ 3557847 w 5760720"/>
              <a:gd name="connsiteY5" fmla="*/ 3266903 h 3981928"/>
              <a:gd name="connsiteX6" fmla="*/ 4197928 w 5760720"/>
              <a:gd name="connsiteY6" fmla="*/ 2685012 h 3981928"/>
              <a:gd name="connsiteX7" fmla="*/ 2286001 w 5760720"/>
              <a:gd name="connsiteY7" fmla="*/ 2951019 h 3981928"/>
              <a:gd name="connsiteX8" fmla="*/ 3408223 w 5760720"/>
              <a:gd name="connsiteY8" fmla="*/ 1471352 h 3981928"/>
              <a:gd name="connsiteX9" fmla="*/ 4596938 w 5760720"/>
              <a:gd name="connsiteY9" fmla="*/ 216133 h 3981928"/>
              <a:gd name="connsiteX10" fmla="*/ 5760720 w 5760720"/>
              <a:gd name="connsiteY10" fmla="*/ 0 h 3981928"/>
              <a:gd name="connsiteX0" fmla="*/ 0 w 5760720"/>
              <a:gd name="connsiteY0" fmla="*/ 3981797 h 3982663"/>
              <a:gd name="connsiteX1" fmla="*/ 739833 w 5760720"/>
              <a:gd name="connsiteY1" fmla="*/ 3940233 h 3982663"/>
              <a:gd name="connsiteX2" fmla="*/ 1388226 w 5760720"/>
              <a:gd name="connsiteY2" fmla="*/ 3707477 h 3982663"/>
              <a:gd name="connsiteX3" fmla="*/ 2119746 w 5760720"/>
              <a:gd name="connsiteY3" fmla="*/ 3732414 h 3982663"/>
              <a:gd name="connsiteX4" fmla="*/ 2884516 w 5760720"/>
              <a:gd name="connsiteY4" fmla="*/ 3541221 h 3982663"/>
              <a:gd name="connsiteX5" fmla="*/ 3557847 w 5760720"/>
              <a:gd name="connsiteY5" fmla="*/ 3266903 h 3982663"/>
              <a:gd name="connsiteX6" fmla="*/ 4197928 w 5760720"/>
              <a:gd name="connsiteY6" fmla="*/ 2685012 h 3982663"/>
              <a:gd name="connsiteX7" fmla="*/ 2286001 w 5760720"/>
              <a:gd name="connsiteY7" fmla="*/ 2951019 h 3982663"/>
              <a:gd name="connsiteX8" fmla="*/ 3408223 w 5760720"/>
              <a:gd name="connsiteY8" fmla="*/ 1471352 h 3982663"/>
              <a:gd name="connsiteX9" fmla="*/ 4596938 w 5760720"/>
              <a:gd name="connsiteY9" fmla="*/ 216133 h 3982663"/>
              <a:gd name="connsiteX10" fmla="*/ 5760720 w 5760720"/>
              <a:gd name="connsiteY10" fmla="*/ 0 h 3982663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388226 w 5760720"/>
              <a:gd name="connsiteY2" fmla="*/ 3707477 h 3981824"/>
              <a:gd name="connsiteX3" fmla="*/ 2119746 w 5760720"/>
              <a:gd name="connsiteY3" fmla="*/ 3732414 h 3981824"/>
              <a:gd name="connsiteX4" fmla="*/ 2884516 w 5760720"/>
              <a:gd name="connsiteY4" fmla="*/ 3541221 h 3981824"/>
              <a:gd name="connsiteX5" fmla="*/ 3557847 w 5760720"/>
              <a:gd name="connsiteY5" fmla="*/ 3266903 h 3981824"/>
              <a:gd name="connsiteX6" fmla="*/ 4197928 w 5760720"/>
              <a:gd name="connsiteY6" fmla="*/ 2685012 h 3981824"/>
              <a:gd name="connsiteX7" fmla="*/ 2286001 w 5760720"/>
              <a:gd name="connsiteY7" fmla="*/ 2951019 h 3981824"/>
              <a:gd name="connsiteX8" fmla="*/ 3408223 w 5760720"/>
              <a:gd name="connsiteY8" fmla="*/ 1471352 h 3981824"/>
              <a:gd name="connsiteX9" fmla="*/ 4596938 w 5760720"/>
              <a:gd name="connsiteY9" fmla="*/ 216133 h 3981824"/>
              <a:gd name="connsiteX10" fmla="*/ 5760720 w 5760720"/>
              <a:gd name="connsiteY10" fmla="*/ 0 h 3981824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2119746 w 5760720"/>
              <a:gd name="connsiteY3" fmla="*/ 3732414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286001 w 5760720"/>
              <a:gd name="connsiteY7" fmla="*/ 2951019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2119746 w 5760720"/>
              <a:gd name="connsiteY3" fmla="*/ 3732414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286001 w 5760720"/>
              <a:gd name="connsiteY7" fmla="*/ 2951019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2119746 w 5760720"/>
              <a:gd name="connsiteY3" fmla="*/ 3732414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95055 w 5760720"/>
              <a:gd name="connsiteY3" fmla="*/ 3208712 h 3981832"/>
              <a:gd name="connsiteX4" fmla="*/ 2884516 w 5760720"/>
              <a:gd name="connsiteY4" fmla="*/ 3541221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95055 w 5760720"/>
              <a:gd name="connsiteY3" fmla="*/ 3208712 h 3981832"/>
              <a:gd name="connsiteX4" fmla="*/ 2485505 w 5760720"/>
              <a:gd name="connsiteY4" fmla="*/ 2701636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85505 w 5760720"/>
              <a:gd name="connsiteY4" fmla="*/ 2701636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560320 w 5760720"/>
              <a:gd name="connsiteY4" fmla="*/ 2826326 h 3981832"/>
              <a:gd name="connsiteX5" fmla="*/ 3557847 w 5760720"/>
              <a:gd name="connsiteY5" fmla="*/ 3266903 h 3981832"/>
              <a:gd name="connsiteX6" fmla="*/ 4197928 w 5760720"/>
              <a:gd name="connsiteY6" fmla="*/ 2685012 h 3981832"/>
              <a:gd name="connsiteX7" fmla="*/ 2834641 w 5760720"/>
              <a:gd name="connsiteY7" fmla="*/ 2202874 h 3981832"/>
              <a:gd name="connsiteX8" fmla="*/ 3408223 w 5760720"/>
              <a:gd name="connsiteY8" fmla="*/ 1471352 h 3981832"/>
              <a:gd name="connsiteX9" fmla="*/ 4596938 w 5760720"/>
              <a:gd name="connsiteY9" fmla="*/ 216133 h 3981832"/>
              <a:gd name="connsiteX10" fmla="*/ 5760720 w 5760720"/>
              <a:gd name="connsiteY10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560320 w 5760720"/>
              <a:gd name="connsiteY4" fmla="*/ 2826326 h 3981832"/>
              <a:gd name="connsiteX5" fmla="*/ 3557847 w 5760720"/>
              <a:gd name="connsiteY5" fmla="*/ 3266903 h 3981832"/>
              <a:gd name="connsiteX6" fmla="*/ 2834641 w 5760720"/>
              <a:gd name="connsiteY6" fmla="*/ 2202874 h 3981832"/>
              <a:gd name="connsiteX7" fmla="*/ 3408223 w 5760720"/>
              <a:gd name="connsiteY7" fmla="*/ 1471352 h 3981832"/>
              <a:gd name="connsiteX8" fmla="*/ 4596938 w 5760720"/>
              <a:gd name="connsiteY8" fmla="*/ 216133 h 3981832"/>
              <a:gd name="connsiteX9" fmla="*/ 5760720 w 5760720"/>
              <a:gd name="connsiteY9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560320 w 5760720"/>
              <a:gd name="connsiteY4" fmla="*/ 2826326 h 3981832"/>
              <a:gd name="connsiteX5" fmla="*/ 2834641 w 5760720"/>
              <a:gd name="connsiteY5" fmla="*/ 2202874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34641 w 5760720"/>
              <a:gd name="connsiteY5" fmla="*/ 2202874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09701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945179 w 5760720"/>
              <a:gd name="connsiteY3" fmla="*/ 3208712 h 3981832"/>
              <a:gd name="connsiteX4" fmla="*/ 2443942 w 5760720"/>
              <a:gd name="connsiteY4" fmla="*/ 2851265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269376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408223 w 5760720"/>
              <a:gd name="connsiteY6" fmla="*/ 1471352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49540 w 5760720"/>
              <a:gd name="connsiteY6" fmla="*/ 1296785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49540 w 5760720"/>
              <a:gd name="connsiteY6" fmla="*/ 1296785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49540 w 5760720"/>
              <a:gd name="connsiteY6" fmla="*/ 1296785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92830 w 5760720"/>
              <a:gd name="connsiteY5" fmla="*/ 228600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18016 w 5760720"/>
              <a:gd name="connsiteY5" fmla="*/ 2410692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18016 w 5760720"/>
              <a:gd name="connsiteY5" fmla="*/ 2410692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32914 w 5760720"/>
              <a:gd name="connsiteY6" fmla="*/ 1446414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466412 w 5760720"/>
              <a:gd name="connsiteY6" fmla="*/ 1546167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466412 w 5760720"/>
              <a:gd name="connsiteY6" fmla="*/ 1546167 h 3981832"/>
              <a:gd name="connsiteX7" fmla="*/ 4596938 w 5760720"/>
              <a:gd name="connsiteY7" fmla="*/ 216133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466412 w 5760720"/>
              <a:gd name="connsiteY6" fmla="*/ 1546167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41227 w 5760720"/>
              <a:gd name="connsiteY6" fmla="*/ 2269374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859579 w 5760720"/>
              <a:gd name="connsiteY5" fmla="*/ 243563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926081 w 5760720"/>
              <a:gd name="connsiteY5" fmla="*/ 281801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443942 w 5760720"/>
              <a:gd name="connsiteY4" fmla="*/ 2851265 h 3981832"/>
              <a:gd name="connsiteX5" fmla="*/ 2926081 w 5760720"/>
              <a:gd name="connsiteY5" fmla="*/ 281801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81801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26081 w 5760720"/>
              <a:gd name="connsiteY5" fmla="*/ 2909456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84270 w 5760720"/>
              <a:gd name="connsiteY5" fmla="*/ 2917769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84270 w 5760720"/>
              <a:gd name="connsiteY5" fmla="*/ 2917769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84270 w 5760720"/>
              <a:gd name="connsiteY5" fmla="*/ 2917769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319251 w 5760720"/>
              <a:gd name="connsiteY4" fmla="*/ 3133897 h 3981832"/>
              <a:gd name="connsiteX5" fmla="*/ 2942706 w 5760720"/>
              <a:gd name="connsiteY5" fmla="*/ 298427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70365 w 5760720"/>
              <a:gd name="connsiteY3" fmla="*/ 3300152 h 3981832"/>
              <a:gd name="connsiteX4" fmla="*/ 2277687 w 5760720"/>
              <a:gd name="connsiteY4" fmla="*/ 3374966 h 3981832"/>
              <a:gd name="connsiteX5" fmla="*/ 2942706 w 5760720"/>
              <a:gd name="connsiteY5" fmla="*/ 298427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32"/>
              <a:gd name="connsiteX1" fmla="*/ 689957 w 5760720"/>
              <a:gd name="connsiteY1" fmla="*/ 3823854 h 3981832"/>
              <a:gd name="connsiteX2" fmla="*/ 1371600 w 5760720"/>
              <a:gd name="connsiteY2" fmla="*/ 3566160 h 3981832"/>
              <a:gd name="connsiteX3" fmla="*/ 1820489 w 5760720"/>
              <a:gd name="connsiteY3" fmla="*/ 3499658 h 3981832"/>
              <a:gd name="connsiteX4" fmla="*/ 2277687 w 5760720"/>
              <a:gd name="connsiteY4" fmla="*/ 3374966 h 3981832"/>
              <a:gd name="connsiteX5" fmla="*/ 2942706 w 5760720"/>
              <a:gd name="connsiteY5" fmla="*/ 2984271 h 3981832"/>
              <a:gd name="connsiteX6" fmla="*/ 3541227 w 5760720"/>
              <a:gd name="connsiteY6" fmla="*/ 2535382 h 3981832"/>
              <a:gd name="connsiteX7" fmla="*/ 4596938 w 5760720"/>
              <a:gd name="connsiteY7" fmla="*/ 282635 h 3981832"/>
              <a:gd name="connsiteX8" fmla="*/ 5760720 w 5760720"/>
              <a:gd name="connsiteY8" fmla="*/ 0 h 3981832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820489 w 5760720"/>
              <a:gd name="connsiteY3" fmla="*/ 3499658 h 3981823"/>
              <a:gd name="connsiteX4" fmla="*/ 2277687 w 5760720"/>
              <a:gd name="connsiteY4" fmla="*/ 3374966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620984 w 5760720"/>
              <a:gd name="connsiteY3" fmla="*/ 3541221 h 3981823"/>
              <a:gd name="connsiteX4" fmla="*/ 2277687 w 5760720"/>
              <a:gd name="connsiteY4" fmla="*/ 3374966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620984 w 5760720"/>
              <a:gd name="connsiteY3" fmla="*/ 3541221 h 3981823"/>
              <a:gd name="connsiteX4" fmla="*/ 2269374 w 5760720"/>
              <a:gd name="connsiteY4" fmla="*/ 3258588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097280 w 5760720"/>
              <a:gd name="connsiteY2" fmla="*/ 3732414 h 3981823"/>
              <a:gd name="connsiteX3" fmla="*/ 1620984 w 5760720"/>
              <a:gd name="connsiteY3" fmla="*/ 3499658 h 3981823"/>
              <a:gd name="connsiteX4" fmla="*/ 2269374 w 5760720"/>
              <a:gd name="connsiteY4" fmla="*/ 3258588 h 3981823"/>
              <a:gd name="connsiteX5" fmla="*/ 2942706 w 5760720"/>
              <a:gd name="connsiteY5" fmla="*/ 2984271 h 3981823"/>
              <a:gd name="connsiteX6" fmla="*/ 3541227 w 5760720"/>
              <a:gd name="connsiteY6" fmla="*/ 2535382 h 3981823"/>
              <a:gd name="connsiteX7" fmla="*/ 4596938 w 5760720"/>
              <a:gd name="connsiteY7" fmla="*/ 282635 h 3981823"/>
              <a:gd name="connsiteX8" fmla="*/ 5760720 w 5760720"/>
              <a:gd name="connsiteY8" fmla="*/ 0 h 3981823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20984 w 5760720"/>
              <a:gd name="connsiteY3" fmla="*/ 3499658 h 3981826"/>
              <a:gd name="connsiteX4" fmla="*/ 2269374 w 5760720"/>
              <a:gd name="connsiteY4" fmla="*/ 3258588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20984 w 5760720"/>
              <a:gd name="connsiteY3" fmla="*/ 3499658 h 3981826"/>
              <a:gd name="connsiteX4" fmla="*/ 2277687 w 5760720"/>
              <a:gd name="connsiteY4" fmla="*/ 3158835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45922 w 5760720"/>
              <a:gd name="connsiteY3" fmla="*/ 3449782 h 3981826"/>
              <a:gd name="connsiteX4" fmla="*/ 2277687 w 5760720"/>
              <a:gd name="connsiteY4" fmla="*/ 3158835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45922 w 5760720"/>
              <a:gd name="connsiteY3" fmla="*/ 3449782 h 3981826"/>
              <a:gd name="connsiteX4" fmla="*/ 2294313 w 5760720"/>
              <a:gd name="connsiteY4" fmla="*/ 3316777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6"/>
              <a:gd name="connsiteX1" fmla="*/ 689957 w 5760720"/>
              <a:gd name="connsiteY1" fmla="*/ 3823854 h 3981826"/>
              <a:gd name="connsiteX2" fmla="*/ 1147156 w 5760720"/>
              <a:gd name="connsiteY2" fmla="*/ 3674225 h 3981826"/>
              <a:gd name="connsiteX3" fmla="*/ 1670860 w 5760720"/>
              <a:gd name="connsiteY3" fmla="*/ 3541222 h 3981826"/>
              <a:gd name="connsiteX4" fmla="*/ 2294313 w 5760720"/>
              <a:gd name="connsiteY4" fmla="*/ 3316777 h 3981826"/>
              <a:gd name="connsiteX5" fmla="*/ 2942706 w 5760720"/>
              <a:gd name="connsiteY5" fmla="*/ 2984271 h 3981826"/>
              <a:gd name="connsiteX6" fmla="*/ 3541227 w 5760720"/>
              <a:gd name="connsiteY6" fmla="*/ 2535382 h 3981826"/>
              <a:gd name="connsiteX7" fmla="*/ 4596938 w 5760720"/>
              <a:gd name="connsiteY7" fmla="*/ 282635 h 3981826"/>
              <a:gd name="connsiteX8" fmla="*/ 5760720 w 5760720"/>
              <a:gd name="connsiteY8" fmla="*/ 0 h 3981826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942706 w 5760720"/>
              <a:gd name="connsiteY5" fmla="*/ 2984271 h 3981824"/>
              <a:gd name="connsiteX6" fmla="*/ 3541227 w 5760720"/>
              <a:gd name="connsiteY6" fmla="*/ 2535382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41227 w 5760720"/>
              <a:gd name="connsiteY6" fmla="*/ 2535382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41227 w 5760720"/>
              <a:gd name="connsiteY6" fmla="*/ 2535382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4596938 w 5760720"/>
              <a:gd name="connsiteY7" fmla="*/ 282635 h 3981824"/>
              <a:gd name="connsiteX8" fmla="*/ 5760720 w 5760720"/>
              <a:gd name="connsiteY8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82044 w 5760720"/>
              <a:gd name="connsiteY7" fmla="*/ 1886989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90357 w 5760720"/>
              <a:gd name="connsiteY7" fmla="*/ 1837113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90357 w 5760720"/>
              <a:gd name="connsiteY7" fmla="*/ 1837113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890357 w 5760720"/>
              <a:gd name="connsiteY7" fmla="*/ 1837113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596938 w 5760720"/>
              <a:gd name="connsiteY8" fmla="*/ 282635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859579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294313 w 5760720"/>
              <a:gd name="connsiteY4" fmla="*/ 3316777 h 3981824"/>
              <a:gd name="connsiteX5" fmla="*/ 2901143 w 5760720"/>
              <a:gd name="connsiteY5" fmla="*/ 3050773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302626 w 5760720"/>
              <a:gd name="connsiteY4" fmla="*/ 3358340 h 3981824"/>
              <a:gd name="connsiteX5" fmla="*/ 2901143 w 5760720"/>
              <a:gd name="connsiteY5" fmla="*/ 3050773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302626 w 5760720"/>
              <a:gd name="connsiteY4" fmla="*/ 3358340 h 3981824"/>
              <a:gd name="connsiteX5" fmla="*/ 2967645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70860 w 5760720"/>
              <a:gd name="connsiteY3" fmla="*/ 3541222 h 3981824"/>
              <a:gd name="connsiteX4" fmla="*/ 2302626 w 5760720"/>
              <a:gd name="connsiteY4" fmla="*/ 3358340 h 3981824"/>
              <a:gd name="connsiteX5" fmla="*/ 2967645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4"/>
              <a:gd name="connsiteX1" fmla="*/ 689957 w 5760720"/>
              <a:gd name="connsiteY1" fmla="*/ 3823854 h 3981824"/>
              <a:gd name="connsiteX2" fmla="*/ 1122218 w 5760720"/>
              <a:gd name="connsiteY2" fmla="*/ 3707476 h 3981824"/>
              <a:gd name="connsiteX3" fmla="*/ 1629296 w 5760720"/>
              <a:gd name="connsiteY3" fmla="*/ 3582785 h 3981824"/>
              <a:gd name="connsiteX4" fmla="*/ 2302626 w 5760720"/>
              <a:gd name="connsiteY4" fmla="*/ 3358340 h 3981824"/>
              <a:gd name="connsiteX5" fmla="*/ 2967645 w 5760720"/>
              <a:gd name="connsiteY5" fmla="*/ 3059086 h 3981824"/>
              <a:gd name="connsiteX6" fmla="*/ 3524601 w 5760720"/>
              <a:gd name="connsiteY6" fmla="*/ 2635135 h 3981824"/>
              <a:gd name="connsiteX7" fmla="*/ 3948546 w 5760720"/>
              <a:gd name="connsiteY7" fmla="*/ 1812174 h 3981824"/>
              <a:gd name="connsiteX8" fmla="*/ 4605251 w 5760720"/>
              <a:gd name="connsiteY8" fmla="*/ 324199 h 3981824"/>
              <a:gd name="connsiteX9" fmla="*/ 5760720 w 5760720"/>
              <a:gd name="connsiteY9" fmla="*/ 0 h 3981824"/>
              <a:gd name="connsiteX0" fmla="*/ 0 w 5760720"/>
              <a:gd name="connsiteY0" fmla="*/ 3981797 h 3981823"/>
              <a:gd name="connsiteX1" fmla="*/ 689957 w 5760720"/>
              <a:gd name="connsiteY1" fmla="*/ 3823854 h 3981823"/>
              <a:gd name="connsiteX2" fmla="*/ 1130530 w 5760720"/>
              <a:gd name="connsiteY2" fmla="*/ 3740727 h 3981823"/>
              <a:gd name="connsiteX3" fmla="*/ 1629296 w 5760720"/>
              <a:gd name="connsiteY3" fmla="*/ 3582785 h 3981823"/>
              <a:gd name="connsiteX4" fmla="*/ 2302626 w 5760720"/>
              <a:gd name="connsiteY4" fmla="*/ 3358340 h 3981823"/>
              <a:gd name="connsiteX5" fmla="*/ 2967645 w 5760720"/>
              <a:gd name="connsiteY5" fmla="*/ 3059086 h 3981823"/>
              <a:gd name="connsiteX6" fmla="*/ 3524601 w 5760720"/>
              <a:gd name="connsiteY6" fmla="*/ 2635135 h 3981823"/>
              <a:gd name="connsiteX7" fmla="*/ 3948546 w 5760720"/>
              <a:gd name="connsiteY7" fmla="*/ 1812174 h 3981823"/>
              <a:gd name="connsiteX8" fmla="*/ 4605251 w 5760720"/>
              <a:gd name="connsiteY8" fmla="*/ 324199 h 3981823"/>
              <a:gd name="connsiteX9" fmla="*/ 5760720 w 5760720"/>
              <a:gd name="connsiteY9" fmla="*/ 0 h 3981823"/>
              <a:gd name="connsiteX0" fmla="*/ 0 w 5760720"/>
              <a:gd name="connsiteY0" fmla="*/ 3981797 h 3981848"/>
              <a:gd name="connsiteX1" fmla="*/ 548641 w 5760720"/>
              <a:gd name="connsiteY1" fmla="*/ 3882043 h 3981848"/>
              <a:gd name="connsiteX2" fmla="*/ 1130530 w 5760720"/>
              <a:gd name="connsiteY2" fmla="*/ 3740727 h 3981848"/>
              <a:gd name="connsiteX3" fmla="*/ 1629296 w 5760720"/>
              <a:gd name="connsiteY3" fmla="*/ 3582785 h 3981848"/>
              <a:gd name="connsiteX4" fmla="*/ 2302626 w 5760720"/>
              <a:gd name="connsiteY4" fmla="*/ 3358340 h 3981848"/>
              <a:gd name="connsiteX5" fmla="*/ 2967645 w 5760720"/>
              <a:gd name="connsiteY5" fmla="*/ 3059086 h 3981848"/>
              <a:gd name="connsiteX6" fmla="*/ 3524601 w 5760720"/>
              <a:gd name="connsiteY6" fmla="*/ 2635135 h 3981848"/>
              <a:gd name="connsiteX7" fmla="*/ 3948546 w 5760720"/>
              <a:gd name="connsiteY7" fmla="*/ 1812174 h 3981848"/>
              <a:gd name="connsiteX8" fmla="*/ 4605251 w 5760720"/>
              <a:gd name="connsiteY8" fmla="*/ 324199 h 3981848"/>
              <a:gd name="connsiteX9" fmla="*/ 5760720 w 5760720"/>
              <a:gd name="connsiteY9" fmla="*/ 0 h 3981848"/>
              <a:gd name="connsiteX0" fmla="*/ 0 w 5760720"/>
              <a:gd name="connsiteY0" fmla="*/ 3981797 h 3981880"/>
              <a:gd name="connsiteX1" fmla="*/ 548641 w 5760720"/>
              <a:gd name="connsiteY1" fmla="*/ 3882043 h 3981880"/>
              <a:gd name="connsiteX2" fmla="*/ 1130530 w 5760720"/>
              <a:gd name="connsiteY2" fmla="*/ 3740727 h 3981880"/>
              <a:gd name="connsiteX3" fmla="*/ 1629296 w 5760720"/>
              <a:gd name="connsiteY3" fmla="*/ 3582785 h 3981880"/>
              <a:gd name="connsiteX4" fmla="*/ 2302626 w 5760720"/>
              <a:gd name="connsiteY4" fmla="*/ 3358340 h 3981880"/>
              <a:gd name="connsiteX5" fmla="*/ 2967645 w 5760720"/>
              <a:gd name="connsiteY5" fmla="*/ 3059086 h 3981880"/>
              <a:gd name="connsiteX6" fmla="*/ 3524601 w 5760720"/>
              <a:gd name="connsiteY6" fmla="*/ 2635135 h 3981880"/>
              <a:gd name="connsiteX7" fmla="*/ 3948546 w 5760720"/>
              <a:gd name="connsiteY7" fmla="*/ 1812174 h 3981880"/>
              <a:gd name="connsiteX8" fmla="*/ 4605251 w 5760720"/>
              <a:gd name="connsiteY8" fmla="*/ 324199 h 3981880"/>
              <a:gd name="connsiteX9" fmla="*/ 5760720 w 5760720"/>
              <a:gd name="connsiteY9" fmla="*/ 0 h 3981880"/>
              <a:gd name="connsiteX0" fmla="*/ 0 w 5760720"/>
              <a:gd name="connsiteY0" fmla="*/ 3981797 h 3982016"/>
              <a:gd name="connsiteX1" fmla="*/ 556954 w 5760720"/>
              <a:gd name="connsiteY1" fmla="*/ 3906981 h 3982016"/>
              <a:gd name="connsiteX2" fmla="*/ 1130530 w 5760720"/>
              <a:gd name="connsiteY2" fmla="*/ 3740727 h 3982016"/>
              <a:gd name="connsiteX3" fmla="*/ 1629296 w 5760720"/>
              <a:gd name="connsiteY3" fmla="*/ 3582785 h 3982016"/>
              <a:gd name="connsiteX4" fmla="*/ 2302626 w 5760720"/>
              <a:gd name="connsiteY4" fmla="*/ 3358340 h 3982016"/>
              <a:gd name="connsiteX5" fmla="*/ 2967645 w 5760720"/>
              <a:gd name="connsiteY5" fmla="*/ 3059086 h 3982016"/>
              <a:gd name="connsiteX6" fmla="*/ 3524601 w 5760720"/>
              <a:gd name="connsiteY6" fmla="*/ 2635135 h 3982016"/>
              <a:gd name="connsiteX7" fmla="*/ 3948546 w 5760720"/>
              <a:gd name="connsiteY7" fmla="*/ 1812174 h 3982016"/>
              <a:gd name="connsiteX8" fmla="*/ 4605251 w 5760720"/>
              <a:gd name="connsiteY8" fmla="*/ 324199 h 3982016"/>
              <a:gd name="connsiteX9" fmla="*/ 5760720 w 5760720"/>
              <a:gd name="connsiteY9" fmla="*/ 0 h 3982016"/>
              <a:gd name="connsiteX0" fmla="*/ 0 w 5760720"/>
              <a:gd name="connsiteY0" fmla="*/ 3981797 h 3982016"/>
              <a:gd name="connsiteX1" fmla="*/ 556954 w 5760720"/>
              <a:gd name="connsiteY1" fmla="*/ 3906981 h 3982016"/>
              <a:gd name="connsiteX2" fmla="*/ 1130530 w 5760720"/>
              <a:gd name="connsiteY2" fmla="*/ 3740727 h 3982016"/>
              <a:gd name="connsiteX3" fmla="*/ 1629296 w 5760720"/>
              <a:gd name="connsiteY3" fmla="*/ 3582785 h 3982016"/>
              <a:gd name="connsiteX4" fmla="*/ 2302626 w 5760720"/>
              <a:gd name="connsiteY4" fmla="*/ 3358340 h 3982016"/>
              <a:gd name="connsiteX5" fmla="*/ 2967645 w 5760720"/>
              <a:gd name="connsiteY5" fmla="*/ 3059086 h 3982016"/>
              <a:gd name="connsiteX6" fmla="*/ 3524601 w 5760720"/>
              <a:gd name="connsiteY6" fmla="*/ 2635135 h 3982016"/>
              <a:gd name="connsiteX7" fmla="*/ 3948546 w 5760720"/>
              <a:gd name="connsiteY7" fmla="*/ 1812174 h 3982016"/>
              <a:gd name="connsiteX8" fmla="*/ 4605251 w 5760720"/>
              <a:gd name="connsiteY8" fmla="*/ 324199 h 3982016"/>
              <a:gd name="connsiteX9" fmla="*/ 5760720 w 5760720"/>
              <a:gd name="connsiteY9" fmla="*/ 0 h 3982016"/>
              <a:gd name="connsiteX0" fmla="*/ 0 w 5760720"/>
              <a:gd name="connsiteY0" fmla="*/ 3981797 h 3981903"/>
              <a:gd name="connsiteX1" fmla="*/ 689957 w 5760720"/>
              <a:gd name="connsiteY1" fmla="*/ 3890356 h 3981903"/>
              <a:gd name="connsiteX2" fmla="*/ 1130530 w 5760720"/>
              <a:gd name="connsiteY2" fmla="*/ 3740727 h 3981903"/>
              <a:gd name="connsiteX3" fmla="*/ 1629296 w 5760720"/>
              <a:gd name="connsiteY3" fmla="*/ 3582785 h 3981903"/>
              <a:gd name="connsiteX4" fmla="*/ 2302626 w 5760720"/>
              <a:gd name="connsiteY4" fmla="*/ 3358340 h 3981903"/>
              <a:gd name="connsiteX5" fmla="*/ 2967645 w 5760720"/>
              <a:gd name="connsiteY5" fmla="*/ 3059086 h 3981903"/>
              <a:gd name="connsiteX6" fmla="*/ 3524601 w 5760720"/>
              <a:gd name="connsiteY6" fmla="*/ 2635135 h 3981903"/>
              <a:gd name="connsiteX7" fmla="*/ 3948546 w 5760720"/>
              <a:gd name="connsiteY7" fmla="*/ 1812174 h 3981903"/>
              <a:gd name="connsiteX8" fmla="*/ 4605251 w 5760720"/>
              <a:gd name="connsiteY8" fmla="*/ 324199 h 3981903"/>
              <a:gd name="connsiteX9" fmla="*/ 5760720 w 5760720"/>
              <a:gd name="connsiteY9" fmla="*/ 0 h 3981903"/>
              <a:gd name="connsiteX0" fmla="*/ 0 w 5760720"/>
              <a:gd name="connsiteY0" fmla="*/ 3981797 h 3982016"/>
              <a:gd name="connsiteX1" fmla="*/ 606830 w 5760720"/>
              <a:gd name="connsiteY1" fmla="*/ 3906981 h 3982016"/>
              <a:gd name="connsiteX2" fmla="*/ 1130530 w 5760720"/>
              <a:gd name="connsiteY2" fmla="*/ 3740727 h 3982016"/>
              <a:gd name="connsiteX3" fmla="*/ 1629296 w 5760720"/>
              <a:gd name="connsiteY3" fmla="*/ 3582785 h 3982016"/>
              <a:gd name="connsiteX4" fmla="*/ 2302626 w 5760720"/>
              <a:gd name="connsiteY4" fmla="*/ 3358340 h 3982016"/>
              <a:gd name="connsiteX5" fmla="*/ 2967645 w 5760720"/>
              <a:gd name="connsiteY5" fmla="*/ 3059086 h 3982016"/>
              <a:gd name="connsiteX6" fmla="*/ 3524601 w 5760720"/>
              <a:gd name="connsiteY6" fmla="*/ 2635135 h 3982016"/>
              <a:gd name="connsiteX7" fmla="*/ 3948546 w 5760720"/>
              <a:gd name="connsiteY7" fmla="*/ 1812174 h 3982016"/>
              <a:gd name="connsiteX8" fmla="*/ 4605251 w 5760720"/>
              <a:gd name="connsiteY8" fmla="*/ 324199 h 3982016"/>
              <a:gd name="connsiteX9" fmla="*/ 5760720 w 5760720"/>
              <a:gd name="connsiteY9" fmla="*/ 0 h 3982016"/>
              <a:gd name="connsiteX0" fmla="*/ 0 w 5760720"/>
              <a:gd name="connsiteY0" fmla="*/ 3981797 h 3982196"/>
              <a:gd name="connsiteX1" fmla="*/ 606830 w 5760720"/>
              <a:gd name="connsiteY1" fmla="*/ 3906981 h 3982196"/>
              <a:gd name="connsiteX2" fmla="*/ 1130530 w 5760720"/>
              <a:gd name="connsiteY2" fmla="*/ 3740727 h 3982196"/>
              <a:gd name="connsiteX3" fmla="*/ 1629296 w 5760720"/>
              <a:gd name="connsiteY3" fmla="*/ 3582785 h 3982196"/>
              <a:gd name="connsiteX4" fmla="*/ 2302626 w 5760720"/>
              <a:gd name="connsiteY4" fmla="*/ 3358340 h 3982196"/>
              <a:gd name="connsiteX5" fmla="*/ 2967645 w 5760720"/>
              <a:gd name="connsiteY5" fmla="*/ 3059086 h 3982196"/>
              <a:gd name="connsiteX6" fmla="*/ 3524601 w 5760720"/>
              <a:gd name="connsiteY6" fmla="*/ 2635135 h 3982196"/>
              <a:gd name="connsiteX7" fmla="*/ 3948546 w 5760720"/>
              <a:gd name="connsiteY7" fmla="*/ 1812174 h 3982196"/>
              <a:gd name="connsiteX8" fmla="*/ 4605251 w 5760720"/>
              <a:gd name="connsiteY8" fmla="*/ 324199 h 3982196"/>
              <a:gd name="connsiteX9" fmla="*/ 5760720 w 5760720"/>
              <a:gd name="connsiteY9" fmla="*/ 0 h 3982196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760720 w 5760720"/>
              <a:gd name="connsiteY8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4987636 w 5760720"/>
              <a:gd name="connsiteY8" fmla="*/ 14963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2035"/>
              <a:gd name="connsiteX1" fmla="*/ 606830 w 5760720"/>
              <a:gd name="connsiteY1" fmla="*/ 3906981 h 3982035"/>
              <a:gd name="connsiteX2" fmla="*/ 1629296 w 5760720"/>
              <a:gd name="connsiteY2" fmla="*/ 3582785 h 3982035"/>
              <a:gd name="connsiteX3" fmla="*/ 2302626 w 5760720"/>
              <a:gd name="connsiteY3" fmla="*/ 3358340 h 3982035"/>
              <a:gd name="connsiteX4" fmla="*/ 2967645 w 5760720"/>
              <a:gd name="connsiteY4" fmla="*/ 3059086 h 3982035"/>
              <a:gd name="connsiteX5" fmla="*/ 3524601 w 5760720"/>
              <a:gd name="connsiteY5" fmla="*/ 2635135 h 3982035"/>
              <a:gd name="connsiteX6" fmla="*/ 3948546 w 5760720"/>
              <a:gd name="connsiteY6" fmla="*/ 1812174 h 3982035"/>
              <a:gd name="connsiteX7" fmla="*/ 4605251 w 5760720"/>
              <a:gd name="connsiteY7" fmla="*/ 324199 h 3982035"/>
              <a:gd name="connsiteX8" fmla="*/ 5029199 w 5760720"/>
              <a:gd name="connsiteY8" fmla="*/ 91440 h 3982035"/>
              <a:gd name="connsiteX9" fmla="*/ 5760720 w 5760720"/>
              <a:gd name="connsiteY9" fmla="*/ 0 h 3982035"/>
              <a:gd name="connsiteX0" fmla="*/ 0 w 5760720"/>
              <a:gd name="connsiteY0" fmla="*/ 3981797 h 3981950"/>
              <a:gd name="connsiteX1" fmla="*/ 606830 w 5760720"/>
              <a:gd name="connsiteY1" fmla="*/ 3906981 h 3981950"/>
              <a:gd name="connsiteX2" fmla="*/ 1571107 w 5760720"/>
              <a:gd name="connsiteY2" fmla="*/ 3632661 h 3981950"/>
              <a:gd name="connsiteX3" fmla="*/ 2302626 w 5760720"/>
              <a:gd name="connsiteY3" fmla="*/ 3358340 h 3981950"/>
              <a:gd name="connsiteX4" fmla="*/ 2967645 w 5760720"/>
              <a:gd name="connsiteY4" fmla="*/ 3059086 h 3981950"/>
              <a:gd name="connsiteX5" fmla="*/ 3524601 w 5760720"/>
              <a:gd name="connsiteY5" fmla="*/ 2635135 h 3981950"/>
              <a:gd name="connsiteX6" fmla="*/ 3948546 w 5760720"/>
              <a:gd name="connsiteY6" fmla="*/ 1812174 h 3981950"/>
              <a:gd name="connsiteX7" fmla="*/ 4605251 w 5760720"/>
              <a:gd name="connsiteY7" fmla="*/ 324199 h 3981950"/>
              <a:gd name="connsiteX8" fmla="*/ 5029199 w 5760720"/>
              <a:gd name="connsiteY8" fmla="*/ 91440 h 3981950"/>
              <a:gd name="connsiteX9" fmla="*/ 5760720 w 5760720"/>
              <a:gd name="connsiteY9" fmla="*/ 0 h 3981950"/>
              <a:gd name="connsiteX0" fmla="*/ 0 w 5760720"/>
              <a:gd name="connsiteY0" fmla="*/ 3981797 h 3981950"/>
              <a:gd name="connsiteX1" fmla="*/ 606830 w 5760720"/>
              <a:gd name="connsiteY1" fmla="*/ 3906981 h 3981950"/>
              <a:gd name="connsiteX2" fmla="*/ 1571107 w 5760720"/>
              <a:gd name="connsiteY2" fmla="*/ 3632661 h 3981950"/>
              <a:gd name="connsiteX3" fmla="*/ 2302626 w 5760720"/>
              <a:gd name="connsiteY3" fmla="*/ 3358340 h 3981950"/>
              <a:gd name="connsiteX4" fmla="*/ 2934394 w 5760720"/>
              <a:gd name="connsiteY4" fmla="*/ 3059086 h 3981950"/>
              <a:gd name="connsiteX5" fmla="*/ 3524601 w 5760720"/>
              <a:gd name="connsiteY5" fmla="*/ 2635135 h 3981950"/>
              <a:gd name="connsiteX6" fmla="*/ 3948546 w 5760720"/>
              <a:gd name="connsiteY6" fmla="*/ 1812174 h 3981950"/>
              <a:gd name="connsiteX7" fmla="*/ 4605251 w 5760720"/>
              <a:gd name="connsiteY7" fmla="*/ 324199 h 3981950"/>
              <a:gd name="connsiteX8" fmla="*/ 5029199 w 5760720"/>
              <a:gd name="connsiteY8" fmla="*/ 91440 h 3981950"/>
              <a:gd name="connsiteX9" fmla="*/ 5760720 w 5760720"/>
              <a:gd name="connsiteY9" fmla="*/ 0 h 3981950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29199 w 5760720"/>
              <a:gd name="connsiteY8" fmla="*/ 91440 h 3981797"/>
              <a:gd name="connsiteX9" fmla="*/ 5760720 w 5760720"/>
              <a:gd name="connsiteY9" fmla="*/ 0 h 3981797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45824 w 5760720"/>
              <a:gd name="connsiteY8" fmla="*/ 99752 h 3981797"/>
              <a:gd name="connsiteX9" fmla="*/ 5760720 w 5760720"/>
              <a:gd name="connsiteY9" fmla="*/ 0 h 3981797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45824 w 5760720"/>
              <a:gd name="connsiteY8" fmla="*/ 99752 h 3981797"/>
              <a:gd name="connsiteX9" fmla="*/ 5760720 w 5760720"/>
              <a:gd name="connsiteY9" fmla="*/ 0 h 3981797"/>
              <a:gd name="connsiteX0" fmla="*/ 0 w 5760720"/>
              <a:gd name="connsiteY0" fmla="*/ 3981797 h 3981797"/>
              <a:gd name="connsiteX1" fmla="*/ 606830 w 5760720"/>
              <a:gd name="connsiteY1" fmla="*/ 3906981 h 3981797"/>
              <a:gd name="connsiteX2" fmla="*/ 1571107 w 5760720"/>
              <a:gd name="connsiteY2" fmla="*/ 3632661 h 3981797"/>
              <a:gd name="connsiteX3" fmla="*/ 2302626 w 5760720"/>
              <a:gd name="connsiteY3" fmla="*/ 3358340 h 3981797"/>
              <a:gd name="connsiteX4" fmla="*/ 2934394 w 5760720"/>
              <a:gd name="connsiteY4" fmla="*/ 3059086 h 3981797"/>
              <a:gd name="connsiteX5" fmla="*/ 3524601 w 5760720"/>
              <a:gd name="connsiteY5" fmla="*/ 2635135 h 3981797"/>
              <a:gd name="connsiteX6" fmla="*/ 3948546 w 5760720"/>
              <a:gd name="connsiteY6" fmla="*/ 1812174 h 3981797"/>
              <a:gd name="connsiteX7" fmla="*/ 4605251 w 5760720"/>
              <a:gd name="connsiteY7" fmla="*/ 324199 h 3981797"/>
              <a:gd name="connsiteX8" fmla="*/ 5045824 w 5760720"/>
              <a:gd name="connsiteY8" fmla="*/ 99752 h 3981797"/>
              <a:gd name="connsiteX9" fmla="*/ 5760720 w 5760720"/>
              <a:gd name="connsiteY9" fmla="*/ 0 h 3981797"/>
              <a:gd name="connsiteX0" fmla="*/ 0 w 7135942"/>
              <a:gd name="connsiteY0" fmla="*/ 3990110 h 3990110"/>
              <a:gd name="connsiteX1" fmla="*/ 606830 w 7135942"/>
              <a:gd name="connsiteY1" fmla="*/ 3915294 h 3990110"/>
              <a:gd name="connsiteX2" fmla="*/ 1571107 w 7135942"/>
              <a:gd name="connsiteY2" fmla="*/ 3640974 h 3990110"/>
              <a:gd name="connsiteX3" fmla="*/ 2302626 w 7135942"/>
              <a:gd name="connsiteY3" fmla="*/ 3366653 h 3990110"/>
              <a:gd name="connsiteX4" fmla="*/ 2934394 w 7135942"/>
              <a:gd name="connsiteY4" fmla="*/ 3067399 h 3990110"/>
              <a:gd name="connsiteX5" fmla="*/ 3524601 w 7135942"/>
              <a:gd name="connsiteY5" fmla="*/ 2643448 h 3990110"/>
              <a:gd name="connsiteX6" fmla="*/ 3948546 w 7135942"/>
              <a:gd name="connsiteY6" fmla="*/ 1820487 h 3990110"/>
              <a:gd name="connsiteX7" fmla="*/ 4605251 w 7135942"/>
              <a:gd name="connsiteY7" fmla="*/ 332512 h 3990110"/>
              <a:gd name="connsiteX8" fmla="*/ 5045824 w 7135942"/>
              <a:gd name="connsiteY8" fmla="*/ 108065 h 3990110"/>
              <a:gd name="connsiteX9" fmla="*/ 7135942 w 7135942"/>
              <a:gd name="connsiteY9" fmla="*/ 0 h 3990110"/>
              <a:gd name="connsiteX0" fmla="*/ 0 w 7135942"/>
              <a:gd name="connsiteY0" fmla="*/ 3990110 h 3990110"/>
              <a:gd name="connsiteX1" fmla="*/ 606830 w 7135942"/>
              <a:gd name="connsiteY1" fmla="*/ 3915294 h 3990110"/>
              <a:gd name="connsiteX2" fmla="*/ 1571107 w 7135942"/>
              <a:gd name="connsiteY2" fmla="*/ 3640974 h 3990110"/>
              <a:gd name="connsiteX3" fmla="*/ 2302626 w 7135942"/>
              <a:gd name="connsiteY3" fmla="*/ 3366653 h 3990110"/>
              <a:gd name="connsiteX4" fmla="*/ 2934394 w 7135942"/>
              <a:gd name="connsiteY4" fmla="*/ 3067399 h 3990110"/>
              <a:gd name="connsiteX5" fmla="*/ 3524601 w 7135942"/>
              <a:gd name="connsiteY5" fmla="*/ 2643448 h 3990110"/>
              <a:gd name="connsiteX6" fmla="*/ 3948546 w 7135942"/>
              <a:gd name="connsiteY6" fmla="*/ 1820487 h 3990110"/>
              <a:gd name="connsiteX7" fmla="*/ 4605251 w 7135942"/>
              <a:gd name="connsiteY7" fmla="*/ 332512 h 3990110"/>
              <a:gd name="connsiteX8" fmla="*/ 5045824 w 7135942"/>
              <a:gd name="connsiteY8" fmla="*/ 108065 h 3990110"/>
              <a:gd name="connsiteX9" fmla="*/ 5838002 w 7135942"/>
              <a:gd name="connsiteY9" fmla="*/ 33253 h 3990110"/>
              <a:gd name="connsiteX10" fmla="*/ 7135942 w 7135942"/>
              <a:gd name="connsiteY10" fmla="*/ 0 h 3990110"/>
              <a:gd name="connsiteX0" fmla="*/ 0 w 7135942"/>
              <a:gd name="connsiteY0" fmla="*/ 3990110 h 3990110"/>
              <a:gd name="connsiteX1" fmla="*/ 606830 w 7135942"/>
              <a:gd name="connsiteY1" fmla="*/ 3915294 h 3990110"/>
              <a:gd name="connsiteX2" fmla="*/ 1571107 w 7135942"/>
              <a:gd name="connsiteY2" fmla="*/ 3640974 h 3990110"/>
              <a:gd name="connsiteX3" fmla="*/ 2302626 w 7135942"/>
              <a:gd name="connsiteY3" fmla="*/ 3366653 h 3990110"/>
              <a:gd name="connsiteX4" fmla="*/ 2934394 w 7135942"/>
              <a:gd name="connsiteY4" fmla="*/ 3067399 h 3990110"/>
              <a:gd name="connsiteX5" fmla="*/ 3524601 w 7135942"/>
              <a:gd name="connsiteY5" fmla="*/ 2643448 h 3990110"/>
              <a:gd name="connsiteX6" fmla="*/ 3948546 w 7135942"/>
              <a:gd name="connsiteY6" fmla="*/ 1820487 h 3990110"/>
              <a:gd name="connsiteX7" fmla="*/ 4605251 w 7135942"/>
              <a:gd name="connsiteY7" fmla="*/ 332512 h 3990110"/>
              <a:gd name="connsiteX8" fmla="*/ 5045824 w 7135942"/>
              <a:gd name="connsiteY8" fmla="*/ 108065 h 3990110"/>
              <a:gd name="connsiteX9" fmla="*/ 5744943 w 7135942"/>
              <a:gd name="connsiteY9" fmla="*/ 16627 h 3990110"/>
              <a:gd name="connsiteX10" fmla="*/ 7135942 w 7135942"/>
              <a:gd name="connsiteY10" fmla="*/ 0 h 399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35942" h="3990110">
                <a:moveTo>
                  <a:pt x="0" y="3990110"/>
                </a:moveTo>
                <a:cubicBezTo>
                  <a:pt x="311035" y="3958937"/>
                  <a:pt x="344979" y="3973483"/>
                  <a:pt x="606830" y="3915294"/>
                </a:cubicBezTo>
                <a:cubicBezTo>
                  <a:pt x="868681" y="3857105"/>
                  <a:pt x="1288474" y="3732414"/>
                  <a:pt x="1571107" y="3640974"/>
                </a:cubicBezTo>
                <a:cubicBezTo>
                  <a:pt x="1853740" y="3549534"/>
                  <a:pt x="2075412" y="3462249"/>
                  <a:pt x="2302626" y="3366653"/>
                </a:cubicBezTo>
                <a:cubicBezTo>
                  <a:pt x="2529840" y="3271057"/>
                  <a:pt x="2610198" y="3218415"/>
                  <a:pt x="2934394" y="3067399"/>
                </a:cubicBezTo>
                <a:cubicBezTo>
                  <a:pt x="3150528" y="2933009"/>
                  <a:pt x="3355576" y="2851267"/>
                  <a:pt x="3524601" y="2643448"/>
                </a:cubicBezTo>
                <a:cubicBezTo>
                  <a:pt x="3693626" y="2435629"/>
                  <a:pt x="3803074" y="2254134"/>
                  <a:pt x="3948546" y="1820487"/>
                </a:cubicBezTo>
                <a:cubicBezTo>
                  <a:pt x="4160519" y="1012768"/>
                  <a:pt x="4217324" y="688574"/>
                  <a:pt x="4605251" y="332512"/>
                </a:cubicBezTo>
                <a:cubicBezTo>
                  <a:pt x="4853248" y="163487"/>
                  <a:pt x="4853246" y="178722"/>
                  <a:pt x="5045824" y="108065"/>
                </a:cubicBezTo>
                <a:cubicBezTo>
                  <a:pt x="5251282" y="58189"/>
                  <a:pt x="5396590" y="34638"/>
                  <a:pt x="5744943" y="16627"/>
                </a:cubicBezTo>
                <a:cubicBezTo>
                  <a:pt x="6093296" y="-1384"/>
                  <a:pt x="6919619" y="5542"/>
                  <a:pt x="7135942" y="0"/>
                </a:cubicBezTo>
              </a:path>
            </a:pathLst>
          </a:custGeom>
          <a:noFill/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E6C8AB-B11A-00B3-BF49-E31A358A81E3}"/>
              </a:ext>
            </a:extLst>
          </p:cNvPr>
          <p:cNvSpPr txBox="1"/>
          <p:nvPr/>
        </p:nvSpPr>
        <p:spPr>
          <a:xfrm>
            <a:off x="8199234" y="3406662"/>
            <a:ext cx="270138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Large-scale rainfall situation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876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23F3E-F5CE-4880-9577-1AD518345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81" y="134422"/>
            <a:ext cx="7869600" cy="369332"/>
          </a:xfrm>
        </p:spPr>
        <p:txBody>
          <a:bodyPr/>
          <a:lstStyle/>
          <a:p>
            <a:r>
              <a:rPr lang="en-BZ" b="1" dirty="0"/>
              <a:t>Reforecast Analysis of extreme 24h gridscale rainfall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43BBE-D7B1-4660-8F84-A8F633FF2B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87881" y="706328"/>
            <a:ext cx="10667999" cy="5445344"/>
          </a:xfrm>
        </p:spPr>
        <p:txBody>
          <a:bodyPr/>
          <a:lstStyle/>
          <a:p>
            <a:r>
              <a:rPr lang="en-BZ" dirty="0"/>
              <a:t>Focus on medium range (24h) rainfall maxima – lots of data</a:t>
            </a:r>
          </a:p>
          <a:p>
            <a:pPr lvl="1"/>
            <a:r>
              <a:rPr lang="en-BZ" dirty="0"/>
              <a:t>Use D1, D2, …D7</a:t>
            </a:r>
          </a:p>
          <a:p>
            <a:pPr lvl="1"/>
            <a:r>
              <a:rPr lang="en-BZ" dirty="0"/>
              <a:t>Use 2 dates per week, for 4-5 weeks per month, for 11 ENS members, for 20 years, for JJAS</a:t>
            </a:r>
          </a:p>
          <a:p>
            <a:pPr lvl="1"/>
            <a:r>
              <a:rPr lang="en-BZ" dirty="0"/>
              <a:t>Gives 7*2*4.5*11*20*4 ≈ 56,000 cases !</a:t>
            </a:r>
          </a:p>
          <a:p>
            <a:pPr lvl="1"/>
            <a:r>
              <a:rPr lang="en-BZ" dirty="0"/>
              <a:t>Extract 100</a:t>
            </a:r>
            <a:r>
              <a:rPr lang="en-BZ" baseline="30000" dirty="0"/>
              <a:t>th</a:t>
            </a:r>
            <a:r>
              <a:rPr lang="en-BZ" dirty="0"/>
              <a:t> percentile in this dataset, for the 4-month period – so the </a:t>
            </a:r>
            <a:r>
              <a:rPr lang="en-BZ" b="1" dirty="0"/>
              <a:t>wettest event </a:t>
            </a:r>
            <a:r>
              <a:rPr lang="en-BZ" dirty="0"/>
              <a:t>for each gridbox </a:t>
            </a:r>
          </a:p>
          <a:p>
            <a:pPr lvl="1"/>
            <a:r>
              <a:rPr lang="en-BZ" dirty="0"/>
              <a:t>Implies </a:t>
            </a:r>
            <a:r>
              <a:rPr lang="en-BZ" dirty="0">
                <a:solidFill>
                  <a:srgbClr val="FF0000"/>
                </a:solidFill>
              </a:rPr>
              <a:t>~</a:t>
            </a:r>
            <a:r>
              <a:rPr lang="en-BZ" dirty="0"/>
              <a:t> </a:t>
            </a:r>
            <a:r>
              <a:rPr lang="en-BZ" dirty="0">
                <a:solidFill>
                  <a:srgbClr val="FF0000"/>
                </a:solidFill>
              </a:rPr>
              <a:t>1 in 500-year return period for this 4-month period</a:t>
            </a:r>
          </a:p>
          <a:p>
            <a:r>
              <a:rPr lang="en-BZ" dirty="0"/>
              <a:t>Some plots show data conservatively interpolated to TCo79 (~144km) – sampling noise reduced</a:t>
            </a:r>
          </a:p>
          <a:p>
            <a:pPr lvl="2"/>
            <a:r>
              <a:rPr lang="en-BZ" dirty="0"/>
              <a:t>OK for extremes unrelated to topographic enhancement; not so good for topographically-forced</a:t>
            </a:r>
          </a:p>
          <a:p>
            <a:r>
              <a:rPr lang="en-BZ" dirty="0"/>
              <a:t>For 18km resolution we use reforecasts from 47r3 from JJAS 2022</a:t>
            </a:r>
          </a:p>
          <a:p>
            <a:r>
              <a:rPr lang="en-BZ" dirty="0"/>
              <a:t>For 9km resolution we use reforecasts from 48r1 from JJAS 2023 (</a:t>
            </a:r>
            <a:r>
              <a:rPr lang="en-BZ" dirty="0" err="1"/>
              <a:t>expver</a:t>
            </a:r>
            <a:r>
              <a:rPr lang="en-BZ" dirty="0"/>
              <a:t> 78 where necessary)</a:t>
            </a:r>
          </a:p>
          <a:p>
            <a:pPr lvl="1"/>
            <a:r>
              <a:rPr lang="en-BZ" dirty="0"/>
              <a:t>(last few days of Sep not available at the time)</a:t>
            </a:r>
          </a:p>
          <a:p>
            <a:r>
              <a:rPr lang="en-BZ" dirty="0"/>
              <a:t>Intention had been to include 36km resolution, but data management for that is complex</a:t>
            </a:r>
          </a:p>
          <a:p>
            <a:pPr lvl="1"/>
            <a:r>
              <a:rPr lang="en-BZ" dirty="0"/>
              <a:t>24h model-climate statistics not stored &amp; 7-day totals are difficult to compare for technical reasons</a:t>
            </a:r>
          </a:p>
          <a:p>
            <a:pPr lvl="1"/>
            <a:r>
              <a:rPr lang="en-BZ" dirty="0"/>
              <a:t>Huge MARS download needed was not tractable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B1D5B-2499-4A7B-94BB-64D8070E1B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E2BE-232B-450E-A9C7-6EFEA342B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165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map of different colors&#10;&#10;Description automatically generated">
            <a:extLst>
              <a:ext uri="{FF2B5EF4-FFF2-40B4-BE49-F238E27FC236}">
                <a16:creationId xmlns:a16="http://schemas.microsoft.com/office/drawing/2014/main" id="{4CC31BC4-3EFE-FF80-9E08-5F7E05EF8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25" y="-471339"/>
            <a:ext cx="9908771" cy="6995594"/>
          </a:xfrm>
          <a:prstGeom prst="rect">
            <a:avLst/>
          </a:prstGeom>
        </p:spPr>
      </p:pic>
      <p:pic>
        <p:nvPicPr>
          <p:cNvPr id="7" name="Picture 6" descr="A map of different colors&#10;&#10;Description automatically generated">
            <a:extLst>
              <a:ext uri="{FF2B5EF4-FFF2-40B4-BE49-F238E27FC236}">
                <a16:creationId xmlns:a16="http://schemas.microsoft.com/office/drawing/2014/main" id="{48FC3F0A-FF4E-FBBB-1052-6ABF91A6D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25" y="-471339"/>
            <a:ext cx="9908771" cy="69955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3365C-8596-9C72-D211-0726F287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50" y="641497"/>
            <a:ext cx="9386766" cy="369332"/>
          </a:xfrm>
        </p:spPr>
        <p:txBody>
          <a:bodyPr/>
          <a:lstStyle/>
          <a:p>
            <a:r>
              <a:rPr lang="en-US" b="1" dirty="0"/>
              <a:t>9km versus 18km extremes – 500y return period – 24h rainfall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19FC3-D41E-C759-3937-4832279A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 descr="A map of the world&#10;&#10;Description automatically generated">
            <a:extLst>
              <a:ext uri="{FF2B5EF4-FFF2-40B4-BE49-F238E27FC236}">
                <a16:creationId xmlns:a16="http://schemas.microsoft.com/office/drawing/2014/main" id="{A688A8A7-76BC-2E47-DFB9-68C60841DC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783" t="4652" r="2948" b="9430"/>
          <a:stretch/>
        </p:blipFill>
        <p:spPr>
          <a:xfrm>
            <a:off x="9599193" y="1813561"/>
            <a:ext cx="906809" cy="44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3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31BC4-3EFE-FF80-9E08-5F7E05EF8E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8904" y="-465541"/>
            <a:ext cx="9908771" cy="6995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FC3F0A-FF4E-FBBB-1052-6ABF91A6DC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8904" y="-465541"/>
            <a:ext cx="9908771" cy="6995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3365C-8596-9C72-D211-0726F287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50" y="641497"/>
            <a:ext cx="9386766" cy="369332"/>
          </a:xfrm>
        </p:spPr>
        <p:txBody>
          <a:bodyPr/>
          <a:lstStyle/>
          <a:p>
            <a:r>
              <a:rPr lang="en-US" b="1" dirty="0"/>
              <a:t>9km versus 18km extremes – 500y return period – 24h rainfall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19FC3-D41E-C759-3937-4832279A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 descr="A map of the world&#10;&#10;Description automatically generated">
            <a:extLst>
              <a:ext uri="{FF2B5EF4-FFF2-40B4-BE49-F238E27FC236}">
                <a16:creationId xmlns:a16="http://schemas.microsoft.com/office/drawing/2014/main" id="{A688A8A7-76BC-2E47-DFB9-68C60841DC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783" t="4652" r="2948" b="9430"/>
          <a:stretch/>
        </p:blipFill>
        <p:spPr>
          <a:xfrm>
            <a:off x="9372174" y="1777545"/>
            <a:ext cx="906809" cy="4483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5CFB54-8CAB-7B5B-4051-8586D1A5A214}"/>
              </a:ext>
            </a:extLst>
          </p:cNvPr>
          <p:cNvSpPr txBox="1"/>
          <p:nvPr/>
        </p:nvSpPr>
        <p:spPr>
          <a:xfrm>
            <a:off x="10409143" y="2453115"/>
            <a:ext cx="18340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At 9km resolution: </a:t>
            </a:r>
          </a:p>
          <a:p>
            <a:endParaRPr lang="en-US" sz="1400" dirty="0"/>
          </a:p>
          <a:p>
            <a:r>
              <a:rPr lang="en-US" sz="1400" dirty="0"/>
              <a:t>- Slight increase</a:t>
            </a:r>
          </a:p>
          <a:p>
            <a:endParaRPr lang="en-US" sz="1400" dirty="0"/>
          </a:p>
          <a:p>
            <a:r>
              <a:rPr lang="en-US" sz="1400" dirty="0"/>
              <a:t>- Orographic rainfall increase clear (e.g. Andes)</a:t>
            </a:r>
          </a:p>
          <a:p>
            <a:endParaRPr lang="en-US" sz="1400" dirty="0"/>
          </a:p>
          <a:p>
            <a:r>
              <a:rPr lang="en-US" sz="1400" dirty="0"/>
              <a:t>- Some sampling issues</a:t>
            </a:r>
          </a:p>
          <a:p>
            <a:endParaRPr lang="en-US" sz="1400" dirty="0"/>
          </a:p>
          <a:p>
            <a:r>
              <a:rPr lang="en-US" sz="1400" dirty="0"/>
              <a:t>- </a:t>
            </a:r>
            <a:r>
              <a:rPr lang="en-US" sz="1400" dirty="0" err="1"/>
              <a:t>N’ward</a:t>
            </a:r>
            <a:r>
              <a:rPr lang="en-US" sz="1400" dirty="0"/>
              <a:t> shift of peaks in Indian ocean (?)</a:t>
            </a:r>
          </a:p>
        </p:txBody>
      </p:sp>
    </p:spTree>
    <p:extLst>
      <p:ext uri="{BB962C8B-B14F-4D97-AF65-F5344CB8AC3E}">
        <p14:creationId xmlns:p14="http://schemas.microsoft.com/office/powerpoint/2010/main" val="272037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31BC4-3EFE-FF80-9E08-5F7E05EF8E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22219" y="629934"/>
            <a:ext cx="9185563" cy="648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FC3F0A-FF4E-FBBB-1052-6ABF91A6DC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22219" y="629934"/>
            <a:ext cx="9185563" cy="64850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3365C-8596-9C72-D211-0726F287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321" y="101911"/>
            <a:ext cx="9943720" cy="295260"/>
          </a:xfrm>
        </p:spPr>
        <p:txBody>
          <a:bodyPr/>
          <a:lstStyle/>
          <a:p>
            <a:r>
              <a:rPr lang="en-US" b="1" dirty="0"/>
              <a:t>9km versus 18km extremes – 500y return period – 24h rainfall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19FC3-D41E-C759-3937-4832279A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61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31BC4-3EFE-FF80-9E08-5F7E05EF8E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22220" y="629934"/>
            <a:ext cx="9185560" cy="648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FC3F0A-FF4E-FBBB-1052-6ABF91A6DC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22220" y="629934"/>
            <a:ext cx="9185560" cy="64850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3365C-8596-9C72-D211-0726F287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321" y="101911"/>
            <a:ext cx="9943720" cy="295260"/>
          </a:xfrm>
        </p:spPr>
        <p:txBody>
          <a:bodyPr/>
          <a:lstStyle/>
          <a:p>
            <a:r>
              <a:rPr lang="en-US" b="1" dirty="0"/>
              <a:t>9km versus 18km extremes – 500y return period – 24h rainfall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19FC3-D41E-C759-3937-4832279A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D13DD7-E8EC-15D8-AA5C-4A4257AA208C}"/>
              </a:ext>
            </a:extLst>
          </p:cNvPr>
          <p:cNvSpPr txBox="1"/>
          <p:nvPr/>
        </p:nvSpPr>
        <p:spPr>
          <a:xfrm>
            <a:off x="9036794" y="2484646"/>
            <a:ext cx="2710999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Extreme Rain “Hotspots”</a:t>
            </a:r>
          </a:p>
          <a:p>
            <a:pPr>
              <a:spcAft>
                <a:spcPts val="600"/>
              </a:spcAft>
            </a:pPr>
            <a:r>
              <a:rPr lang="en-US" dirty="0"/>
              <a:t>- SE Bulgaria</a:t>
            </a:r>
          </a:p>
          <a:p>
            <a:pPr>
              <a:spcAft>
                <a:spcPts val="600"/>
              </a:spcAft>
            </a:pPr>
            <a:r>
              <a:rPr lang="en-US" dirty="0"/>
              <a:t>- E Greece</a:t>
            </a:r>
          </a:p>
          <a:p>
            <a:pPr>
              <a:spcAft>
                <a:spcPts val="600"/>
              </a:spcAft>
            </a:pPr>
            <a:r>
              <a:rPr lang="en-US" dirty="0"/>
              <a:t>- </a:t>
            </a:r>
            <a:r>
              <a:rPr lang="en-US" dirty="0" err="1"/>
              <a:t>Herault</a:t>
            </a:r>
            <a:r>
              <a:rPr lang="en-US" dirty="0"/>
              <a:t> in France</a:t>
            </a:r>
          </a:p>
          <a:p>
            <a:pPr>
              <a:spcAft>
                <a:spcPts val="600"/>
              </a:spcAft>
            </a:pPr>
            <a:r>
              <a:rPr lang="en-US" dirty="0"/>
              <a:t>- Gibraltar / Valencia</a:t>
            </a:r>
          </a:p>
          <a:p>
            <a:pPr>
              <a:spcAft>
                <a:spcPts val="600"/>
              </a:spcAft>
            </a:pPr>
            <a:r>
              <a:rPr lang="en-US" dirty="0"/>
              <a:t>- …</a:t>
            </a:r>
          </a:p>
        </p:txBody>
      </p:sp>
    </p:spTree>
    <p:extLst>
      <p:ext uri="{BB962C8B-B14F-4D97-AF65-F5344CB8AC3E}">
        <p14:creationId xmlns:p14="http://schemas.microsoft.com/office/powerpoint/2010/main" val="364232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31BC4-3EFE-FF80-9E08-5F7E05EF8E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8544" y="629934"/>
            <a:ext cx="9185560" cy="648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FC3F0A-FF4E-FBBB-1052-6ABF91A6DC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28544" y="629934"/>
            <a:ext cx="9185560" cy="64850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3365C-8596-9C72-D211-0726F287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321" y="101911"/>
            <a:ext cx="9943720" cy="295260"/>
          </a:xfrm>
        </p:spPr>
        <p:txBody>
          <a:bodyPr/>
          <a:lstStyle/>
          <a:p>
            <a:r>
              <a:rPr lang="en-US" b="1" dirty="0"/>
              <a:t>9km versus 18km extremes – 500y return period – 24h rainfall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19FC3-D41E-C759-3937-4832279A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5702C0-C511-49DD-15CB-07598D500A28}"/>
              </a:ext>
            </a:extLst>
          </p:cNvPr>
          <p:cNvSpPr txBox="1"/>
          <p:nvPr/>
        </p:nvSpPr>
        <p:spPr>
          <a:xfrm>
            <a:off x="9600417" y="1417919"/>
            <a:ext cx="2588407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“Coastal </a:t>
            </a:r>
            <a:r>
              <a:rPr lang="en-US" sz="1600" dirty="0" err="1"/>
              <a:t>rainbombs</a:t>
            </a:r>
            <a:r>
              <a:rPr lang="en-US" sz="1600" dirty="0"/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Reported by Met Office last year (in HRES)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Discussed in daily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High coastal SST max in sheltered bays: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Local enhancement of CAPE release + no cell drift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Not just UK waters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Some evidence at 18km also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map of the weather&#10;&#10;Description automatically generated">
            <a:extLst>
              <a:ext uri="{FF2B5EF4-FFF2-40B4-BE49-F238E27FC236}">
                <a16:creationId xmlns:a16="http://schemas.microsoft.com/office/drawing/2014/main" id="{B2A3A5B5-A8C3-9C34-F164-B4D604147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320" y="1904213"/>
            <a:ext cx="5461784" cy="334883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234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582D6-620F-640C-B815-2B5E7882C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522" y="319088"/>
            <a:ext cx="7869600" cy="369332"/>
          </a:xfrm>
        </p:spPr>
        <p:txBody>
          <a:bodyPr/>
          <a:lstStyle/>
          <a:p>
            <a:r>
              <a:rPr lang="en-US" b="1" dirty="0"/>
              <a:t>Event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D980F-A739-A475-EC3B-086F684713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215781" y="1109244"/>
            <a:ext cx="10293731" cy="4834356"/>
          </a:xfrm>
        </p:spPr>
        <p:txBody>
          <a:bodyPr/>
          <a:lstStyle/>
          <a:p>
            <a:r>
              <a:rPr lang="en-US" dirty="0"/>
              <a:t>Searched Daily Reports for “flood”, for JJAS 2023</a:t>
            </a:r>
          </a:p>
          <a:p>
            <a:r>
              <a:rPr lang="en-US" dirty="0"/>
              <a:t>Looked for reasonably reliable point (gauge) observations of 24h rainfall for any events found</a:t>
            </a:r>
          </a:p>
          <a:p>
            <a:pPr lvl="1"/>
            <a:r>
              <a:rPr lang="en-US" dirty="0"/>
              <a:t>Used maximum value found within an affected area</a:t>
            </a:r>
          </a:p>
          <a:p>
            <a:pPr lvl="1"/>
            <a:r>
              <a:rPr lang="en-US" dirty="0"/>
              <a:t>Values still likely to be an </a:t>
            </a:r>
            <a:r>
              <a:rPr lang="en-US" i="1" dirty="0">
                <a:solidFill>
                  <a:srgbClr val="FF0000"/>
                </a:solidFill>
              </a:rPr>
              <a:t>underestimate of the true local maximum </a:t>
            </a:r>
            <a:r>
              <a:rPr lang="en-US" dirty="0"/>
              <a:t>– due to sparseness of gauge networks</a:t>
            </a:r>
          </a:p>
          <a:p>
            <a:r>
              <a:rPr lang="en-US" dirty="0"/>
              <a:t>A somewhat ad-hoc dataset, admittedly, but most flood datasets are !</a:t>
            </a:r>
          </a:p>
          <a:p>
            <a:r>
              <a:rPr lang="en-US" dirty="0"/>
              <a:t>15 extreme 24h rainfall observations – related to flooding – were logged</a:t>
            </a:r>
          </a:p>
          <a:p>
            <a:pPr lvl="1"/>
            <a:r>
              <a:rPr lang="en-US" dirty="0"/>
              <a:t>Range: 54mm to 754mm (in 24h)</a:t>
            </a:r>
          </a:p>
          <a:p>
            <a:pPr lvl="1"/>
            <a:r>
              <a:rPr lang="en-US" dirty="0"/>
              <a:t>2 TC-related</a:t>
            </a:r>
          </a:p>
          <a:p>
            <a:pPr lvl="1"/>
            <a:r>
              <a:rPr lang="en-US" dirty="0"/>
              <a:t>2 </a:t>
            </a:r>
            <a:r>
              <a:rPr lang="en-US" dirty="0" err="1"/>
              <a:t>Medicane</a:t>
            </a:r>
            <a:r>
              <a:rPr lang="en-US" dirty="0"/>
              <a:t>-related</a:t>
            </a:r>
          </a:p>
          <a:p>
            <a:pPr lvl="1"/>
            <a:r>
              <a:rPr lang="en-US" dirty="0"/>
              <a:t>11 seem convection-related (organized or otherwise), with differing degrees of topographic forcing</a:t>
            </a:r>
          </a:p>
          <a:p>
            <a:r>
              <a:rPr lang="en-US" dirty="0"/>
              <a:t>More events could be added, with more work</a:t>
            </a:r>
          </a:p>
          <a:p>
            <a:pPr lvl="1"/>
            <a:r>
              <a:rPr lang="en-US" dirty="0"/>
              <a:t>Sorry if ‘yours’ is not in the list 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95853-DDE0-3CB4-5627-AB2ED09F5E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63C50-DF26-25C6-C386-06FFBF21B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82598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ECMWF_16.9_light_blue</Template>
  <TotalTime>5309</TotalTime>
  <Words>829</Words>
  <Application>Microsoft Macintosh PowerPoint</Application>
  <PresentationFormat>Custom</PresentationFormat>
  <Paragraphs>126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ECMWF Light 16:9 blue</vt:lpstr>
      <vt:lpstr>1. Extreme Rainfall / flooding events in JJA(S) 2023  </vt:lpstr>
      <vt:lpstr>What might be the 100-year return period gridbox rainfall for models with different resolutions?</vt:lpstr>
      <vt:lpstr>Reforecast Analysis of extreme 24h gridscale rainfall</vt:lpstr>
      <vt:lpstr>9km versus 18km extremes – 500y return period – 24h rainfall</vt:lpstr>
      <vt:lpstr>9km versus 18km extremes – 500y return period – 24h rainfall</vt:lpstr>
      <vt:lpstr>9km versus 18km extremes – 500y return period – 24h rainfall</vt:lpstr>
      <vt:lpstr>9km versus 18km extremes – 500y return period – 24h rainfall</vt:lpstr>
      <vt:lpstr>9km versus 18km extremes – 500y return period – 24h rainfall</vt:lpstr>
      <vt:lpstr>Event Search</vt:lpstr>
      <vt:lpstr>How do observations compare with the 1-in-500 year M-Climate-derived values ?</vt:lpstr>
      <vt:lpstr>Results</vt:lpstr>
      <vt:lpstr>1 in 500 year return period 24h gridscale rainfall events (by month, 18km)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Hewson</dc:creator>
  <cp:lastModifiedBy>Tim Hewson</cp:lastModifiedBy>
  <cp:revision>139</cp:revision>
  <cp:lastPrinted>2014-11-19T12:15:44Z</cp:lastPrinted>
  <dcterms:created xsi:type="dcterms:W3CDTF">2021-06-18T16:14:14Z</dcterms:created>
  <dcterms:modified xsi:type="dcterms:W3CDTF">2025-11-05T16:06:24Z</dcterms:modified>
</cp:coreProperties>
</file>