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7"/>
  </p:notesMasterIdLst>
  <p:sldIdLst>
    <p:sldId id="260" r:id="rId2"/>
    <p:sldId id="1588" r:id="rId3"/>
    <p:sldId id="784" r:id="rId4"/>
    <p:sldId id="765" r:id="rId5"/>
    <p:sldId id="1584" r:id="rId6"/>
    <p:sldId id="785" r:id="rId7"/>
    <p:sldId id="1590" r:id="rId8"/>
    <p:sldId id="1589" r:id="rId9"/>
    <p:sldId id="1586" r:id="rId10"/>
    <p:sldId id="786" r:id="rId11"/>
    <p:sldId id="787" r:id="rId12"/>
    <p:sldId id="788" r:id="rId13"/>
    <p:sldId id="789" r:id="rId14"/>
    <p:sldId id="775" r:id="rId15"/>
    <p:sldId id="78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13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1F497D"/>
    <a:srgbClr val="0768B9"/>
    <a:srgbClr val="2108B8"/>
    <a:srgbClr val="003399"/>
    <a:srgbClr val="00CC00"/>
    <a:srgbClr val="262699"/>
    <a:srgbClr val="0988F1"/>
    <a:srgbClr val="6D08B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66" autoAdjust="0"/>
    <p:restoredTop sz="84865" autoAdjust="0"/>
  </p:normalViewPr>
  <p:slideViewPr>
    <p:cSldViewPr snapToGrid="0">
      <p:cViewPr varScale="1">
        <p:scale>
          <a:sx n="56" d="100"/>
          <a:sy n="56" d="100"/>
        </p:scale>
        <p:origin x="992" y="56"/>
      </p:cViewPr>
      <p:guideLst>
        <p:guide orient="horz" pos="2160"/>
        <p:guide pos="134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5A0F8E-242E-4D70-94E0-96A0FC3F6E44}" type="datetimeFigureOut">
              <a:rPr lang="en-GB" smtClean="0"/>
              <a:t>02/12/2022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7268D6-4B4F-4C04-AC5B-7BBFBB9670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744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1"/>
          <p:cNvSpPr txBox="1">
            <a:spLocks noChangeArrowheads="1"/>
          </p:cNvSpPr>
          <p:nvPr/>
        </p:nvSpPr>
        <p:spPr bwMode="auto">
          <a:xfrm>
            <a:off x="862013" y="704850"/>
            <a:ext cx="5381625" cy="39608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541" tIns="47770" rIns="95541" bIns="47770" anchor="ctr"/>
          <a:lstStyle>
            <a:lvl1pPr defTabSz="4699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 defTabSz="4699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 defTabSz="4699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 defTabSz="4699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 defTabSz="4699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 sz="2500"/>
          </a:p>
        </p:txBody>
      </p:sp>
      <p:sp>
        <p:nvSpPr>
          <p:cNvPr id="45059" name="Text Box 2"/>
          <p:cNvSpPr>
            <a:spLocks noGrp="1" noChangeArrowheads="1"/>
          </p:cNvSpPr>
          <p:nvPr>
            <p:ph type="body"/>
          </p:nvPr>
        </p:nvSpPr>
        <p:spPr>
          <a:xfrm>
            <a:off x="960438" y="4879975"/>
            <a:ext cx="5178425" cy="47783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6577" tIns="33478" rIns="66577" bIns="33478"/>
          <a:lstStyle/>
          <a:p>
            <a:pPr>
              <a:lnSpc>
                <a:spcPct val="102000"/>
              </a:lnSpc>
              <a:spcBef>
                <a:spcPts val="300"/>
              </a:spcBef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fld id="{EB6EEFA4-97AD-4567-AF47-EB20FEF780F9}" type="slidenum">
              <a:rPr lang="en-GB" altLang="en-US" sz="800" smtClean="0">
                <a:ea typeface="DejaVu Sans" pitchFamily="34" charset="0"/>
                <a:cs typeface="DejaVu Sans" pitchFamily="34" charset="0"/>
              </a:rPr>
              <a:pPr>
                <a:lnSpc>
                  <a:spcPct val="102000"/>
                </a:lnSpc>
                <a:spcBef>
                  <a:spcPts val="300"/>
                </a:spcBef>
                <a:tabLst>
                  <a:tab pos="0" algn="l"/>
                  <a:tab pos="446088" algn="l"/>
                  <a:tab pos="895350" algn="l"/>
                  <a:tab pos="1344613" algn="l"/>
                  <a:tab pos="1793875" algn="l"/>
                  <a:tab pos="2243138" algn="l"/>
                  <a:tab pos="2692400" algn="l"/>
                  <a:tab pos="3141663" algn="l"/>
                  <a:tab pos="3590925" algn="l"/>
                  <a:tab pos="4040188" algn="l"/>
                  <a:tab pos="4489450" algn="l"/>
                  <a:tab pos="4938713" algn="l"/>
                  <a:tab pos="5387975" algn="l"/>
                  <a:tab pos="5837238" algn="l"/>
                  <a:tab pos="6286500" algn="l"/>
                  <a:tab pos="6735763" algn="l"/>
                  <a:tab pos="7185025" algn="l"/>
                  <a:tab pos="7634288" algn="l"/>
                  <a:tab pos="8083550" algn="l"/>
                  <a:tab pos="8532813" algn="l"/>
                  <a:tab pos="8982075" algn="l"/>
                </a:tabLst>
              </a:pPr>
              <a:t>1</a:t>
            </a:fld>
            <a:endParaRPr lang="en-GB" altLang="en-US" sz="800">
              <a:ea typeface="DejaVu Sans" pitchFamily="34" charset="0"/>
              <a:cs typeface="DejaVu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188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268D6-4B4F-4C04-AC5B-7BBFBB9670B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995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268D6-4B4F-4C04-AC5B-7BBFBB9670B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55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268D6-4B4F-4C04-AC5B-7BBFBB9670B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0800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268D6-4B4F-4C04-AC5B-7BBFBB9670B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589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268D6-4B4F-4C04-AC5B-7BBFBB9670B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5767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268D6-4B4F-4C04-AC5B-7BBFBB9670B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481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60563" y="1294198"/>
            <a:ext cx="7871650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160563" y="1980000"/>
            <a:ext cx="7871650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160563" y="2700002"/>
            <a:ext cx="7871650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160563" y="3121225"/>
            <a:ext cx="7871650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160563" y="3429000"/>
            <a:ext cx="7871650" cy="230832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/>
              <a:t>email@ddress</a:t>
            </a:r>
            <a:endParaRPr lang="en-GB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83275" y="6438617"/>
            <a:ext cx="4054695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 defTabSz="457200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174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160563" y="360000"/>
            <a:ext cx="787165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160562" y="936000"/>
            <a:ext cx="7871651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7" name="Footer Placeholder 11"/>
          <p:cNvSpPr txBox="1">
            <a:spLocks/>
          </p:cNvSpPr>
          <p:nvPr userDrawn="1"/>
        </p:nvSpPr>
        <p:spPr>
          <a:xfrm>
            <a:off x="2083275" y="6438617"/>
            <a:ext cx="4054695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900" b="1" kern="1200" cap="all" baseline="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/>
            <a:r>
              <a:rPr lang="en-US" dirty="0"/>
              <a:t>European Centre for Medium-Range Weather Forecasts</a:t>
            </a:r>
          </a:p>
        </p:txBody>
      </p:sp>
    </p:spTree>
    <p:extLst>
      <p:ext uri="{BB962C8B-B14F-4D97-AF65-F5344CB8AC3E}">
        <p14:creationId xmlns:p14="http://schemas.microsoft.com/office/powerpoint/2010/main" val="2948082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40844" y="360000"/>
            <a:ext cx="571108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3240844" y="936000"/>
            <a:ext cx="5711087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6650" y="6308256"/>
            <a:ext cx="1465563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57200">
              <a:defRPr/>
            </a:pPr>
            <a:r>
              <a:rPr lang="en-US" sz="900" dirty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083275" y="6438617"/>
            <a:ext cx="4054695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900" b="1" kern="1200" cap="all" baseline="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/>
            <a:r>
              <a:rPr lang="en-US" dirty="0"/>
              <a:t>European Centre for Medium-Range Weather Forecasts</a:t>
            </a:r>
          </a:p>
        </p:txBody>
      </p:sp>
    </p:spTree>
    <p:extLst>
      <p:ext uri="{BB962C8B-B14F-4D97-AF65-F5344CB8AC3E}">
        <p14:creationId xmlns:p14="http://schemas.microsoft.com/office/powerpoint/2010/main" val="3564557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281" y="360000"/>
            <a:ext cx="10032213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281" y="936000"/>
            <a:ext cx="10032213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6650" y="6308256"/>
            <a:ext cx="1465563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57200">
              <a:defRPr/>
            </a:pPr>
            <a:r>
              <a:rPr lang="en-US" sz="900" dirty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083275" y="6438617"/>
            <a:ext cx="4054695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900" b="1" kern="1200" cap="all" baseline="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/>
            <a:r>
              <a:rPr lang="en-US" dirty="0"/>
              <a:t>European Centre for Medium-Range Weather Forecasts</a:t>
            </a:r>
          </a:p>
        </p:txBody>
      </p:sp>
    </p:spTree>
    <p:extLst>
      <p:ext uri="{BB962C8B-B14F-4D97-AF65-F5344CB8AC3E}">
        <p14:creationId xmlns:p14="http://schemas.microsoft.com/office/powerpoint/2010/main" val="1810005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1"/>
          <p:cNvSpPr txBox="1">
            <a:spLocks/>
          </p:cNvSpPr>
          <p:nvPr userDrawn="1"/>
        </p:nvSpPr>
        <p:spPr>
          <a:xfrm>
            <a:off x="2083275" y="6438617"/>
            <a:ext cx="4054695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900" b="1" kern="1200" cap="all" baseline="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/>
            <a:r>
              <a:rPr lang="en-US" dirty="0"/>
              <a:t>European Centre for Medium-Range Weather Forecasts</a:t>
            </a:r>
          </a:p>
        </p:txBody>
      </p:sp>
    </p:spTree>
    <p:extLst>
      <p:ext uri="{BB962C8B-B14F-4D97-AF65-F5344CB8AC3E}">
        <p14:creationId xmlns:p14="http://schemas.microsoft.com/office/powerpoint/2010/main" val="857416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82928" cy="6858000"/>
          </a:xfrm>
          <a:prstGeom prst="rect">
            <a:avLst/>
          </a:prstGeom>
        </p:spPr>
      </p:pic>
      <p:pic>
        <p:nvPicPr>
          <p:cNvPr id="6" name="Picture 5" descr="ECMWF_Master_Logo_RGB_nostrap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43735" y="6438616"/>
            <a:ext cx="1342722" cy="230658"/>
          </a:xfrm>
          <a:prstGeom prst="rect">
            <a:avLst/>
          </a:prstGeom>
        </p:spPr>
      </p:pic>
      <p:sp>
        <p:nvSpPr>
          <p:cNvPr id="7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83275" y="6438617"/>
            <a:ext cx="4054695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 defTabSz="457200"/>
            <a:r>
              <a:rPr lang="en-US"/>
              <a:t>European Centre for Medium-Range Weather Forecasts</a:t>
            </a:r>
            <a:endParaRPr lang="en-US" dirty="0"/>
          </a:p>
        </p:txBody>
      </p:sp>
      <p:sp>
        <p:nvSpPr>
          <p:cNvPr id="8" name="Date Placeholder 10"/>
          <p:cNvSpPr txBox="1">
            <a:spLocks/>
          </p:cNvSpPr>
          <p:nvPr userDrawn="1"/>
        </p:nvSpPr>
        <p:spPr>
          <a:xfrm>
            <a:off x="9703043" y="6304149"/>
            <a:ext cx="1953575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57200">
              <a:defRPr/>
            </a:pPr>
            <a:r>
              <a:rPr lang="en-US" sz="900" dirty="0">
                <a:solidFill>
                  <a:srgbClr val="064E83"/>
                </a:solidFill>
              </a:rPr>
              <a:t>© ECMWF</a:t>
            </a:r>
          </a:p>
        </p:txBody>
      </p:sp>
    </p:spTree>
    <p:extLst>
      <p:ext uri="{BB962C8B-B14F-4D97-AF65-F5344CB8AC3E}">
        <p14:creationId xmlns:p14="http://schemas.microsoft.com/office/powerpoint/2010/main" val="1540646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ecmwf.int/display/LDAS/CMEM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>
            <a:extLst>
              <a:ext uri="{FF2B5EF4-FFF2-40B4-BE49-F238E27FC236}">
                <a16:creationId xmlns:a16="http://schemas.microsoft.com/office/drawing/2014/main" id="{F53E39F2-0324-2AB6-AA78-AE25EB9DD2A4}"/>
              </a:ext>
            </a:extLst>
          </p:cNvPr>
          <p:cNvSpPr txBox="1"/>
          <p:nvPr/>
        </p:nvSpPr>
        <p:spPr>
          <a:xfrm>
            <a:off x="848342" y="109708"/>
            <a:ext cx="104953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International Symposium on Data Assimilation</a:t>
            </a:r>
          </a:p>
          <a:p>
            <a:pPr algn="ctr"/>
            <a:r>
              <a:rPr lang="en-US" sz="1600" b="1" dirty="0"/>
              <a:t>2 December 2022, Online</a:t>
            </a: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D98FE8C4-F1B8-A119-A63D-D702C198071F}"/>
              </a:ext>
            </a:extLst>
          </p:cNvPr>
          <p:cNvSpPr txBox="1">
            <a:spLocks/>
          </p:cNvSpPr>
          <p:nvPr/>
        </p:nvSpPr>
        <p:spPr>
          <a:xfrm>
            <a:off x="1429779" y="2552468"/>
            <a:ext cx="9913876" cy="991105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 algn="l" defTabSz="457200" rtl="0" eaLnBrk="1" latinLnBrk="0" hangingPunct="1">
              <a:lnSpc>
                <a:spcPts val="4000"/>
              </a:lnSpc>
              <a:spcBef>
                <a:spcPts val="0"/>
              </a:spcBef>
              <a:buClr>
                <a:schemeClr val="bg1"/>
              </a:buClr>
              <a:buFont typeface="Arial"/>
              <a:buNone/>
              <a:defRPr kumimoji="1" sz="3600" b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kumimoji="1"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kumimoji="1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kumimoji="1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»"/>
              <a:defRPr kumimoji="1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>
                <a:sysClr val="window" lastClr="FFFFFF"/>
              </a:buClr>
              <a:buSzTx/>
              <a:buFont typeface="Arial"/>
              <a:buNone/>
              <a:tabLst/>
              <a:defRPr/>
            </a:pPr>
            <a:r>
              <a:rPr kumimoji="1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Recent activities on snow data assimilation </a:t>
            </a:r>
            <a:br>
              <a:rPr kumimoji="1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1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NWP and reanalysis at ECMWF</a:t>
            </a:r>
            <a:endParaRPr kumimoji="1" lang="en-GB" sz="3200" b="1" i="0" u="none" strike="noStrike" kern="1200" cap="none" spc="0" normalizeH="0" baseline="0" noProof="0" dirty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12128160-7A36-71AC-9315-75ECCED74FF2}"/>
              </a:ext>
            </a:extLst>
          </p:cNvPr>
          <p:cNvSpPr txBox="1">
            <a:spLocks/>
          </p:cNvSpPr>
          <p:nvPr/>
        </p:nvSpPr>
        <p:spPr>
          <a:xfrm>
            <a:off x="1732934" y="4479384"/>
            <a:ext cx="9489532" cy="71994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457200" rtl="0" eaLnBrk="1" latinLnBrk="0" hangingPunct="1">
              <a:lnSpc>
                <a:spcPts val="3000"/>
              </a:lnSpc>
              <a:spcBef>
                <a:spcPts val="0"/>
              </a:spcBef>
              <a:buClr>
                <a:schemeClr val="bg1"/>
              </a:buClr>
              <a:buFont typeface="Arial"/>
              <a:buNone/>
              <a:defRPr kumimoji="1"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kumimoji="1"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kumimoji="1"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kumimoji="1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»"/>
              <a:defRPr kumimoji="1"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ysClr val="window" lastClr="FFFFFF"/>
              </a:buClr>
              <a:buSzTx/>
              <a:buFont typeface="Arial"/>
              <a:buNone/>
              <a:tabLst/>
              <a:defRPr/>
            </a:pPr>
            <a:r>
              <a:rPr kumimoji="1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Kenta Ochi,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Arial"/>
                <a:ea typeface="ＭＳ Ｐゴシック" panose="020B0600070205080204" pitchFamily="50" charset="-128"/>
                <a:cs typeface="+mn-cs"/>
              </a:rPr>
              <a:t>Patricia de Rosnay, </a:t>
            </a:r>
            <a:r>
              <a:rPr kumimoji="1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David Fairbairn</a:t>
            </a:r>
          </a:p>
          <a:p>
            <a:pPr marL="0" marR="0" lvl="0" indent="0" algn="ctr" defTabSz="4572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>
                <a:sysClr val="window" lastClr="FFFFFF"/>
              </a:buClr>
              <a:buSzTx/>
              <a:buFont typeface="Arial"/>
              <a:buNone/>
              <a:tabLst/>
              <a:defRPr/>
            </a:pPr>
            <a:endParaRPr kumimoji="1" lang="en-US" sz="1800" b="0" i="0" u="none" strike="noStrike" kern="1200" cap="none" spc="0" normalizeH="0" baseline="0" noProof="0" dirty="0">
              <a:ln>
                <a:noFill/>
              </a:ln>
              <a:solidFill>
                <a:srgbClr val="4F81BD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 descr="マップ&#10;&#10;自動的に生成された説明">
            <a:extLst>
              <a:ext uri="{FF2B5EF4-FFF2-40B4-BE49-F238E27FC236}">
                <a16:creationId xmlns:a16="http://schemas.microsoft.com/office/drawing/2014/main" id="{8F3D414B-BCF6-3DD8-FFAE-9F697ADCEB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056" y="3086367"/>
            <a:ext cx="4010025" cy="2362200"/>
          </a:xfrm>
          <a:prstGeom prst="rect">
            <a:avLst/>
          </a:prstGeom>
        </p:spPr>
      </p:pic>
      <p:pic>
        <p:nvPicPr>
          <p:cNvPr id="17" name="Picture 11" descr="Map&#10;&#10;Description automatically generated">
            <a:extLst>
              <a:ext uri="{FF2B5EF4-FFF2-40B4-BE49-F238E27FC236}">
                <a16:creationId xmlns:a16="http://schemas.microsoft.com/office/drawing/2014/main" id="{9D577FED-2646-A671-1051-D2049E37E8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359" y="3086367"/>
            <a:ext cx="4010025" cy="2362200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10A1A3CE-B850-1A63-06C1-DEF869BD7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926" y="456611"/>
            <a:ext cx="11139072" cy="494325"/>
          </a:xfrm>
        </p:spPr>
        <p:txBody>
          <a:bodyPr/>
          <a:lstStyle/>
          <a:p>
            <a:pPr>
              <a:lnSpc>
                <a:spcPct val="104000"/>
              </a:lnSpc>
              <a:buClrTx/>
              <a:buFontTx/>
              <a:buNone/>
            </a:pPr>
            <a:r>
              <a:rPr lang="en-US" altLang="ja-JP" sz="2800" b="1" dirty="0">
                <a:solidFill>
                  <a:srgbClr val="1F497D"/>
                </a:solidFill>
                <a:latin typeface="+mj-lt"/>
              </a:rPr>
              <a:t>QC modification for IMS</a:t>
            </a:r>
            <a:r>
              <a:rPr lang="ja-JP" altLang="en-US" sz="2800" b="1" dirty="0">
                <a:solidFill>
                  <a:srgbClr val="1F497D"/>
                </a:solidFill>
                <a:latin typeface="+mj-lt"/>
              </a:rPr>
              <a:t> </a:t>
            </a:r>
            <a:endParaRPr lang="en-US" altLang="ja-JP" sz="2800" b="1" dirty="0">
              <a:solidFill>
                <a:srgbClr val="1F497D"/>
              </a:solidFill>
              <a:latin typeface="+mj-lt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1B675085-FB69-0F25-1CA4-B783992E9738}"/>
              </a:ext>
            </a:extLst>
          </p:cNvPr>
          <p:cNvSpPr txBox="1">
            <a:spLocks/>
          </p:cNvSpPr>
          <p:nvPr/>
        </p:nvSpPr>
        <p:spPr>
          <a:xfrm>
            <a:off x="9830817" y="6445192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B80EA-DB86-D849-B86F-15DAF31F0474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E306A78A-5589-B776-B1C5-10CCD1EF859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69926" y="5574099"/>
            <a:ext cx="11031007" cy="725103"/>
          </a:xfrm>
        </p:spPr>
        <p:txBody>
          <a:bodyPr/>
          <a:lstStyle/>
          <a:p>
            <a:r>
              <a:rPr lang="en-US" altLang="ja-JP" sz="2000" spc="-1" dirty="0">
                <a:cs typeface="Calibri" panose="020F0502020204030204" pitchFamily="34" charset="0"/>
              </a:rPr>
              <a:t>Fresh snow is sometimes removed by assimilating IMS due to its time lag</a:t>
            </a:r>
          </a:p>
          <a:p>
            <a:r>
              <a:rPr lang="en-US" altLang="ja-JP" sz="2000" spc="-1" dirty="0">
                <a:cs typeface="Calibri" panose="020F0502020204030204" pitchFamily="34" charset="0"/>
              </a:rPr>
              <a:t>Improved by rejecting IMS if much fresh snow exists in first-guess</a:t>
            </a:r>
            <a:endParaRPr lang="en-US" altLang="ja-JP" sz="2000" dirty="0"/>
          </a:p>
        </p:txBody>
      </p:sp>
      <p:pic>
        <p:nvPicPr>
          <p:cNvPr id="13" name="図 12" descr="マップ&#10;&#10;自動的に生成された説明">
            <a:extLst>
              <a:ext uri="{FF2B5EF4-FFF2-40B4-BE49-F238E27FC236}">
                <a16:creationId xmlns:a16="http://schemas.microsoft.com/office/drawing/2014/main" id="{2F74DC46-5041-74F9-D150-4ACCADDA4D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359" y="1020473"/>
            <a:ext cx="4010025" cy="2362200"/>
          </a:xfrm>
          <a:prstGeom prst="rect">
            <a:avLst/>
          </a:prstGeom>
        </p:spPr>
      </p:pic>
      <p:pic>
        <p:nvPicPr>
          <p:cNvPr id="15" name="図 14" descr="マップ&#10;&#10;自動的に生成された説明">
            <a:extLst>
              <a:ext uri="{FF2B5EF4-FFF2-40B4-BE49-F238E27FC236}">
                <a16:creationId xmlns:a16="http://schemas.microsoft.com/office/drawing/2014/main" id="{280E366E-4975-6A8E-6194-85D5E888FA2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057" y="1020473"/>
            <a:ext cx="4010025" cy="23622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19FAAEC-189B-54DC-DE48-485671B9EA37}"/>
              </a:ext>
            </a:extLst>
          </p:cNvPr>
          <p:cNvSpPr txBox="1"/>
          <p:nvPr/>
        </p:nvSpPr>
        <p:spPr>
          <a:xfrm>
            <a:off x="10062471" y="4990648"/>
            <a:ext cx="149271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>
                <a:cs typeface="Arial" panose="020B0604020202020204" pitchFamily="34" charset="0"/>
              </a:rPr>
              <a:t>20</a:t>
            </a:r>
            <a:r>
              <a:rPr kumimoji="1" lang="ja-JP" altLang="en-US" dirty="0">
                <a:cs typeface="Arial" panose="020B0604020202020204" pitchFamily="34" charset="0"/>
              </a:rPr>
              <a:t> </a:t>
            </a:r>
            <a:r>
              <a:rPr kumimoji="1" lang="en-US" altLang="ja-JP" dirty="0">
                <a:cs typeface="Arial" panose="020B0604020202020204" pitchFamily="34" charset="0"/>
              </a:rPr>
              <a:t>Dec 2021</a:t>
            </a:r>
            <a:endParaRPr kumimoji="1" lang="ja-JP" altLang="en-US" dirty="0"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F5D74C2F-FBE7-DAF5-2B1C-F1243B59B2CD}"/>
              </a:ext>
            </a:extLst>
          </p:cNvPr>
          <p:cNvSpPr txBox="1"/>
          <p:nvPr/>
        </p:nvSpPr>
        <p:spPr>
          <a:xfrm>
            <a:off x="2539881" y="2852139"/>
            <a:ext cx="1018227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00B050"/>
                </a:solidFill>
                <a:cs typeface="Arial" panose="020B0604020202020204" pitchFamily="34" charset="0"/>
              </a:rPr>
              <a:t>Current</a:t>
            </a:r>
            <a:endParaRPr kumimoji="1" lang="ja-JP" altLang="en-US" b="1" dirty="0">
              <a:solidFill>
                <a:srgbClr val="00B050"/>
              </a:solidFill>
              <a:cs typeface="Arial" panose="020B060402020202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36530FF-5A21-60B0-8D53-5D1ACFA83C0A}"/>
              </a:ext>
            </a:extLst>
          </p:cNvPr>
          <p:cNvSpPr txBox="1"/>
          <p:nvPr/>
        </p:nvSpPr>
        <p:spPr>
          <a:xfrm>
            <a:off x="6624516" y="2856972"/>
            <a:ext cx="659155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  <a:cs typeface="Arial" panose="020B0604020202020204" pitchFamily="34" charset="0"/>
              </a:rPr>
              <a:t>New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3546B1B-629F-43BE-9987-7BD995A23B69}"/>
              </a:ext>
            </a:extLst>
          </p:cNvPr>
          <p:cNvSpPr txBox="1"/>
          <p:nvPr/>
        </p:nvSpPr>
        <p:spPr>
          <a:xfrm>
            <a:off x="2539881" y="4921151"/>
            <a:ext cx="595035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tx1"/>
                </a:solidFill>
                <a:cs typeface="Arial" panose="020B0604020202020204" pitchFamily="34" charset="0"/>
              </a:rPr>
              <a:t>IMS</a:t>
            </a:r>
            <a:endParaRPr kumimoji="1" lang="ja-JP" altLang="en-US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9D8BC9C-5251-699E-FF28-19988FE7CE43}"/>
              </a:ext>
            </a:extLst>
          </p:cNvPr>
          <p:cNvSpPr txBox="1"/>
          <p:nvPr/>
        </p:nvSpPr>
        <p:spPr>
          <a:xfrm>
            <a:off x="6624516" y="4925984"/>
            <a:ext cx="992579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tx1"/>
                </a:solidFill>
                <a:cs typeface="Arial" panose="020B0604020202020204" pitchFamily="34" charset="0"/>
              </a:rPr>
              <a:t>SYNOP</a:t>
            </a:r>
          </a:p>
        </p:txBody>
      </p:sp>
      <p:sp>
        <p:nvSpPr>
          <p:cNvPr id="28" name="楕円 27">
            <a:extLst>
              <a:ext uri="{FF2B5EF4-FFF2-40B4-BE49-F238E27FC236}">
                <a16:creationId xmlns:a16="http://schemas.microsoft.com/office/drawing/2014/main" id="{36502A94-41E7-03AA-F325-ECBED3676421}"/>
              </a:ext>
            </a:extLst>
          </p:cNvPr>
          <p:cNvSpPr/>
          <p:nvPr/>
        </p:nvSpPr>
        <p:spPr>
          <a:xfrm>
            <a:off x="8524186" y="1998564"/>
            <a:ext cx="866557" cy="369332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cs typeface="Arial" panose="020B0604020202020204" pitchFamily="34" charset="0"/>
            </a:endParaRPr>
          </a:p>
        </p:txBody>
      </p:sp>
      <p:sp>
        <p:nvSpPr>
          <p:cNvPr id="29" name="楕円 28">
            <a:extLst>
              <a:ext uri="{FF2B5EF4-FFF2-40B4-BE49-F238E27FC236}">
                <a16:creationId xmlns:a16="http://schemas.microsoft.com/office/drawing/2014/main" id="{90C2BF04-C684-758F-3AC4-4FC30CAAC1CA}"/>
              </a:ext>
            </a:extLst>
          </p:cNvPr>
          <p:cNvSpPr/>
          <p:nvPr/>
        </p:nvSpPr>
        <p:spPr>
          <a:xfrm>
            <a:off x="8524185" y="4058331"/>
            <a:ext cx="866557" cy="369332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cs typeface="Arial" panose="020B0604020202020204" pitchFamily="34" charset="0"/>
            </a:endParaRPr>
          </a:p>
        </p:txBody>
      </p:sp>
      <p:sp>
        <p:nvSpPr>
          <p:cNvPr id="30" name="楕円 29">
            <a:extLst>
              <a:ext uri="{FF2B5EF4-FFF2-40B4-BE49-F238E27FC236}">
                <a16:creationId xmlns:a16="http://schemas.microsoft.com/office/drawing/2014/main" id="{EE369240-510E-295D-F6F3-A6F524F6A7B7}"/>
              </a:ext>
            </a:extLst>
          </p:cNvPr>
          <p:cNvSpPr/>
          <p:nvPr/>
        </p:nvSpPr>
        <p:spPr>
          <a:xfrm>
            <a:off x="4468967" y="1993546"/>
            <a:ext cx="866557" cy="369332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cs typeface="Arial" panose="020B0604020202020204" pitchFamily="34" charset="0"/>
            </a:endParaRPr>
          </a:p>
        </p:txBody>
      </p:sp>
      <p:sp>
        <p:nvSpPr>
          <p:cNvPr id="31" name="楕円 30">
            <a:extLst>
              <a:ext uri="{FF2B5EF4-FFF2-40B4-BE49-F238E27FC236}">
                <a16:creationId xmlns:a16="http://schemas.microsoft.com/office/drawing/2014/main" id="{322A6434-544E-F40E-CDD9-5A3DE503DFA3}"/>
              </a:ext>
            </a:extLst>
          </p:cNvPr>
          <p:cNvSpPr/>
          <p:nvPr/>
        </p:nvSpPr>
        <p:spPr>
          <a:xfrm>
            <a:off x="4468966" y="4053313"/>
            <a:ext cx="866557" cy="369332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2315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マップ&#10;&#10;自動的に生成された説明">
            <a:extLst>
              <a:ext uri="{FF2B5EF4-FFF2-40B4-BE49-F238E27FC236}">
                <a16:creationId xmlns:a16="http://schemas.microsoft.com/office/drawing/2014/main" id="{7E25BFFB-7739-509B-0BA4-3D16F9DC42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359" y="3086367"/>
            <a:ext cx="4010025" cy="2362200"/>
          </a:xfrm>
          <a:prstGeom prst="rect">
            <a:avLst/>
          </a:prstGeom>
        </p:spPr>
      </p:pic>
      <p:pic>
        <p:nvPicPr>
          <p:cNvPr id="10" name="図 9" descr="マップ&#10;&#10;中程度の精度で自動的に生成された説明">
            <a:extLst>
              <a:ext uri="{FF2B5EF4-FFF2-40B4-BE49-F238E27FC236}">
                <a16:creationId xmlns:a16="http://schemas.microsoft.com/office/drawing/2014/main" id="{A309E487-1B54-F7B1-637B-DD8682C43C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056" y="3086367"/>
            <a:ext cx="4010024" cy="2362199"/>
          </a:xfrm>
          <a:prstGeom prst="rect">
            <a:avLst/>
          </a:prstGeom>
        </p:spPr>
      </p:pic>
      <p:pic>
        <p:nvPicPr>
          <p:cNvPr id="11" name="図 10" descr="マップ&#10;&#10;自動的に生成された説明">
            <a:extLst>
              <a:ext uri="{FF2B5EF4-FFF2-40B4-BE49-F238E27FC236}">
                <a16:creationId xmlns:a16="http://schemas.microsoft.com/office/drawing/2014/main" id="{059F84C9-95D0-B053-B2BE-2D1E13796D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359" y="1020473"/>
            <a:ext cx="4010025" cy="2362200"/>
          </a:xfrm>
          <a:prstGeom prst="rect">
            <a:avLst/>
          </a:prstGeom>
        </p:spPr>
      </p:pic>
      <p:pic>
        <p:nvPicPr>
          <p:cNvPr id="12" name="図 11" descr="マップ&#10;&#10;自動的に生成された説明">
            <a:extLst>
              <a:ext uri="{FF2B5EF4-FFF2-40B4-BE49-F238E27FC236}">
                <a16:creationId xmlns:a16="http://schemas.microsoft.com/office/drawing/2014/main" id="{6F033FAE-076F-FEAA-BCE4-5600AB836A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057" y="1020473"/>
            <a:ext cx="4010024" cy="2362199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10A1A3CE-B850-1A63-06C1-DEF869BD7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926" y="456611"/>
            <a:ext cx="11139072" cy="494326"/>
          </a:xfrm>
        </p:spPr>
        <p:txBody>
          <a:bodyPr/>
          <a:lstStyle/>
          <a:p>
            <a:pPr>
              <a:lnSpc>
                <a:spcPct val="104000"/>
              </a:lnSpc>
              <a:buClrTx/>
              <a:buFontTx/>
              <a:buNone/>
            </a:pPr>
            <a:r>
              <a:rPr lang="en-US" altLang="ja-JP" sz="2800" b="1" dirty="0">
                <a:solidFill>
                  <a:srgbClr val="1F497D"/>
                </a:solidFill>
                <a:latin typeface="+mj-lt"/>
              </a:rPr>
              <a:t>QC modification for SYNOP</a:t>
            </a:r>
            <a:r>
              <a:rPr lang="ja-JP" altLang="en-US" sz="2800" b="1" dirty="0">
                <a:solidFill>
                  <a:srgbClr val="1F497D"/>
                </a:solidFill>
                <a:latin typeface="+mj-lt"/>
              </a:rPr>
              <a:t> </a:t>
            </a:r>
            <a:endParaRPr lang="en-US" altLang="ja-JP" sz="2800" b="1" dirty="0">
              <a:solidFill>
                <a:srgbClr val="1F497D"/>
              </a:solidFill>
              <a:latin typeface="+mj-lt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1B675085-FB69-0F25-1CA4-B783992E9738}"/>
              </a:ext>
            </a:extLst>
          </p:cNvPr>
          <p:cNvSpPr txBox="1">
            <a:spLocks/>
          </p:cNvSpPr>
          <p:nvPr/>
        </p:nvSpPr>
        <p:spPr>
          <a:xfrm>
            <a:off x="9830817" y="6445192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B80EA-DB86-D849-B86F-15DAF31F0474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E306A78A-5589-B776-B1C5-10CCD1EF859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69926" y="5574099"/>
            <a:ext cx="11031007" cy="725103"/>
          </a:xfrm>
        </p:spPr>
        <p:txBody>
          <a:bodyPr/>
          <a:lstStyle/>
          <a:p>
            <a:r>
              <a:rPr lang="en-US" altLang="ja-JP" sz="2000" dirty="0"/>
              <a:t>Suspicious 0cm reports have been assimilated in China except 0 UTC since 2019</a:t>
            </a:r>
          </a:p>
          <a:p>
            <a:r>
              <a:rPr lang="en-GB" altLang="ja-JP" sz="2000" spc="-1" dirty="0">
                <a:cs typeface="Calibri" panose="020F0502020204030204" pitchFamily="34" charset="0"/>
              </a:rPr>
              <a:t>Improved by rejecting part of 0cm reports in China      Improve forecasts in the lower atmosphere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19FAAEC-189B-54DC-DE48-485671B9EA37}"/>
              </a:ext>
            </a:extLst>
          </p:cNvPr>
          <p:cNvSpPr txBox="1"/>
          <p:nvPr/>
        </p:nvSpPr>
        <p:spPr>
          <a:xfrm>
            <a:off x="10062471" y="4990648"/>
            <a:ext cx="132600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cs typeface="Arial" panose="020B0604020202020204" pitchFamily="34" charset="0"/>
              </a:rPr>
              <a:t>1</a:t>
            </a:r>
            <a:r>
              <a:rPr kumimoji="1" lang="ja-JP" altLang="en-US" dirty="0">
                <a:cs typeface="Arial" panose="020B0604020202020204" pitchFamily="34" charset="0"/>
              </a:rPr>
              <a:t> </a:t>
            </a:r>
            <a:r>
              <a:rPr kumimoji="1" lang="en-US" altLang="ja-JP" dirty="0">
                <a:cs typeface="Arial" panose="020B0604020202020204" pitchFamily="34" charset="0"/>
              </a:rPr>
              <a:t>Jan 2020</a:t>
            </a:r>
            <a:endParaRPr kumimoji="1" lang="ja-JP" altLang="en-US" dirty="0"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F5D74C2F-FBE7-DAF5-2B1C-F1243B59B2CD}"/>
              </a:ext>
            </a:extLst>
          </p:cNvPr>
          <p:cNvSpPr txBox="1"/>
          <p:nvPr/>
        </p:nvSpPr>
        <p:spPr>
          <a:xfrm>
            <a:off x="2539881" y="2852139"/>
            <a:ext cx="1018227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00B050"/>
                </a:solidFill>
                <a:cs typeface="Arial" panose="020B0604020202020204" pitchFamily="34" charset="0"/>
              </a:rPr>
              <a:t>Current</a:t>
            </a:r>
            <a:endParaRPr kumimoji="1" lang="ja-JP" altLang="en-US" b="1" dirty="0">
              <a:solidFill>
                <a:srgbClr val="00B050"/>
              </a:solidFill>
              <a:cs typeface="Arial" panose="020B060402020202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36530FF-5A21-60B0-8D53-5D1ACFA83C0A}"/>
              </a:ext>
            </a:extLst>
          </p:cNvPr>
          <p:cNvSpPr txBox="1"/>
          <p:nvPr/>
        </p:nvSpPr>
        <p:spPr>
          <a:xfrm>
            <a:off x="6624516" y="2856972"/>
            <a:ext cx="659155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  <a:cs typeface="Arial" panose="020B0604020202020204" pitchFamily="34" charset="0"/>
              </a:rPr>
              <a:t>New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3546B1B-629F-43BE-9987-7BD995A23B69}"/>
              </a:ext>
            </a:extLst>
          </p:cNvPr>
          <p:cNvSpPr txBox="1"/>
          <p:nvPr/>
        </p:nvSpPr>
        <p:spPr>
          <a:xfrm>
            <a:off x="2539881" y="4921151"/>
            <a:ext cx="1655261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tx1"/>
                </a:solidFill>
                <a:cs typeface="Arial" panose="020B0604020202020204" pitchFamily="34" charset="0"/>
              </a:rPr>
              <a:t>SYNOP 0UTC</a:t>
            </a:r>
            <a:endParaRPr kumimoji="1" lang="ja-JP" altLang="en-US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9D8BC9C-5251-699E-FF28-19988FE7CE43}"/>
              </a:ext>
            </a:extLst>
          </p:cNvPr>
          <p:cNvSpPr txBox="1"/>
          <p:nvPr/>
        </p:nvSpPr>
        <p:spPr>
          <a:xfrm>
            <a:off x="6624516" y="4925984"/>
            <a:ext cx="1783502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tx1"/>
                </a:solidFill>
                <a:cs typeface="Arial" panose="020B0604020202020204" pitchFamily="34" charset="0"/>
              </a:rPr>
              <a:t>SYNOP 12UTC</a:t>
            </a:r>
          </a:p>
        </p:txBody>
      </p:sp>
      <p:sp>
        <p:nvSpPr>
          <p:cNvPr id="28" name="楕円 27">
            <a:extLst>
              <a:ext uri="{FF2B5EF4-FFF2-40B4-BE49-F238E27FC236}">
                <a16:creationId xmlns:a16="http://schemas.microsoft.com/office/drawing/2014/main" id="{36502A94-41E7-03AA-F325-ECBED3676421}"/>
              </a:ext>
            </a:extLst>
          </p:cNvPr>
          <p:cNvSpPr/>
          <p:nvPr/>
        </p:nvSpPr>
        <p:spPr>
          <a:xfrm>
            <a:off x="8195852" y="1739250"/>
            <a:ext cx="1187913" cy="486185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cs typeface="Arial" panose="020B0604020202020204" pitchFamily="34" charset="0"/>
            </a:endParaRPr>
          </a:p>
        </p:txBody>
      </p:sp>
      <p:sp>
        <p:nvSpPr>
          <p:cNvPr id="29" name="楕円 28">
            <a:extLst>
              <a:ext uri="{FF2B5EF4-FFF2-40B4-BE49-F238E27FC236}">
                <a16:creationId xmlns:a16="http://schemas.microsoft.com/office/drawing/2014/main" id="{90C2BF04-C684-758F-3AC4-4FC30CAAC1CA}"/>
              </a:ext>
            </a:extLst>
          </p:cNvPr>
          <p:cNvSpPr/>
          <p:nvPr/>
        </p:nvSpPr>
        <p:spPr>
          <a:xfrm>
            <a:off x="8195851" y="3799017"/>
            <a:ext cx="1187913" cy="486185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cs typeface="Arial" panose="020B0604020202020204" pitchFamily="34" charset="0"/>
            </a:endParaRPr>
          </a:p>
        </p:txBody>
      </p:sp>
      <p:sp>
        <p:nvSpPr>
          <p:cNvPr id="30" name="楕円 29">
            <a:extLst>
              <a:ext uri="{FF2B5EF4-FFF2-40B4-BE49-F238E27FC236}">
                <a16:creationId xmlns:a16="http://schemas.microsoft.com/office/drawing/2014/main" id="{EE369240-510E-295D-F6F3-A6F524F6A7B7}"/>
              </a:ext>
            </a:extLst>
          </p:cNvPr>
          <p:cNvSpPr/>
          <p:nvPr/>
        </p:nvSpPr>
        <p:spPr>
          <a:xfrm>
            <a:off x="4140633" y="1734232"/>
            <a:ext cx="1187913" cy="486185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cs typeface="Arial" panose="020B0604020202020204" pitchFamily="34" charset="0"/>
            </a:endParaRPr>
          </a:p>
        </p:txBody>
      </p:sp>
      <p:sp>
        <p:nvSpPr>
          <p:cNvPr id="31" name="楕円 30">
            <a:extLst>
              <a:ext uri="{FF2B5EF4-FFF2-40B4-BE49-F238E27FC236}">
                <a16:creationId xmlns:a16="http://schemas.microsoft.com/office/drawing/2014/main" id="{322A6434-544E-F40E-CDD9-5A3DE503DFA3}"/>
              </a:ext>
            </a:extLst>
          </p:cNvPr>
          <p:cNvSpPr/>
          <p:nvPr/>
        </p:nvSpPr>
        <p:spPr>
          <a:xfrm>
            <a:off x="4140632" y="3793999"/>
            <a:ext cx="1187913" cy="486185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cs typeface="Arial" panose="020B0604020202020204" pitchFamily="34" charset="0"/>
            </a:endParaRPr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FEE9E10C-33DE-9716-8C13-B86994748E86}"/>
              </a:ext>
            </a:extLst>
          </p:cNvPr>
          <p:cNvCxnSpPr>
            <a:cxnSpLocks/>
          </p:cNvCxnSpPr>
          <p:nvPr/>
        </p:nvCxnSpPr>
        <p:spPr>
          <a:xfrm>
            <a:off x="6516030" y="6137329"/>
            <a:ext cx="3187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6663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A1A3CE-B850-1A63-06C1-DEF869BD7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924" y="462961"/>
            <a:ext cx="11139073" cy="460457"/>
          </a:xfrm>
        </p:spPr>
        <p:txBody>
          <a:bodyPr/>
          <a:lstStyle/>
          <a:p>
            <a:pPr>
              <a:lnSpc>
                <a:spcPct val="104000"/>
              </a:lnSpc>
              <a:buClrTx/>
              <a:buFontTx/>
              <a:buNone/>
            </a:pPr>
            <a:r>
              <a:rPr lang="en-US" altLang="ja-JP" sz="2800" b="1" dirty="0">
                <a:solidFill>
                  <a:srgbClr val="1F497D"/>
                </a:solidFill>
                <a:latin typeface="+mj-lt"/>
              </a:rPr>
              <a:t>Snow reanalysis at ECMWF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1B675085-FB69-0F25-1CA4-B783992E9738}"/>
              </a:ext>
            </a:extLst>
          </p:cNvPr>
          <p:cNvSpPr txBox="1">
            <a:spLocks/>
          </p:cNvSpPr>
          <p:nvPr/>
        </p:nvSpPr>
        <p:spPr>
          <a:xfrm>
            <a:off x="9830817" y="6445192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B80EA-DB86-D849-B86F-15DAF31F0474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E306A78A-5589-B776-B1C5-10CCD1EF859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69925" y="1766870"/>
            <a:ext cx="5654739" cy="3324260"/>
          </a:xfrm>
        </p:spPr>
        <p:txBody>
          <a:bodyPr/>
          <a:lstStyle/>
          <a:p>
            <a:r>
              <a:rPr kumimoji="1" lang="en-US" altLang="ja-JP" sz="2000" dirty="0"/>
              <a:t>IMS has been assimilated </a:t>
            </a:r>
            <a:r>
              <a:rPr kumimoji="1" lang="en-US" altLang="ja-JP" sz="2000"/>
              <a:t>since 2004 in ERA5</a:t>
            </a:r>
            <a:endParaRPr kumimoji="1" lang="en-US" altLang="ja-JP" sz="2000" dirty="0"/>
          </a:p>
          <a:p>
            <a:pPr lvl="2"/>
            <a:endParaRPr kumimoji="1" lang="en-US" altLang="ja-JP" sz="1600" dirty="0"/>
          </a:p>
          <a:p>
            <a:r>
              <a:rPr kumimoji="1" lang="en-US" altLang="ja-JP" sz="2000" dirty="0"/>
              <a:t>Some issues with ERA5 snow</a:t>
            </a:r>
          </a:p>
          <a:p>
            <a:pPr lvl="1"/>
            <a:r>
              <a:rPr kumimoji="1" lang="en-US" altLang="ja-JP" sz="1800" dirty="0">
                <a:solidFill>
                  <a:srgbClr val="FF0000"/>
                </a:solidFill>
              </a:rPr>
              <a:t>Inconsistency around 2004 (with or without IMS)</a:t>
            </a:r>
          </a:p>
          <a:p>
            <a:pPr lvl="1"/>
            <a:r>
              <a:rPr kumimoji="1" lang="en-US" altLang="ja-JP" sz="1800" dirty="0"/>
              <a:t>Discontinuity in 2014/15</a:t>
            </a:r>
          </a:p>
          <a:p>
            <a:pPr lvl="1"/>
            <a:r>
              <a:rPr kumimoji="1" lang="en-US" altLang="ja-JP" sz="1800" dirty="0"/>
              <a:t>Excessive snow on the Tibetan Plateau</a:t>
            </a:r>
          </a:p>
          <a:p>
            <a:pPr lvl="1"/>
            <a:r>
              <a:rPr kumimoji="1" lang="en-US" altLang="ja-JP" sz="1800" dirty="0"/>
              <a:t>Snow depth is capped by 1.4m</a:t>
            </a:r>
          </a:p>
          <a:p>
            <a:pPr lvl="2"/>
            <a:endParaRPr kumimoji="1" lang="en-US" altLang="ja-JP" sz="1600" spc="-1" dirty="0">
              <a:cs typeface="Calibri" panose="020F0502020204030204" pitchFamily="34" charset="0"/>
            </a:endParaRPr>
          </a:p>
          <a:p>
            <a:r>
              <a:rPr lang="en-GB" altLang="ja-JP" sz="2000" spc="-1" dirty="0">
                <a:cs typeface="Calibri" panose="020F0502020204030204" pitchFamily="34" charset="0"/>
              </a:rPr>
              <a:t>Necessary to be consistent for longer periods</a:t>
            </a:r>
          </a:p>
        </p:txBody>
      </p:sp>
      <p:pic>
        <p:nvPicPr>
          <p:cNvPr id="3" name="図 2" descr="グラフ&#10;&#10;自動的に生成された説明">
            <a:extLst>
              <a:ext uri="{FF2B5EF4-FFF2-40B4-BE49-F238E27FC236}">
                <a16:creationId xmlns:a16="http://schemas.microsoft.com/office/drawing/2014/main" id="{168DFE6E-7EC4-8DF4-0E05-4FBC0F521E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142"/>
          <a:stretch/>
        </p:blipFill>
        <p:spPr>
          <a:xfrm>
            <a:off x="6324665" y="3275163"/>
            <a:ext cx="5213033" cy="3241947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E2ABBF0-B136-908B-4F23-094F8AC4858D}"/>
              </a:ext>
            </a:extLst>
          </p:cNvPr>
          <p:cNvSpPr txBox="1"/>
          <p:nvPr/>
        </p:nvSpPr>
        <p:spPr>
          <a:xfrm>
            <a:off x="7482763" y="3292186"/>
            <a:ext cx="32159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SWE averaged in the NH (</a:t>
            </a:r>
            <a:r>
              <a:rPr kumimoji="1" lang="en-US" altLang="ja-JP" sz="1600" b="1" dirty="0"/>
              <a:t>ERA5</a:t>
            </a:r>
            <a:r>
              <a:rPr kumimoji="1" lang="en-US" altLang="ja-JP" sz="1600" dirty="0"/>
              <a:t>)</a:t>
            </a:r>
            <a:endParaRPr kumimoji="1" lang="ja-JP" altLang="en-US" sz="16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7C6D690-A22B-1181-10DA-D6AADCCCD691}"/>
              </a:ext>
            </a:extLst>
          </p:cNvPr>
          <p:cNvSpPr txBox="1"/>
          <p:nvPr/>
        </p:nvSpPr>
        <p:spPr>
          <a:xfrm>
            <a:off x="10437496" y="3720031"/>
            <a:ext cx="1348446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00" dirty="0"/>
              <a:t>          1991-2004</a:t>
            </a:r>
          </a:p>
          <a:p>
            <a:r>
              <a:rPr kumimoji="1" lang="en-US" altLang="ja-JP" sz="1200" dirty="0"/>
              <a:t>          2004-2021</a:t>
            </a:r>
          </a:p>
          <a:p>
            <a:r>
              <a:rPr kumimoji="1" lang="en-US" altLang="ja-JP" sz="1200" dirty="0"/>
              <a:t>          2014/15</a:t>
            </a:r>
            <a:endParaRPr kumimoji="1" lang="ja-JP" altLang="en-US" sz="1200" dirty="0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9F20D88D-828B-9435-95B8-DE420D5DD317}"/>
              </a:ext>
            </a:extLst>
          </p:cNvPr>
          <p:cNvCxnSpPr>
            <a:cxnSpLocks/>
          </p:cNvCxnSpPr>
          <p:nvPr/>
        </p:nvCxnSpPr>
        <p:spPr>
          <a:xfrm>
            <a:off x="10530328" y="3872520"/>
            <a:ext cx="375920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7997C0BD-5840-DE6A-B795-C5FCB761BEEB}"/>
              </a:ext>
            </a:extLst>
          </p:cNvPr>
          <p:cNvCxnSpPr>
            <a:cxnSpLocks/>
          </p:cNvCxnSpPr>
          <p:nvPr/>
        </p:nvCxnSpPr>
        <p:spPr>
          <a:xfrm>
            <a:off x="10530328" y="4045068"/>
            <a:ext cx="37592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0B49CF91-7812-B167-4D68-B7DDFADD52AE}"/>
              </a:ext>
            </a:extLst>
          </p:cNvPr>
          <p:cNvCxnSpPr>
            <a:cxnSpLocks/>
          </p:cNvCxnSpPr>
          <p:nvPr/>
        </p:nvCxnSpPr>
        <p:spPr>
          <a:xfrm>
            <a:off x="10530328" y="4222868"/>
            <a:ext cx="3759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図 14" descr="マップ&#10;&#10;自動的に生成された説明">
            <a:extLst>
              <a:ext uri="{FF2B5EF4-FFF2-40B4-BE49-F238E27FC236}">
                <a16:creationId xmlns:a16="http://schemas.microsoft.com/office/drawing/2014/main" id="{5251E580-7FF4-5234-1EB2-ED45F7FA589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38"/>
          <a:stretch/>
        </p:blipFill>
        <p:spPr>
          <a:xfrm>
            <a:off x="6776389" y="974609"/>
            <a:ext cx="4309584" cy="2201295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150EF54-F58F-F658-7D74-E955469090D1}"/>
              </a:ext>
            </a:extLst>
          </p:cNvPr>
          <p:cNvSpPr txBox="1"/>
          <p:nvPr/>
        </p:nvSpPr>
        <p:spPr>
          <a:xfrm>
            <a:off x="9924737" y="2743932"/>
            <a:ext cx="2121093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tx1"/>
                </a:solidFill>
                <a:cs typeface="Arial" panose="020B0604020202020204" pitchFamily="34" charset="0"/>
              </a:rPr>
              <a:t>IMS</a:t>
            </a:r>
            <a:r>
              <a:rPr lang="ja-JP" altLang="en-US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altLang="ja-JP" dirty="0">
                <a:solidFill>
                  <a:schemeClr val="tx1"/>
                </a:solidFill>
                <a:cs typeface="Arial" panose="020B0604020202020204" pitchFamily="34" charset="0"/>
              </a:rPr>
              <a:t>(15 Feb 2018)</a:t>
            </a:r>
            <a:endParaRPr kumimoji="1" lang="ja-JP" altLang="en-US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542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 descr="グラフ&#10;&#10;自動的に生成された説明">
            <a:extLst>
              <a:ext uri="{FF2B5EF4-FFF2-40B4-BE49-F238E27FC236}">
                <a16:creationId xmlns:a16="http://schemas.microsoft.com/office/drawing/2014/main" id="{2819239E-0998-1C95-E6BF-F9C70A4280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142"/>
          <a:stretch/>
        </p:blipFill>
        <p:spPr>
          <a:xfrm>
            <a:off x="6324665" y="3275163"/>
            <a:ext cx="5213006" cy="3241947"/>
          </a:xfrm>
          <a:prstGeom prst="rect">
            <a:avLst/>
          </a:prstGeom>
        </p:spPr>
      </p:pic>
      <p:pic>
        <p:nvPicPr>
          <p:cNvPr id="21" name="図 20" descr="マップ&#10;&#10;自動的に生成された説明">
            <a:extLst>
              <a:ext uri="{FF2B5EF4-FFF2-40B4-BE49-F238E27FC236}">
                <a16:creationId xmlns:a16="http://schemas.microsoft.com/office/drawing/2014/main" id="{23483C19-F334-A316-EA72-85A5D26CCCC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71"/>
          <a:stretch/>
        </p:blipFill>
        <p:spPr>
          <a:xfrm>
            <a:off x="6776389" y="1006121"/>
            <a:ext cx="4309584" cy="2169782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10A1A3CE-B850-1A63-06C1-DEF869BD7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924" y="462961"/>
            <a:ext cx="11139073" cy="491969"/>
          </a:xfrm>
        </p:spPr>
        <p:txBody>
          <a:bodyPr/>
          <a:lstStyle/>
          <a:p>
            <a:pPr>
              <a:lnSpc>
                <a:spcPct val="104000"/>
              </a:lnSpc>
              <a:buClrTx/>
              <a:buFontTx/>
              <a:buNone/>
            </a:pPr>
            <a:r>
              <a:rPr lang="en-US" altLang="ja-JP" sz="2800" b="1" dirty="0">
                <a:solidFill>
                  <a:srgbClr val="1F497D"/>
                </a:solidFill>
                <a:latin typeface="+mj-lt"/>
              </a:rPr>
              <a:t>ESA CCI Snow assimilation for next reanalysis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1B675085-FB69-0F25-1CA4-B783992E9738}"/>
              </a:ext>
            </a:extLst>
          </p:cNvPr>
          <p:cNvSpPr txBox="1">
            <a:spLocks/>
          </p:cNvSpPr>
          <p:nvPr/>
        </p:nvSpPr>
        <p:spPr>
          <a:xfrm>
            <a:off x="9830817" y="6445192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B80EA-DB86-D849-B86F-15DAF31F0474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E306A78A-5589-B776-B1C5-10CCD1EF859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69925" y="2153626"/>
            <a:ext cx="5654739" cy="2550749"/>
          </a:xfrm>
        </p:spPr>
        <p:txBody>
          <a:bodyPr/>
          <a:lstStyle/>
          <a:p>
            <a:r>
              <a:rPr lang="en-GB" altLang="ja-JP" sz="2000" spc="-1" dirty="0">
                <a:cs typeface="Calibri" panose="020F0502020204030204" pitchFamily="34" charset="0"/>
              </a:rPr>
              <a:t>ESA CCI Snow covering longer periods</a:t>
            </a:r>
          </a:p>
          <a:p>
            <a:pPr lvl="1"/>
            <a:r>
              <a:rPr lang="en-GB" altLang="ja-JP" sz="1800" spc="-1" dirty="0">
                <a:cs typeface="Calibri" panose="020F0502020204030204" pitchFamily="34" charset="0"/>
              </a:rPr>
              <a:t>1982 - 2018 (AVHRR snow cover product)</a:t>
            </a:r>
          </a:p>
          <a:p>
            <a:pPr lvl="2"/>
            <a:endParaRPr lang="en-GB" altLang="ja-JP" sz="1600" spc="-1" dirty="0">
              <a:cs typeface="Calibri" panose="020F0502020204030204" pitchFamily="34" charset="0"/>
            </a:endParaRPr>
          </a:p>
          <a:p>
            <a:r>
              <a:rPr lang="en-GB" altLang="ja-JP" sz="2000" spc="-1" dirty="0">
                <a:cs typeface="Calibri" panose="020F0502020204030204" pitchFamily="34" charset="0"/>
              </a:rPr>
              <a:t>As a first step, tested by offline LDAS</a:t>
            </a:r>
          </a:p>
          <a:p>
            <a:pPr lvl="2"/>
            <a:endParaRPr lang="en-GB" altLang="ja-JP" sz="1600" spc="-1" dirty="0">
              <a:cs typeface="Calibri" panose="020F0502020204030204" pitchFamily="34" charset="0"/>
            </a:endParaRPr>
          </a:p>
          <a:p>
            <a:r>
              <a:rPr lang="en-GB" altLang="ja-JP" sz="2000" spc="-1" dirty="0">
                <a:cs typeface="Calibri" panose="020F0502020204030204" pitchFamily="34" charset="0"/>
              </a:rPr>
              <a:t>More consistent around 2004</a:t>
            </a:r>
          </a:p>
          <a:p>
            <a:pPr lvl="1"/>
            <a:r>
              <a:rPr lang="en-GB" altLang="ja-JP" sz="1800" spc="-1" dirty="0">
                <a:cs typeface="Calibri" panose="020F0502020204030204" pitchFamily="34" charset="0"/>
              </a:rPr>
              <a:t>To be tested by coupled LDAS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79E9481-2144-F75A-A278-753A1A9B5C6F}"/>
              </a:ext>
            </a:extLst>
          </p:cNvPr>
          <p:cNvSpPr txBox="1"/>
          <p:nvPr/>
        </p:nvSpPr>
        <p:spPr>
          <a:xfrm>
            <a:off x="6931219" y="3292186"/>
            <a:ext cx="3937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SWE averaged in the NH (</a:t>
            </a:r>
            <a:r>
              <a:rPr kumimoji="1" lang="en-US" altLang="ja-JP" sz="1600" b="1" dirty="0"/>
              <a:t>Offline LDAS</a:t>
            </a:r>
            <a:r>
              <a:rPr kumimoji="1" lang="en-US" altLang="ja-JP" sz="1600" dirty="0"/>
              <a:t>)</a:t>
            </a:r>
            <a:endParaRPr kumimoji="1" lang="ja-JP" altLang="en-US" sz="1600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0E7ECAE-0480-0239-E5FA-582BA4090121}"/>
              </a:ext>
            </a:extLst>
          </p:cNvPr>
          <p:cNvSpPr txBox="1"/>
          <p:nvPr/>
        </p:nvSpPr>
        <p:spPr>
          <a:xfrm>
            <a:off x="10437496" y="3720031"/>
            <a:ext cx="139012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00" dirty="0"/>
              <a:t>          2000-2004</a:t>
            </a:r>
          </a:p>
          <a:p>
            <a:r>
              <a:rPr kumimoji="1" lang="en-US" altLang="ja-JP" sz="1200"/>
              <a:t>          2004-2018</a:t>
            </a:r>
            <a:endParaRPr kumimoji="1" lang="en-US" altLang="ja-JP" sz="1200" dirty="0"/>
          </a:p>
          <a:p>
            <a:r>
              <a:rPr kumimoji="1" lang="en-US" altLang="ja-JP" sz="1200" dirty="0"/>
              <a:t>          2014/15</a:t>
            </a:r>
            <a:endParaRPr kumimoji="1" lang="ja-JP" altLang="en-US" sz="1200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EB71B96C-CF76-3604-27CE-8FA493C5A576}"/>
              </a:ext>
            </a:extLst>
          </p:cNvPr>
          <p:cNvCxnSpPr>
            <a:cxnSpLocks/>
          </p:cNvCxnSpPr>
          <p:nvPr/>
        </p:nvCxnSpPr>
        <p:spPr>
          <a:xfrm>
            <a:off x="10530328" y="3872520"/>
            <a:ext cx="375920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843B2120-2C4D-2CF5-6B38-04F07E1B03D1}"/>
              </a:ext>
            </a:extLst>
          </p:cNvPr>
          <p:cNvCxnSpPr>
            <a:cxnSpLocks/>
          </p:cNvCxnSpPr>
          <p:nvPr/>
        </p:nvCxnSpPr>
        <p:spPr>
          <a:xfrm>
            <a:off x="10530328" y="4045068"/>
            <a:ext cx="37592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7D1B5A98-7B7D-215D-1C02-D8D13EAFB519}"/>
              </a:ext>
            </a:extLst>
          </p:cNvPr>
          <p:cNvCxnSpPr>
            <a:cxnSpLocks/>
          </p:cNvCxnSpPr>
          <p:nvPr/>
        </p:nvCxnSpPr>
        <p:spPr>
          <a:xfrm>
            <a:off x="10530328" y="4222868"/>
            <a:ext cx="3759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6A1E4EF-2719-9198-FE3C-47826161F208}"/>
              </a:ext>
            </a:extLst>
          </p:cNvPr>
          <p:cNvSpPr txBox="1"/>
          <p:nvPr/>
        </p:nvSpPr>
        <p:spPr>
          <a:xfrm>
            <a:off x="8796158" y="2743932"/>
            <a:ext cx="3249672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tx1"/>
                </a:solidFill>
                <a:cs typeface="Arial" panose="020B0604020202020204" pitchFamily="34" charset="0"/>
              </a:rPr>
              <a:t>ESA CCI Snow</a:t>
            </a:r>
            <a:r>
              <a:rPr lang="ja-JP" altLang="en-US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altLang="ja-JP" dirty="0">
                <a:solidFill>
                  <a:schemeClr val="tx1"/>
                </a:solidFill>
                <a:cs typeface="Arial" panose="020B0604020202020204" pitchFamily="34" charset="0"/>
              </a:rPr>
              <a:t>(15 Feb 2018)</a:t>
            </a:r>
            <a:endParaRPr kumimoji="1" lang="ja-JP" altLang="en-US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0866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A1A3CE-B850-1A63-06C1-DEF869BD7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926" y="513761"/>
            <a:ext cx="10852148" cy="267971"/>
          </a:xfrm>
        </p:spPr>
        <p:txBody>
          <a:bodyPr/>
          <a:lstStyle/>
          <a:p>
            <a:r>
              <a:rPr kumimoji="1" lang="en-US" altLang="ja-JP" sz="2800" b="1" dirty="0"/>
              <a:t>Summary</a:t>
            </a:r>
            <a:endParaRPr kumimoji="1" lang="ja-JP" altLang="en-US" sz="2800" b="1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4DCF98-3DE1-0A4A-D99B-6C56F028614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69926" y="1371600"/>
            <a:ext cx="10852148" cy="4550399"/>
          </a:xfrm>
        </p:spPr>
        <p:txBody>
          <a:bodyPr/>
          <a:lstStyle/>
          <a:p>
            <a:r>
              <a:rPr lang="en-US" altLang="ja-JP" sz="2400" dirty="0"/>
              <a:t>The current ECMWF LDAS relies on weakly coupled DA approaches</a:t>
            </a:r>
          </a:p>
          <a:p>
            <a:pPr lvl="1"/>
            <a:r>
              <a:rPr kumimoji="1" lang="en-US" altLang="ja-JP" sz="2000" dirty="0"/>
              <a:t>Coupled forecasts for first-guess but separated land DA and atmospheric DA</a:t>
            </a:r>
          </a:p>
          <a:p>
            <a:pPr lvl="2"/>
            <a:endParaRPr kumimoji="1" lang="en-US" altLang="ja-JP" sz="2000" dirty="0"/>
          </a:p>
          <a:p>
            <a:r>
              <a:rPr kumimoji="1" lang="en-US" altLang="ja-JP" sz="2400" dirty="0"/>
              <a:t>Snow data assimilation plays an important role in the IFS</a:t>
            </a:r>
          </a:p>
          <a:p>
            <a:pPr lvl="1"/>
            <a:r>
              <a:rPr kumimoji="1" lang="en-US" altLang="ja-JP" sz="2000" dirty="0"/>
              <a:t>Reduce systematic snow depth biases and improve forecast skill</a:t>
            </a:r>
          </a:p>
          <a:p>
            <a:pPr lvl="2"/>
            <a:endParaRPr kumimoji="1" lang="en-US" altLang="ja-JP" sz="2000" dirty="0"/>
          </a:p>
          <a:p>
            <a:r>
              <a:rPr kumimoji="1" lang="en-US" altLang="ja-JP" sz="2400" dirty="0"/>
              <a:t>Several ongoing activities</a:t>
            </a:r>
          </a:p>
          <a:p>
            <a:pPr lvl="1"/>
            <a:r>
              <a:rPr kumimoji="1" lang="en-US" altLang="ja-JP" sz="2000" b="1" dirty="0"/>
              <a:t>IMS assimilation over the TP</a:t>
            </a:r>
            <a:r>
              <a:rPr kumimoji="1" lang="en-US" altLang="ja-JP" sz="2000" dirty="0"/>
              <a:t>: significant impacts on analyses and forecasts</a:t>
            </a:r>
          </a:p>
          <a:p>
            <a:pPr lvl="1"/>
            <a:r>
              <a:rPr kumimoji="1" lang="en-US" altLang="ja-JP" sz="2000" b="1" dirty="0"/>
              <a:t>QC modifications</a:t>
            </a:r>
            <a:r>
              <a:rPr kumimoji="1" lang="en-US" altLang="ja-JP" sz="2000" dirty="0"/>
              <a:t>: importance of real-time monitoring for operational system</a:t>
            </a:r>
          </a:p>
          <a:p>
            <a:pPr lvl="1"/>
            <a:r>
              <a:rPr kumimoji="1" lang="en-US" altLang="ja-JP" sz="2000" b="1" dirty="0"/>
              <a:t>ESA CCI Snow assimilation</a:t>
            </a:r>
            <a:r>
              <a:rPr kumimoji="1" lang="en-US" altLang="ja-JP" sz="2000" dirty="0"/>
              <a:t>: enhance consistency of reanalysis for longer periods</a:t>
            </a:r>
          </a:p>
          <a:p>
            <a:endParaRPr kumimoji="1" lang="en-US" altLang="ja-JP" sz="2400" dirty="0"/>
          </a:p>
          <a:p>
            <a:endParaRPr kumimoji="1" lang="ja-JP" altLang="en-US" sz="2400" dirty="0"/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1B675085-FB69-0F25-1CA4-B783992E9738}"/>
              </a:ext>
            </a:extLst>
          </p:cNvPr>
          <p:cNvSpPr txBox="1">
            <a:spLocks/>
          </p:cNvSpPr>
          <p:nvPr/>
        </p:nvSpPr>
        <p:spPr>
          <a:xfrm>
            <a:off x="9830817" y="6445192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B80EA-DB86-D849-B86F-15DAF31F0474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064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A1A3CE-B850-1A63-06C1-DEF869BD7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926" y="513761"/>
            <a:ext cx="10852148" cy="267971"/>
          </a:xfrm>
        </p:spPr>
        <p:txBody>
          <a:bodyPr/>
          <a:lstStyle/>
          <a:p>
            <a:r>
              <a:rPr kumimoji="1" lang="en-US" altLang="ja-JP" sz="2800" b="1" dirty="0"/>
              <a:t>Future plans</a:t>
            </a:r>
            <a:endParaRPr kumimoji="1" lang="ja-JP" altLang="en-US" sz="2800" b="1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4DCF98-3DE1-0A4A-D99B-6C56F028614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69926" y="1371600"/>
            <a:ext cx="11217274" cy="4550399"/>
          </a:xfrm>
        </p:spPr>
        <p:txBody>
          <a:bodyPr/>
          <a:lstStyle/>
          <a:p>
            <a:r>
              <a:rPr lang="en-US" altLang="ja-JP" sz="2400" dirty="0"/>
              <a:t>Towards unified multivariate ensemble-based LDAS</a:t>
            </a:r>
          </a:p>
          <a:p>
            <a:pPr lvl="1"/>
            <a:r>
              <a:rPr kumimoji="1" lang="en-US" altLang="ja-JP" sz="2000" dirty="0"/>
              <a:t>Start with extension of the SEKF (including all of land analyses)</a:t>
            </a:r>
          </a:p>
          <a:p>
            <a:pPr lvl="1"/>
            <a:r>
              <a:rPr kumimoji="1" lang="en-US" altLang="ja-JP" sz="2000" dirty="0"/>
              <a:t>Use EDA information to estimate background error</a:t>
            </a:r>
          </a:p>
          <a:p>
            <a:pPr lvl="2"/>
            <a:endParaRPr kumimoji="1" lang="en-US" altLang="ja-JP" sz="2000" dirty="0"/>
          </a:p>
          <a:p>
            <a:r>
              <a:rPr kumimoji="1" lang="en-US" altLang="ja-JP" sz="2400" dirty="0"/>
              <a:t>Stronger land-atmosphere coupled assimilation with outer-loop</a:t>
            </a:r>
          </a:p>
          <a:p>
            <a:pPr lvl="2"/>
            <a:endParaRPr kumimoji="1" lang="en-US" altLang="ja-JP" sz="2000" dirty="0"/>
          </a:p>
          <a:p>
            <a:r>
              <a:rPr kumimoji="1" lang="en-US" altLang="ja-JP" sz="2400" dirty="0"/>
              <a:t>Coupling between land-atmosphere through the observation operator</a:t>
            </a:r>
          </a:p>
          <a:p>
            <a:pPr lvl="1"/>
            <a:r>
              <a:rPr kumimoji="1" lang="en-US" altLang="ja-JP" sz="2000" dirty="0"/>
              <a:t>Relevance of the future Copernicus Expansion multi-frequency mission CIMR</a:t>
            </a:r>
          </a:p>
          <a:p>
            <a:pPr lvl="1"/>
            <a:r>
              <a:rPr kumimoji="1" lang="en-US" altLang="ja-JP" sz="2000"/>
              <a:t>RTTOV </a:t>
            </a:r>
            <a:r>
              <a:rPr kumimoji="1" lang="en-US" altLang="ja-JP" sz="2000" dirty="0"/>
              <a:t>simulation using CMEM* emissivity on </a:t>
            </a:r>
            <a:r>
              <a:rPr kumimoji="1" lang="en-US" altLang="ja-JP" sz="2000"/>
              <a:t>snow-covered areas (</a:t>
            </a:r>
            <a:r>
              <a:rPr kumimoji="1" lang="en-US" altLang="ja-JP" sz="2000" dirty="0"/>
              <a:t>Hirahara et al, 2020)</a:t>
            </a:r>
            <a:endParaRPr kumimoji="1" lang="ja-JP" altLang="en-US" sz="2000" dirty="0"/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1B675085-FB69-0F25-1CA4-B783992E9738}"/>
              </a:ext>
            </a:extLst>
          </p:cNvPr>
          <p:cNvSpPr txBox="1">
            <a:spLocks/>
          </p:cNvSpPr>
          <p:nvPr/>
        </p:nvSpPr>
        <p:spPr>
          <a:xfrm>
            <a:off x="9830817" y="6445192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B80EA-DB86-D849-B86F-15DAF31F0474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8E42BF8-325F-6C14-689F-41FB729534C4}"/>
              </a:ext>
            </a:extLst>
          </p:cNvPr>
          <p:cNvSpPr txBox="1"/>
          <p:nvPr/>
        </p:nvSpPr>
        <p:spPr>
          <a:xfrm>
            <a:off x="4239201" y="5267325"/>
            <a:ext cx="7750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*CMEM: </a:t>
            </a:r>
            <a:r>
              <a:rPr lang="en-US" altLang="ja-JP" dirty="0"/>
              <a:t>Community Microwave Emissivity Model (de Rosnay et al., 2020)</a:t>
            </a:r>
          </a:p>
          <a:p>
            <a:r>
              <a:rPr lang="en-US" altLang="ja-JP" dirty="0"/>
              <a:t> 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hlinkClick r:id="rId2"/>
              </a:rPr>
              <a:t>https://confluence.ecmwf.int/display/LDAS/CMEM</a:t>
            </a: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AB1195D-2606-9302-D7E2-26E3C396BDD6}"/>
              </a:ext>
            </a:extLst>
          </p:cNvPr>
          <p:cNvSpPr txBox="1"/>
          <p:nvPr/>
        </p:nvSpPr>
        <p:spPr>
          <a:xfrm>
            <a:off x="7381875" y="618147"/>
            <a:ext cx="45053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(More details in de Rosnay et al., QJRMS 2022)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732961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A1A3CE-B850-1A63-06C1-DEF869BD7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926" y="513761"/>
            <a:ext cx="10852148" cy="267971"/>
          </a:xfrm>
        </p:spPr>
        <p:txBody>
          <a:bodyPr/>
          <a:lstStyle/>
          <a:p>
            <a:r>
              <a:rPr kumimoji="1" lang="en-US" altLang="ja-JP" sz="2800" b="1" dirty="0"/>
              <a:t>Outline</a:t>
            </a:r>
            <a:endParaRPr kumimoji="1" lang="ja-JP" altLang="en-US" sz="2800" b="1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4DCF98-3DE1-0A4A-D99B-6C56F028614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69926" y="1371600"/>
            <a:ext cx="10852148" cy="4550399"/>
          </a:xfrm>
        </p:spPr>
        <p:txBody>
          <a:bodyPr/>
          <a:lstStyle/>
          <a:p>
            <a:r>
              <a:rPr lang="en-US" altLang="ja-JP" sz="2400" dirty="0"/>
              <a:t>Why land surface matters?</a:t>
            </a:r>
          </a:p>
          <a:p>
            <a:pPr lvl="2"/>
            <a:endParaRPr kumimoji="1" lang="en-US" altLang="ja-JP" sz="2000" dirty="0"/>
          </a:p>
          <a:p>
            <a:r>
              <a:rPr kumimoji="1" lang="en-US" altLang="ja-JP" sz="2400" dirty="0"/>
              <a:t>Current land data assimilation system at ECMWF</a:t>
            </a:r>
          </a:p>
          <a:p>
            <a:pPr lvl="2"/>
            <a:endParaRPr kumimoji="1" lang="en-US" altLang="ja-JP" sz="2000" dirty="0"/>
          </a:p>
          <a:p>
            <a:r>
              <a:rPr kumimoji="1" lang="en-US" altLang="ja-JP" sz="2400" dirty="0"/>
              <a:t>Recent</a:t>
            </a:r>
            <a:r>
              <a:rPr kumimoji="1" lang="ja-JP" altLang="en-US" sz="2400" dirty="0"/>
              <a:t> </a:t>
            </a:r>
            <a:r>
              <a:rPr kumimoji="1" lang="en-US" altLang="ja-JP" sz="2400" dirty="0"/>
              <a:t>activities on snow data assimilation</a:t>
            </a:r>
          </a:p>
          <a:p>
            <a:pPr lvl="2"/>
            <a:endParaRPr kumimoji="1" lang="en-US" altLang="ja-JP" sz="2000" dirty="0"/>
          </a:p>
          <a:p>
            <a:r>
              <a:rPr kumimoji="1" lang="en-US" altLang="ja-JP" sz="2400" dirty="0"/>
              <a:t>Summary and future plans</a:t>
            </a:r>
            <a:endParaRPr kumimoji="1" lang="ja-JP" altLang="en-US" sz="2400" dirty="0"/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1B675085-FB69-0F25-1CA4-B783992E9738}"/>
              </a:ext>
            </a:extLst>
          </p:cNvPr>
          <p:cNvSpPr txBox="1">
            <a:spLocks/>
          </p:cNvSpPr>
          <p:nvPr/>
        </p:nvSpPr>
        <p:spPr>
          <a:xfrm>
            <a:off x="9830817" y="6445192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B80EA-DB86-D849-B86F-15DAF31F0474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200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A1A3CE-B850-1A63-06C1-DEF869BD7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926" y="513761"/>
            <a:ext cx="10852148" cy="267971"/>
          </a:xfrm>
        </p:spPr>
        <p:txBody>
          <a:bodyPr/>
          <a:lstStyle/>
          <a:p>
            <a:r>
              <a:rPr kumimoji="1" lang="en-US" altLang="ja-JP" sz="2800" b="1" dirty="0"/>
              <a:t>Why land surface matters?</a:t>
            </a:r>
            <a:endParaRPr kumimoji="1" lang="ja-JP" altLang="en-US" sz="2800" b="1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4DCF98-3DE1-0A4A-D99B-6C56F028614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69926" y="5143499"/>
            <a:ext cx="10852148" cy="1161751"/>
          </a:xfrm>
        </p:spPr>
        <p:txBody>
          <a:bodyPr/>
          <a:lstStyle/>
          <a:p>
            <a:r>
              <a:rPr lang="en-US" altLang="ja-JP" sz="2000" dirty="0"/>
              <a:t>Land and atmosphere interact with each other through radiation, sensible and latent heat flux</a:t>
            </a:r>
          </a:p>
          <a:p>
            <a:pPr lvl="1"/>
            <a:r>
              <a:rPr lang="en-US" altLang="ja-JP" sz="1800" dirty="0"/>
              <a:t>Widely different depending on the land surface status (e.g., albedo on snow)</a:t>
            </a:r>
          </a:p>
          <a:p>
            <a:r>
              <a:rPr lang="en-US" altLang="ja-JP" sz="2000" dirty="0"/>
              <a:t>Land </a:t>
            </a:r>
            <a:r>
              <a:rPr lang="en-US" altLang="ja-JP" sz="2000"/>
              <a:t>DA makes </a:t>
            </a:r>
            <a:r>
              <a:rPr lang="en-US" altLang="ja-JP" sz="2000" dirty="0"/>
              <a:t>it possible to represent land surface status more appropriately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1B675085-FB69-0F25-1CA4-B783992E9738}"/>
              </a:ext>
            </a:extLst>
          </p:cNvPr>
          <p:cNvSpPr txBox="1">
            <a:spLocks/>
          </p:cNvSpPr>
          <p:nvPr/>
        </p:nvSpPr>
        <p:spPr>
          <a:xfrm>
            <a:off x="9830817" y="6445192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B80EA-DB86-D849-B86F-15DAF31F0474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7338BB9-BCE4-76AF-B88B-6EAFA8A563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2211" y="730020"/>
            <a:ext cx="3495394" cy="421125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EEC13BB5-B3EF-192D-940B-F071D06E62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387" y="1105270"/>
            <a:ext cx="4781495" cy="346075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96144F9-1CFA-3DFB-0AC9-0019A3B9D38E}"/>
              </a:ext>
            </a:extLst>
          </p:cNvPr>
          <p:cNvSpPr txBox="1"/>
          <p:nvPr/>
        </p:nvSpPr>
        <p:spPr>
          <a:xfrm>
            <a:off x="4453382" y="4431997"/>
            <a:ext cx="22208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Trenberth et al. (2009)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2658D28-60E4-EB3A-8269-A7541923F01F}"/>
              </a:ext>
            </a:extLst>
          </p:cNvPr>
          <p:cNvSpPr txBox="1"/>
          <p:nvPr/>
        </p:nvSpPr>
        <p:spPr>
          <a:xfrm>
            <a:off x="9764142" y="4431997"/>
            <a:ext cx="19543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Moody et al. (2007)</a:t>
            </a:r>
          </a:p>
        </p:txBody>
      </p:sp>
    </p:spTree>
    <p:extLst>
      <p:ext uri="{BB962C8B-B14F-4D97-AF65-F5344CB8AC3E}">
        <p14:creationId xmlns:p14="http://schemas.microsoft.com/office/powerpoint/2010/main" val="2243876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2" name="直線矢印コネクタ 81">
            <a:extLst>
              <a:ext uri="{FF2B5EF4-FFF2-40B4-BE49-F238E27FC236}">
                <a16:creationId xmlns:a16="http://schemas.microsoft.com/office/drawing/2014/main" id="{DA78EDC6-DFCF-6E14-6045-33D2C5F47E5B}"/>
              </a:ext>
            </a:extLst>
          </p:cNvPr>
          <p:cNvCxnSpPr>
            <a:cxnSpLocks/>
          </p:cNvCxnSpPr>
          <p:nvPr/>
        </p:nvCxnSpPr>
        <p:spPr>
          <a:xfrm>
            <a:off x="4761139" y="4625806"/>
            <a:ext cx="3030219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>
            <a:extLst>
              <a:ext uri="{FF2B5EF4-FFF2-40B4-BE49-F238E27FC236}">
                <a16:creationId xmlns:a16="http://schemas.microsoft.com/office/drawing/2014/main" id="{9203B405-A5E9-0EE9-74F0-CEB69150DE39}"/>
              </a:ext>
            </a:extLst>
          </p:cNvPr>
          <p:cNvCxnSpPr>
            <a:cxnSpLocks/>
          </p:cNvCxnSpPr>
          <p:nvPr/>
        </p:nvCxnSpPr>
        <p:spPr>
          <a:xfrm>
            <a:off x="4727272" y="1450484"/>
            <a:ext cx="0" cy="3600000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Slide Number Placeholder 1">
            <a:extLst>
              <a:ext uri="{FF2B5EF4-FFF2-40B4-BE49-F238E27FC236}">
                <a16:creationId xmlns:a16="http://schemas.microsoft.com/office/drawing/2014/main" id="{246151C9-0B77-6A45-8CBD-C83C09D61F80}"/>
              </a:ext>
            </a:extLst>
          </p:cNvPr>
          <p:cNvSpPr txBox="1">
            <a:spLocks/>
          </p:cNvSpPr>
          <p:nvPr/>
        </p:nvSpPr>
        <p:spPr>
          <a:xfrm>
            <a:off x="9830817" y="6445192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B80EA-DB86-D849-B86F-15DAF31F047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A41EEAAA-5D12-6178-1084-EE2593116E96}"/>
              </a:ext>
            </a:extLst>
          </p:cNvPr>
          <p:cNvSpPr txBox="1">
            <a:spLocks/>
          </p:cNvSpPr>
          <p:nvPr/>
        </p:nvSpPr>
        <p:spPr>
          <a:xfrm>
            <a:off x="669926" y="513761"/>
            <a:ext cx="10852148" cy="267971"/>
          </a:xfrm>
          <a:prstGeom prst="rect">
            <a:avLst/>
          </a:prstGeom>
        </p:spPr>
        <p:txBody>
          <a:bodyPr lIns="0" tIns="0" rIns="0" bIns="0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rgbClr val="064E8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ja-JP" sz="2800" b="1" dirty="0">
                <a:solidFill>
                  <a:srgbClr val="1F497D"/>
                </a:solidFill>
                <a:latin typeface="+mn-lt"/>
              </a:rPr>
              <a:t>Current land data assimilation system (LDAS) at ECMWF</a:t>
            </a:r>
            <a:endParaRPr kumimoji="1" lang="ja-JP" altLang="en-US" sz="2800" b="1" dirty="0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42136520-F8F8-36B4-53DB-E2479E34ACC4}"/>
              </a:ext>
            </a:extLst>
          </p:cNvPr>
          <p:cNvCxnSpPr/>
          <p:nvPr/>
        </p:nvCxnSpPr>
        <p:spPr>
          <a:xfrm>
            <a:off x="1771650" y="1450485"/>
            <a:ext cx="825538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6C3529D-E51C-22BF-568F-7F70B3C0889E}"/>
              </a:ext>
            </a:extLst>
          </p:cNvPr>
          <p:cNvSpPr txBox="1"/>
          <p:nvPr/>
        </p:nvSpPr>
        <p:spPr>
          <a:xfrm>
            <a:off x="2088042" y="1012336"/>
            <a:ext cx="6532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18               00               06               12               18               00</a:t>
            </a:r>
            <a:endParaRPr kumimoji="1" lang="ja-JP" altLang="en-US" dirty="0"/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2604DBDA-080E-EE36-5E29-80E16FDD15B0}"/>
              </a:ext>
            </a:extLst>
          </p:cNvPr>
          <p:cNvCxnSpPr>
            <a:cxnSpLocks/>
          </p:cNvCxnSpPr>
          <p:nvPr/>
        </p:nvCxnSpPr>
        <p:spPr>
          <a:xfrm>
            <a:off x="2324100" y="1450485"/>
            <a:ext cx="0" cy="3600000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42058E4-3265-DA27-40BB-8ACE3558D538}"/>
              </a:ext>
            </a:extLst>
          </p:cNvPr>
          <p:cNvSpPr txBox="1"/>
          <p:nvPr/>
        </p:nvSpPr>
        <p:spPr>
          <a:xfrm>
            <a:off x="2764671" y="1567696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Coupled forecast</a:t>
            </a:r>
            <a:endParaRPr kumimoji="1" lang="ja-JP" altLang="en-US" dirty="0"/>
          </a:p>
        </p:txBody>
      </p:sp>
      <p:sp>
        <p:nvSpPr>
          <p:cNvPr id="66" name="コンテンツ プレースホルダー 2">
            <a:extLst>
              <a:ext uri="{FF2B5EF4-FFF2-40B4-BE49-F238E27FC236}">
                <a16:creationId xmlns:a16="http://schemas.microsoft.com/office/drawing/2014/main" id="{C1202B79-E61B-04EF-F5A3-792A6DEE027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69926" y="5107471"/>
            <a:ext cx="10852148" cy="1101178"/>
          </a:xfrm>
        </p:spPr>
        <p:txBody>
          <a:bodyPr/>
          <a:lstStyle/>
          <a:p>
            <a:r>
              <a:rPr kumimoji="1" lang="en-US" altLang="ja-JP" sz="2000" dirty="0"/>
              <a:t>Coupled forecasts for first-guess but separated land DA and atmospheric DA</a:t>
            </a:r>
          </a:p>
          <a:p>
            <a:pPr lvl="1"/>
            <a:r>
              <a:rPr kumimoji="1" lang="en-US" altLang="ja-JP" sz="1800" dirty="0"/>
              <a:t>Weakly coupled data assimilation between land and atmosphere</a:t>
            </a:r>
          </a:p>
          <a:p>
            <a:pPr lvl="1"/>
            <a:r>
              <a:rPr kumimoji="1" lang="en-US" altLang="ja-JP" sz="1800" dirty="0"/>
              <a:t>Coupled DA approaches enable to propagate the impact to the other earth system components</a:t>
            </a:r>
          </a:p>
        </p:txBody>
      </p:sp>
      <p:sp>
        <p:nvSpPr>
          <p:cNvPr id="68" name="矢印: 上カーブ 67">
            <a:extLst>
              <a:ext uri="{FF2B5EF4-FFF2-40B4-BE49-F238E27FC236}">
                <a16:creationId xmlns:a16="http://schemas.microsoft.com/office/drawing/2014/main" id="{920BBA87-1CE1-6D15-46E4-AA5D8CF7113C}"/>
              </a:ext>
            </a:extLst>
          </p:cNvPr>
          <p:cNvSpPr/>
          <p:nvPr/>
        </p:nvSpPr>
        <p:spPr>
          <a:xfrm flipV="1">
            <a:off x="3850322" y="2153817"/>
            <a:ext cx="596898" cy="366928"/>
          </a:xfrm>
          <a:prstGeom prst="curvedUp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0" name="矢印: 上カーブ 69">
            <a:extLst>
              <a:ext uri="{FF2B5EF4-FFF2-40B4-BE49-F238E27FC236}">
                <a16:creationId xmlns:a16="http://schemas.microsoft.com/office/drawing/2014/main" id="{5F73EE32-F19E-E43D-3833-A3AD5D959035}"/>
              </a:ext>
            </a:extLst>
          </p:cNvPr>
          <p:cNvSpPr/>
          <p:nvPr/>
        </p:nvSpPr>
        <p:spPr>
          <a:xfrm rot="10800000" flipV="1">
            <a:off x="3850322" y="2953452"/>
            <a:ext cx="596898" cy="366928"/>
          </a:xfrm>
          <a:prstGeom prst="curvedUp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3FE11DDF-AF8E-1DBC-DA4B-8E70C39694B2}"/>
              </a:ext>
            </a:extLst>
          </p:cNvPr>
          <p:cNvSpPr txBox="1"/>
          <p:nvPr/>
        </p:nvSpPr>
        <p:spPr>
          <a:xfrm>
            <a:off x="2046778" y="2220983"/>
            <a:ext cx="17796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outer loop cycling</a:t>
            </a:r>
            <a:endParaRPr kumimoji="1" lang="ja-JP" altLang="en-US" sz="1600" dirty="0"/>
          </a:p>
        </p:txBody>
      </p:sp>
      <p:cxnSp>
        <p:nvCxnSpPr>
          <p:cNvPr id="74" name="直線矢印コネクタ 73">
            <a:extLst>
              <a:ext uri="{FF2B5EF4-FFF2-40B4-BE49-F238E27FC236}">
                <a16:creationId xmlns:a16="http://schemas.microsoft.com/office/drawing/2014/main" id="{7E6E39AE-A444-7AF2-43E4-9239481CA1C4}"/>
              </a:ext>
            </a:extLst>
          </p:cNvPr>
          <p:cNvCxnSpPr>
            <a:cxnSpLocks/>
          </p:cNvCxnSpPr>
          <p:nvPr/>
        </p:nvCxnSpPr>
        <p:spPr>
          <a:xfrm>
            <a:off x="4727272" y="1985615"/>
            <a:ext cx="0" cy="240858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E42B98A-5C28-8E7D-9B6B-2501741676F0}"/>
              </a:ext>
            </a:extLst>
          </p:cNvPr>
          <p:cNvSpPr/>
          <p:nvPr/>
        </p:nvSpPr>
        <p:spPr>
          <a:xfrm>
            <a:off x="2943227" y="2570707"/>
            <a:ext cx="2411092" cy="3669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/>
              <a:t>12-hour window 4D-Var</a:t>
            </a:r>
            <a:endParaRPr kumimoji="1" lang="ja-JP" altLang="en-US" sz="1600" dirty="0"/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D66596CA-9836-6E0D-61CE-498B1945EFB9}"/>
              </a:ext>
            </a:extLst>
          </p:cNvPr>
          <p:cNvSpPr/>
          <p:nvPr/>
        </p:nvSpPr>
        <p:spPr>
          <a:xfrm>
            <a:off x="2943227" y="3417334"/>
            <a:ext cx="2411095" cy="3669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/>
              <a:t>LDAS</a:t>
            </a:r>
            <a:endParaRPr kumimoji="1" lang="ja-JP" altLang="en-US" sz="1600" dirty="0"/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51437CA7-6120-A790-349F-9F20A0517693}"/>
              </a:ext>
            </a:extLst>
          </p:cNvPr>
          <p:cNvSpPr txBox="1"/>
          <p:nvPr/>
        </p:nvSpPr>
        <p:spPr>
          <a:xfrm>
            <a:off x="4750367" y="3846855"/>
            <a:ext cx="5000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first-guess</a:t>
            </a:r>
            <a:r>
              <a:rPr kumimoji="1" lang="en-US" altLang="ja-JP" dirty="0"/>
              <a:t> + </a:t>
            </a:r>
            <a:r>
              <a:rPr kumimoji="1" lang="en-US" altLang="ja-JP" b="1" dirty="0">
                <a:solidFill>
                  <a:srgbClr val="FF0000"/>
                </a:solidFill>
              </a:rPr>
              <a:t>increments from each analysis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AAD405F7-92DF-72A1-5D2D-D2C6FD0A5AB2}"/>
              </a:ext>
            </a:extLst>
          </p:cNvPr>
          <p:cNvCxnSpPr>
            <a:cxnSpLocks/>
          </p:cNvCxnSpPr>
          <p:nvPr/>
        </p:nvCxnSpPr>
        <p:spPr>
          <a:xfrm>
            <a:off x="2324100" y="1985615"/>
            <a:ext cx="3030219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E4770F58-DE1D-5F42-2D85-85916D6AE733}"/>
              </a:ext>
            </a:extLst>
          </p:cNvPr>
          <p:cNvSpPr/>
          <p:nvPr/>
        </p:nvSpPr>
        <p:spPr>
          <a:xfrm>
            <a:off x="4420886" y="4426735"/>
            <a:ext cx="612772" cy="366929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/>
              <a:t>IC</a:t>
            </a:r>
            <a:endParaRPr kumimoji="1" lang="ja-JP" altLang="en-US" sz="1600" dirty="0"/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106CDB26-E7CD-52CB-122C-74E5D79A63EA}"/>
              </a:ext>
            </a:extLst>
          </p:cNvPr>
          <p:cNvSpPr txBox="1"/>
          <p:nvPr/>
        </p:nvSpPr>
        <p:spPr>
          <a:xfrm>
            <a:off x="5201710" y="4639687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Coupled forecast</a:t>
            </a:r>
            <a:endParaRPr kumimoji="1" lang="ja-JP" altLang="en-US" dirty="0"/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CE071BD1-2BD2-78F8-96DF-F05C0C0FC688}"/>
              </a:ext>
            </a:extLst>
          </p:cNvPr>
          <p:cNvSpPr/>
          <p:nvPr/>
        </p:nvSpPr>
        <p:spPr>
          <a:xfrm>
            <a:off x="2017447" y="1797768"/>
            <a:ext cx="612772" cy="366929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/>
              <a:t>IC</a:t>
            </a:r>
            <a:endParaRPr kumimoji="1" lang="ja-JP" altLang="en-US" sz="1600" dirty="0"/>
          </a:p>
        </p:txBody>
      </p:sp>
      <p:sp>
        <p:nvSpPr>
          <p:cNvPr id="84" name="コンテンツ プレースホルダー 2">
            <a:extLst>
              <a:ext uri="{FF2B5EF4-FFF2-40B4-BE49-F238E27FC236}">
                <a16:creationId xmlns:a16="http://schemas.microsoft.com/office/drawing/2014/main" id="{A6013F2F-532F-8E32-B561-52F501EE59F3}"/>
              </a:ext>
            </a:extLst>
          </p:cNvPr>
          <p:cNvSpPr txBox="1">
            <a:spLocks/>
          </p:cNvSpPr>
          <p:nvPr/>
        </p:nvSpPr>
        <p:spPr>
          <a:xfrm>
            <a:off x="7342877" y="1772138"/>
            <a:ext cx="4531623" cy="1865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lIns="0" tIns="0" rIns="0" bIns="0"/>
          <a:lstStyle>
            <a:lvl1pPr marL="0" indent="-180000" algn="l" defTabSz="457200" rtl="0" eaLnBrk="1" latinLnBrk="0" hangingPunct="1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0000" indent="-270000" algn="l" defTabSz="457200" rtl="0" eaLnBrk="1" latinLnBrk="0" hangingPunct="1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0000" indent="-270000" algn="l" defTabSz="457200" rtl="0" eaLnBrk="1" latinLnBrk="0" hangingPunct="1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0000" indent="-270000" algn="l" defTabSz="457200" rtl="0" eaLnBrk="1" latinLnBrk="0" hangingPunct="1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0000" indent="-270000" algn="l" defTabSz="457200" rtl="0" eaLnBrk="1" latinLnBrk="0" hangingPunct="1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r>
              <a:rPr lang="en-US" altLang="ja-JP" sz="2000" dirty="0"/>
              <a:t>LDAS includes:</a:t>
            </a:r>
          </a:p>
          <a:p>
            <a:pPr lvl="1"/>
            <a:r>
              <a:rPr lang="en-US" altLang="ja-JP" sz="1800" dirty="0"/>
              <a:t>2D-OI for screen-level T and RH</a:t>
            </a:r>
          </a:p>
          <a:p>
            <a:pPr lvl="1"/>
            <a:r>
              <a:rPr lang="en-US" altLang="ja-JP" sz="1800" b="1" dirty="0"/>
              <a:t>2D-OI for snow depth</a:t>
            </a:r>
          </a:p>
          <a:p>
            <a:pPr lvl="1"/>
            <a:r>
              <a:rPr lang="en-US" altLang="ja-JP" sz="1800" dirty="0"/>
              <a:t>SEKF for soil moisture</a:t>
            </a:r>
          </a:p>
          <a:p>
            <a:pPr lvl="1"/>
            <a:r>
              <a:rPr lang="en-US" altLang="ja-JP" sz="1800" dirty="0"/>
              <a:t>1D-OI for soil and snow temperature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F6C95EC-33F9-EE15-ED66-5EE4C4B876D3}"/>
              </a:ext>
            </a:extLst>
          </p:cNvPr>
          <p:cNvSpPr txBox="1"/>
          <p:nvPr/>
        </p:nvSpPr>
        <p:spPr>
          <a:xfrm>
            <a:off x="9315450" y="6114150"/>
            <a:ext cx="27502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(de Rosnay et al., QJRMS 2022)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857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1">
            <a:extLst>
              <a:ext uri="{FF2B5EF4-FFF2-40B4-BE49-F238E27FC236}">
                <a16:creationId xmlns:a16="http://schemas.microsoft.com/office/drawing/2014/main" id="{246151C9-0B77-6A45-8CBD-C83C09D61F80}"/>
              </a:ext>
            </a:extLst>
          </p:cNvPr>
          <p:cNvSpPr txBox="1">
            <a:spLocks/>
          </p:cNvSpPr>
          <p:nvPr/>
        </p:nvSpPr>
        <p:spPr>
          <a:xfrm>
            <a:off x="9830817" y="6445192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B80EA-DB86-D849-B86F-15DAF31F047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A41EEAAA-5D12-6178-1084-EE2593116E96}"/>
              </a:ext>
            </a:extLst>
          </p:cNvPr>
          <p:cNvSpPr txBox="1">
            <a:spLocks/>
          </p:cNvSpPr>
          <p:nvPr/>
        </p:nvSpPr>
        <p:spPr>
          <a:xfrm>
            <a:off x="669926" y="247265"/>
            <a:ext cx="10852148" cy="402087"/>
          </a:xfrm>
          <a:prstGeom prst="rect">
            <a:avLst/>
          </a:prstGeom>
        </p:spPr>
        <p:txBody>
          <a:bodyPr lIns="0" tIns="0" rIns="0" bIns="0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rgbClr val="064E83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Snow depth analysis in the LDAS</a:t>
            </a:r>
          </a:p>
        </p:txBody>
      </p:sp>
      <p:sp>
        <p:nvSpPr>
          <p:cNvPr id="66" name="コンテンツ プレースホルダー 2">
            <a:extLst>
              <a:ext uri="{FF2B5EF4-FFF2-40B4-BE49-F238E27FC236}">
                <a16:creationId xmlns:a16="http://schemas.microsoft.com/office/drawing/2014/main" id="{C1202B79-E61B-04EF-F5A3-792A6DEE027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69926" y="914399"/>
            <a:ext cx="10852148" cy="5264093"/>
          </a:xfrm>
        </p:spPr>
        <p:txBody>
          <a:bodyPr/>
          <a:lstStyle/>
          <a:p>
            <a:r>
              <a:rPr lang="en-US" altLang="ja-JP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Snow Model:</a:t>
            </a:r>
            <a:r>
              <a:rPr lang="en-US" altLang="ja-JP" sz="20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 </a:t>
            </a:r>
            <a:r>
              <a:rPr lang="en-US" altLang="ja-JP" sz="2000" dirty="0">
                <a:solidFill>
                  <a:srgbClr val="000000"/>
                </a:solidFill>
                <a:latin typeface="+mn-lt"/>
              </a:rPr>
              <a:t>Component of the ECMWF land surface model H-TESSEL</a:t>
            </a:r>
          </a:p>
          <a:p>
            <a:pPr lvl="1"/>
            <a:r>
              <a:rPr lang="en-US" altLang="ja-JP" sz="1800" dirty="0">
                <a:solidFill>
                  <a:srgbClr val="000000"/>
                </a:solidFill>
                <a:latin typeface="+mn-lt"/>
              </a:rPr>
              <a:t>Single layer snowpack</a:t>
            </a:r>
          </a:p>
          <a:p>
            <a:pPr lvl="1"/>
            <a:r>
              <a:rPr lang="en-US" altLang="ja-JP" sz="1800" dirty="0">
                <a:solidFill>
                  <a:srgbClr val="000000"/>
                </a:solidFill>
                <a:latin typeface="+mn-lt"/>
              </a:rPr>
              <a:t>Snow water equivalent SWE</a:t>
            </a:r>
            <a:r>
              <a:rPr lang="en-US" altLang="ja-JP" sz="1800" dirty="0">
                <a:solidFill>
                  <a:srgbClr val="000080"/>
                </a:solidFill>
                <a:latin typeface="+mn-lt"/>
              </a:rPr>
              <a:t> </a:t>
            </a:r>
            <a:r>
              <a:rPr lang="en-US" altLang="ja-JP" sz="1800" dirty="0">
                <a:solidFill>
                  <a:srgbClr val="000000"/>
                </a:solidFill>
                <a:latin typeface="+mn-lt"/>
              </a:rPr>
              <a:t>(m)</a:t>
            </a:r>
          </a:p>
          <a:p>
            <a:pPr lvl="1"/>
            <a:r>
              <a:rPr lang="en-US" altLang="ja-JP" sz="1800" dirty="0">
                <a:solidFill>
                  <a:srgbClr val="000000"/>
                </a:solidFill>
                <a:latin typeface="+mn-lt"/>
              </a:rPr>
              <a:t>Snow Density </a:t>
            </a:r>
            <a:r>
              <a:rPr lang="en-US" altLang="ja-JP" sz="1800" dirty="0" err="1">
                <a:solidFill>
                  <a:srgbClr val="000000"/>
                </a:solidFill>
                <a:latin typeface="+mn-lt"/>
              </a:rPr>
              <a:t>ρ</a:t>
            </a:r>
            <a:r>
              <a:rPr lang="en-US" altLang="ja-JP" sz="1800" baseline="-33000" dirty="0" err="1">
                <a:solidFill>
                  <a:srgbClr val="000000"/>
                </a:solidFill>
                <a:latin typeface="+mn-lt"/>
              </a:rPr>
              <a:t>s</a:t>
            </a:r>
            <a:endParaRPr lang="en-US" altLang="ja-JP" sz="1800" baseline="-33000" dirty="0">
              <a:solidFill>
                <a:srgbClr val="000000"/>
              </a:solidFill>
              <a:latin typeface="+mn-lt"/>
            </a:endParaRPr>
          </a:p>
          <a:p>
            <a:pPr lvl="2"/>
            <a:endParaRPr lang="en-US" altLang="ja-JP" sz="16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  <a:p>
            <a:r>
              <a:rPr lang="en-US" altLang="ja-JP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Observations:</a:t>
            </a:r>
            <a:endParaRPr lang="en-US" altLang="ja-JP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altLang="ja-JP" sz="1800" dirty="0">
                <a:solidFill>
                  <a:srgbClr val="000000"/>
                </a:solidFill>
                <a:latin typeface="+mn-lt"/>
              </a:rPr>
              <a:t>Conventional snow depth data: </a:t>
            </a:r>
            <a:r>
              <a:rPr lang="en-US" altLang="ja-JP" sz="1800" b="1" dirty="0">
                <a:solidFill>
                  <a:srgbClr val="000000"/>
                </a:solidFill>
                <a:latin typeface="+mn-lt"/>
              </a:rPr>
              <a:t>SYNOP and National networks</a:t>
            </a:r>
          </a:p>
          <a:p>
            <a:pPr lvl="1"/>
            <a:r>
              <a:rPr lang="en-US" altLang="ja-JP" sz="1800" dirty="0">
                <a:solidFill>
                  <a:srgbClr val="000000"/>
                </a:solidFill>
                <a:latin typeface="+mn-lt"/>
              </a:rPr>
              <a:t>Snow cover extent: </a:t>
            </a:r>
            <a:r>
              <a:rPr lang="en-US" altLang="ja-JP" sz="1800" b="1" dirty="0">
                <a:solidFill>
                  <a:srgbClr val="000000"/>
                </a:solidFill>
                <a:latin typeface="+mn-lt"/>
              </a:rPr>
              <a:t>NOAA NESDIS/IMS daily product</a:t>
            </a:r>
            <a:r>
              <a:rPr lang="en-US" altLang="ja-JP" sz="1800" dirty="0">
                <a:solidFill>
                  <a:srgbClr val="000000"/>
                </a:solidFill>
                <a:latin typeface="+mn-lt"/>
              </a:rPr>
              <a:t> (4km)</a:t>
            </a:r>
          </a:p>
          <a:p>
            <a:pPr lvl="2"/>
            <a:r>
              <a:rPr lang="en-GB" altLang="ja-JP" sz="1600" dirty="0">
                <a:solidFill>
                  <a:srgbClr val="000000"/>
                </a:solidFill>
                <a:cs typeface="Arial" charset="0"/>
              </a:rPr>
              <a:t>Available daily at 23 UTC, assimilated in the next analysis at 00UTC</a:t>
            </a:r>
          </a:p>
          <a:p>
            <a:pPr lvl="2"/>
            <a:endParaRPr lang="en-GB" altLang="ja-JP" sz="1600" b="1" dirty="0">
              <a:solidFill>
                <a:srgbClr val="000000"/>
              </a:solidFill>
              <a:latin typeface="+mn-lt"/>
              <a:cs typeface="Arial" charset="0"/>
            </a:endParaRPr>
          </a:p>
          <a:p>
            <a:r>
              <a:rPr lang="en-US" altLang="ja-JP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Data Assimilation:</a:t>
            </a:r>
          </a:p>
          <a:p>
            <a:pPr lvl="1"/>
            <a:r>
              <a:rPr lang="en-US" altLang="ja-JP" sz="1800" b="1" dirty="0">
                <a:solidFill>
                  <a:srgbClr val="000000"/>
                </a:solidFill>
                <a:latin typeface="+mn-lt"/>
              </a:rPr>
              <a:t>Optimal Interpolation (OI)</a:t>
            </a:r>
            <a:r>
              <a:rPr lang="en-US" altLang="ja-JP" sz="1800" dirty="0">
                <a:solidFill>
                  <a:srgbClr val="000000"/>
                </a:solidFill>
                <a:latin typeface="+mn-lt"/>
              </a:rPr>
              <a:t>: optimally combine first-guess, in situ snow depth and IMS snow cover</a:t>
            </a:r>
          </a:p>
          <a:p>
            <a:pPr lvl="2"/>
            <a:r>
              <a:rPr lang="en-US" altLang="ja-JP" sz="1600" dirty="0">
                <a:solidFill>
                  <a:srgbClr val="000000"/>
                </a:solidFill>
                <a:latin typeface="+mn-lt"/>
              </a:rPr>
              <a:t>Based on horizontal structure function in </a:t>
            </a:r>
            <a:r>
              <a:rPr lang="en-US" altLang="ja-JP" sz="1600" dirty="0" err="1">
                <a:solidFill>
                  <a:srgbClr val="000000"/>
                </a:solidFill>
                <a:latin typeface="+mn-lt"/>
              </a:rPr>
              <a:t>Brasnett</a:t>
            </a:r>
            <a:r>
              <a:rPr lang="en-US" altLang="ja-JP" sz="1600" dirty="0">
                <a:solidFill>
                  <a:srgbClr val="000000"/>
                </a:solidFill>
                <a:latin typeface="+mn-lt"/>
              </a:rPr>
              <a:t> (1999), increments spread </a:t>
            </a:r>
            <a:r>
              <a:rPr lang="en-US" altLang="ja-JP" sz="1600" dirty="0" err="1">
                <a:solidFill>
                  <a:srgbClr val="000000"/>
                </a:solidFill>
                <a:latin typeface="+mn-lt"/>
              </a:rPr>
              <a:t>isotropically</a:t>
            </a:r>
            <a:endParaRPr lang="en-US" altLang="ja-JP" sz="1600" dirty="0">
              <a:solidFill>
                <a:srgbClr val="000000"/>
              </a:solidFill>
              <a:latin typeface="+mn-lt"/>
            </a:endParaRPr>
          </a:p>
          <a:p>
            <a:pPr lvl="1"/>
            <a:r>
              <a:rPr lang="en-US" altLang="ja-JP" sz="1800" dirty="0">
                <a:solidFill>
                  <a:srgbClr val="000000"/>
                </a:solidFill>
                <a:latin typeface="+mn-lt"/>
              </a:rPr>
              <a:t>The result of the data assimilation is used to initialize NWP</a:t>
            </a:r>
          </a:p>
        </p:txBody>
      </p:sp>
      <p:sp>
        <p:nvSpPr>
          <p:cNvPr id="2" name="AutoShape 4">
            <a:extLst>
              <a:ext uri="{FF2B5EF4-FFF2-40B4-BE49-F238E27FC236}">
                <a16:creationId xmlns:a16="http://schemas.microsoft.com/office/drawing/2014/main" id="{17107346-AE03-21AD-2819-70910DC408AC}"/>
              </a:ext>
            </a:extLst>
          </p:cNvPr>
          <p:cNvSpPr>
            <a:spLocks/>
          </p:cNvSpPr>
          <p:nvPr/>
        </p:nvSpPr>
        <p:spPr bwMode="auto">
          <a:xfrm>
            <a:off x="4631733" y="1696670"/>
            <a:ext cx="263661" cy="685800"/>
          </a:xfrm>
          <a:prstGeom prst="rightBrace">
            <a:avLst>
              <a:gd name="adj1" fmla="val 6722"/>
              <a:gd name="adj2" fmla="val 50000"/>
            </a:avLst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id="{7BDF0565-EBCD-5D3F-D700-FD38C444DF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3833" y="1868959"/>
            <a:ext cx="2010367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>
              <a:buClrTx/>
              <a:buFontTx/>
              <a:buNone/>
            </a:pPr>
            <a:r>
              <a:rPr lang="en-US" sz="1600" dirty="0">
                <a:solidFill>
                  <a:srgbClr val="000000"/>
                </a:solidFill>
              </a:rPr>
              <a:t>Prognostic variables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5C9D324-5A36-76EC-9244-096AE1A2E1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7728" y="1987001"/>
            <a:ext cx="4092313" cy="2883998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6C3D8B4-3D38-4281-7275-AD7F441CEF4F}"/>
              </a:ext>
            </a:extLst>
          </p:cNvPr>
          <p:cNvSpPr txBox="1"/>
          <p:nvPr/>
        </p:nvSpPr>
        <p:spPr>
          <a:xfrm>
            <a:off x="7817254" y="1164288"/>
            <a:ext cx="34150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  <a:latin typeface="+mn-lt"/>
              </a:rPr>
              <a:t>Dutra et al. (2010), Balsamo et al. (2009)</a:t>
            </a:r>
            <a:endParaRPr lang="ja-JP" altLang="en-US" sz="14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B95C3A5-9E03-BBE4-6AE1-4D7203F6076B}"/>
              </a:ext>
            </a:extLst>
          </p:cNvPr>
          <p:cNvSpPr txBox="1"/>
          <p:nvPr/>
        </p:nvSpPr>
        <p:spPr>
          <a:xfrm>
            <a:off x="3151355" y="4670532"/>
            <a:ext cx="21588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</a:rPr>
              <a:t>de Rosnay</a:t>
            </a:r>
            <a:r>
              <a:rPr lang="en-US" altLang="ja-JP" sz="1400" dirty="0">
                <a:solidFill>
                  <a:srgbClr val="000000"/>
                </a:solidFill>
                <a:latin typeface="+mn-lt"/>
              </a:rPr>
              <a:t> et al. (2015)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07664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A1A3CE-B850-1A63-06C1-DEF869BD7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926" y="513761"/>
            <a:ext cx="11139072" cy="519742"/>
          </a:xfrm>
        </p:spPr>
        <p:txBody>
          <a:bodyPr/>
          <a:lstStyle/>
          <a:p>
            <a:pPr>
              <a:lnSpc>
                <a:spcPct val="104000"/>
              </a:lnSpc>
              <a:buClrTx/>
              <a:buFontTx/>
              <a:buNone/>
            </a:pPr>
            <a:r>
              <a:rPr lang="en-US" altLang="ja-JP" sz="2800" b="1" dirty="0">
                <a:solidFill>
                  <a:srgbClr val="1F497D"/>
                </a:solidFill>
                <a:latin typeface="+mj-lt"/>
              </a:rPr>
              <a:t>An example of in situ snow depth and IMS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4DCF98-3DE1-0A4A-D99B-6C56F028614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69926" y="5142750"/>
            <a:ext cx="11031007" cy="1076025"/>
          </a:xfrm>
        </p:spPr>
        <p:txBody>
          <a:bodyPr/>
          <a:lstStyle/>
          <a:p>
            <a:r>
              <a:rPr lang="en-GB" altLang="ja-JP" sz="2000" dirty="0"/>
              <a:t>Available snow depth reports are increasing in recent years (including zero snow depth reports)</a:t>
            </a:r>
          </a:p>
          <a:p>
            <a:pPr lvl="1"/>
            <a:r>
              <a:rPr lang="en-GB" altLang="ja-JP" sz="1800" dirty="0"/>
              <a:t>Promoted by WMO Global Cryosphere Watch (GCW) and </a:t>
            </a:r>
            <a:r>
              <a:rPr lang="en-GB" altLang="ja-JP" sz="1800" dirty="0">
                <a:sym typeface="Wingdings" panose="05000000000000000000" pitchFamily="2" charset="2"/>
              </a:rPr>
              <a:t>Snow Watch Team</a:t>
            </a:r>
            <a:endParaRPr lang="en-GB" altLang="ja-JP" sz="1800" dirty="0"/>
          </a:p>
          <a:p>
            <a:r>
              <a:rPr lang="en-US" altLang="ja-JP" sz="2000" dirty="0"/>
              <a:t>Still sparse in some regions: depend on IMS snow cover in the NH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1B675085-FB69-0F25-1CA4-B783992E9738}"/>
              </a:ext>
            </a:extLst>
          </p:cNvPr>
          <p:cNvSpPr txBox="1">
            <a:spLocks/>
          </p:cNvSpPr>
          <p:nvPr/>
        </p:nvSpPr>
        <p:spPr>
          <a:xfrm>
            <a:off x="9830817" y="6445192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B80EA-DB86-D849-B86F-15DAF31F0474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F5386C8F-EACA-C9CC-CCFA-1F8180C751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31" t="52123" r="18978" b="1240"/>
          <a:stretch/>
        </p:blipFill>
        <p:spPr>
          <a:xfrm>
            <a:off x="354858" y="1872611"/>
            <a:ext cx="7060436" cy="2954058"/>
          </a:xfrm>
          <a:prstGeom prst="rect">
            <a:avLst/>
          </a:prstGeom>
        </p:spPr>
      </p:pic>
      <p:sp>
        <p:nvSpPr>
          <p:cNvPr id="10" name="Text Box 9">
            <a:extLst>
              <a:ext uri="{FF2B5EF4-FFF2-40B4-BE49-F238E27FC236}">
                <a16:creationId xmlns:a16="http://schemas.microsoft.com/office/drawing/2014/main" id="{017E68F3-53F8-60B2-796E-051FEC3552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6875" y="1717632"/>
            <a:ext cx="4669615" cy="30995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>
              <a:buClrTx/>
              <a:buFontTx/>
              <a:buNone/>
            </a:pPr>
            <a:r>
              <a:rPr lang="en-GB" sz="1400" b="1" dirty="0">
                <a:solidFill>
                  <a:schemeClr val="tx1"/>
                </a:solidFill>
              </a:rPr>
              <a:t>*SYNOP TAC </a:t>
            </a:r>
            <a:r>
              <a:rPr lang="en-GB" sz="1400" b="1" dirty="0">
                <a:solidFill>
                  <a:srgbClr val="FF0000"/>
                </a:solidFill>
              </a:rPr>
              <a:t>    *SYNOP BUFR  </a:t>
            </a:r>
            <a:r>
              <a:rPr lang="en-GB" sz="1400" b="1" dirty="0">
                <a:solidFill>
                  <a:srgbClr val="0000FF"/>
                </a:solidFill>
              </a:rPr>
              <a:t> *National BUFR data</a:t>
            </a:r>
          </a:p>
        </p:txBody>
      </p:sp>
      <p:pic>
        <p:nvPicPr>
          <p:cNvPr id="11" name="Picture 6">
            <a:extLst>
              <a:ext uri="{FF2B5EF4-FFF2-40B4-BE49-F238E27FC236}">
                <a16:creationId xmlns:a16="http://schemas.microsoft.com/office/drawing/2014/main" id="{5187B8A8-4D9F-B2B0-96CB-66093045AC9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435" y="1254290"/>
            <a:ext cx="3642350" cy="3642350"/>
          </a:xfrm>
          <a:prstGeom prst="rect">
            <a:avLst/>
          </a:prstGeom>
        </p:spPr>
      </p:pic>
      <p:sp>
        <p:nvSpPr>
          <p:cNvPr id="12" name="TextBox 21">
            <a:extLst>
              <a:ext uri="{FF2B5EF4-FFF2-40B4-BE49-F238E27FC236}">
                <a16:creationId xmlns:a16="http://schemas.microsoft.com/office/drawing/2014/main" id="{34133D4C-7B83-3115-B1E2-660AD17A55AE}"/>
              </a:ext>
            </a:extLst>
          </p:cNvPr>
          <p:cNvSpPr txBox="1"/>
          <p:nvPr/>
        </p:nvSpPr>
        <p:spPr>
          <a:xfrm>
            <a:off x="6185429" y="4601324"/>
            <a:ext cx="13708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 15 Jan 2021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4E8FE01-7988-8BE1-749C-7A29526C08DE}"/>
              </a:ext>
            </a:extLst>
          </p:cNvPr>
          <p:cNvSpPr txBox="1"/>
          <p:nvPr/>
        </p:nvSpPr>
        <p:spPr>
          <a:xfrm>
            <a:off x="465257" y="1272751"/>
            <a:ext cx="7154744" cy="3606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en-GB" altLang="ja-JP" sz="1600" b="1" dirty="0">
                <a:solidFill>
                  <a:srgbClr val="1F497D"/>
                </a:solidFill>
              </a:rPr>
              <a:t>Snow depth availability on the Global Telecommunication System (GTS)</a:t>
            </a:r>
          </a:p>
        </p:txBody>
      </p:sp>
    </p:spTree>
    <p:extLst>
      <p:ext uri="{BB962C8B-B14F-4D97-AF65-F5344CB8AC3E}">
        <p14:creationId xmlns:p14="http://schemas.microsoft.com/office/powerpoint/2010/main" val="3628434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DE7888CE-90B8-CE2E-743A-1DD79748F2E2}"/>
              </a:ext>
            </a:extLst>
          </p:cNvPr>
          <p:cNvGrpSpPr/>
          <p:nvPr/>
        </p:nvGrpSpPr>
        <p:grpSpPr>
          <a:xfrm>
            <a:off x="531926" y="445301"/>
            <a:ext cx="10025063" cy="5783749"/>
            <a:chOff x="934543" y="773437"/>
            <a:chExt cx="10025063" cy="5783749"/>
          </a:xfrm>
        </p:grpSpPr>
        <p:pic>
          <p:nvPicPr>
            <p:cNvPr id="16" name="図 15" descr="マップ&#10;&#10;自動的に生成された説明">
              <a:extLst>
                <a:ext uri="{FF2B5EF4-FFF2-40B4-BE49-F238E27FC236}">
                  <a16:creationId xmlns:a16="http://schemas.microsoft.com/office/drawing/2014/main" id="{FF75ED58-A90C-C8D9-B9FF-D9ABA899A5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4543" y="3486326"/>
              <a:ext cx="5213033" cy="3070860"/>
            </a:xfrm>
            <a:prstGeom prst="rect">
              <a:avLst/>
            </a:prstGeom>
          </p:spPr>
        </p:pic>
        <p:pic>
          <p:nvPicPr>
            <p:cNvPr id="7" name="図 6" descr="マップ&#10;&#10;自動的に生成された説明">
              <a:extLst>
                <a:ext uri="{FF2B5EF4-FFF2-40B4-BE49-F238E27FC236}">
                  <a16:creationId xmlns:a16="http://schemas.microsoft.com/office/drawing/2014/main" id="{735EC4A5-6D20-2542-AA43-2214612973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4543" y="773437"/>
              <a:ext cx="5213033" cy="3070860"/>
            </a:xfrm>
            <a:prstGeom prst="rect">
              <a:avLst/>
            </a:prstGeom>
          </p:spPr>
        </p:pic>
        <p:pic>
          <p:nvPicPr>
            <p:cNvPr id="13" name="図 12" descr="マップ&#10;&#10;自動的に生成された説明">
              <a:extLst>
                <a:ext uri="{FF2B5EF4-FFF2-40B4-BE49-F238E27FC236}">
                  <a16:creationId xmlns:a16="http://schemas.microsoft.com/office/drawing/2014/main" id="{C7A43A93-66CA-F4DE-5A3F-75FE9D4D32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6573" y="773437"/>
              <a:ext cx="5213033" cy="3070860"/>
            </a:xfrm>
            <a:prstGeom prst="rect">
              <a:avLst/>
            </a:prstGeom>
          </p:spPr>
        </p:pic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10A1A3CE-B850-1A63-06C1-DEF869BD7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926" y="223472"/>
            <a:ext cx="11139072" cy="506517"/>
          </a:xfrm>
        </p:spPr>
        <p:txBody>
          <a:bodyPr/>
          <a:lstStyle/>
          <a:p>
            <a:pPr>
              <a:lnSpc>
                <a:spcPct val="104000"/>
              </a:lnSpc>
              <a:buClrTx/>
              <a:buFontTx/>
              <a:buNone/>
            </a:pPr>
            <a:r>
              <a:rPr lang="en-US" altLang="ja-JP" sz="2800" b="1" dirty="0">
                <a:solidFill>
                  <a:srgbClr val="1F497D"/>
                </a:solidFill>
                <a:latin typeface="+mj-lt"/>
              </a:rPr>
              <a:t>Impact on snow depth by assimilating observations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4DCF98-3DE1-0A4A-D99B-6C56F028614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623383" y="3655659"/>
            <a:ext cx="6366658" cy="2664544"/>
          </a:xfrm>
        </p:spPr>
        <p:txBody>
          <a:bodyPr/>
          <a:lstStyle/>
          <a:p>
            <a:r>
              <a:rPr lang="en-US" altLang="ja-JP" sz="2000" dirty="0"/>
              <a:t>Latest observations can be reflected in the analysis</a:t>
            </a:r>
          </a:p>
          <a:p>
            <a:pPr lvl="2"/>
            <a:endParaRPr lang="en-US" altLang="ja-JP" sz="1600" dirty="0"/>
          </a:p>
          <a:p>
            <a:r>
              <a:rPr lang="en-US" altLang="ja-JP" sz="2000" dirty="0"/>
              <a:t>In addition, they reduce systematic snow depth biases</a:t>
            </a:r>
          </a:p>
          <a:p>
            <a:pPr lvl="1"/>
            <a:r>
              <a:rPr lang="en-US" altLang="ja-JP" sz="1800" dirty="0"/>
              <a:t>Due to excessive snowfall by the model</a:t>
            </a:r>
          </a:p>
          <a:p>
            <a:pPr lvl="1"/>
            <a:r>
              <a:rPr lang="en-US" altLang="ja-JP" sz="1800" dirty="0"/>
              <a:t>The increments are accumulated during snow season</a:t>
            </a:r>
          </a:p>
          <a:p>
            <a:pPr lvl="2"/>
            <a:endParaRPr lang="en-US" altLang="ja-JP" sz="1600" dirty="0"/>
          </a:p>
          <a:p>
            <a:r>
              <a:rPr lang="en-US" altLang="ja-JP" sz="2000" dirty="0"/>
              <a:t> </a:t>
            </a:r>
            <a:r>
              <a:rPr lang="en-GB" altLang="ja-JP" sz="2000" spc="-1" dirty="0">
                <a:cs typeface="Calibri" panose="020F0502020204030204" pitchFamily="34" charset="0"/>
              </a:rPr>
              <a:t>Improve forecasts in the lower atmosphere</a:t>
            </a:r>
            <a:endParaRPr lang="en-US" altLang="ja-JP" sz="2000" dirty="0"/>
          </a:p>
          <a:p>
            <a:endParaRPr lang="en-US" altLang="ja-JP" sz="2000" dirty="0"/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1B675085-FB69-0F25-1CA4-B783992E9738}"/>
              </a:ext>
            </a:extLst>
          </p:cNvPr>
          <p:cNvSpPr txBox="1">
            <a:spLocks/>
          </p:cNvSpPr>
          <p:nvPr/>
        </p:nvSpPr>
        <p:spPr>
          <a:xfrm>
            <a:off x="9830817" y="6445192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B80EA-DB86-D849-B86F-15DAF31F047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940A95B-2C7F-8C14-2301-1B780EE3AA6C}"/>
              </a:ext>
            </a:extLst>
          </p:cNvPr>
          <p:cNvSpPr txBox="1"/>
          <p:nvPr/>
        </p:nvSpPr>
        <p:spPr>
          <a:xfrm>
            <a:off x="10208217" y="2973524"/>
            <a:ext cx="147989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>
                <a:cs typeface="Arial" panose="020B0604020202020204" pitchFamily="34" charset="0"/>
              </a:rPr>
              <a:t>28</a:t>
            </a:r>
            <a:r>
              <a:rPr kumimoji="1" lang="ja-JP" altLang="en-US" dirty="0">
                <a:cs typeface="Arial" panose="020B0604020202020204" pitchFamily="34" charset="0"/>
              </a:rPr>
              <a:t> </a:t>
            </a:r>
            <a:r>
              <a:rPr kumimoji="1" lang="en-US" altLang="ja-JP" dirty="0">
                <a:cs typeface="Arial" panose="020B0604020202020204" pitchFamily="34" charset="0"/>
              </a:rPr>
              <a:t>Feb 2021</a:t>
            </a:r>
            <a:endParaRPr kumimoji="1" lang="ja-JP" altLang="en-US" dirty="0"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20E7BE6-4611-4732-396D-B2FB538A45DE}"/>
              </a:ext>
            </a:extLst>
          </p:cNvPr>
          <p:cNvSpPr txBox="1"/>
          <p:nvPr/>
        </p:nvSpPr>
        <p:spPr>
          <a:xfrm>
            <a:off x="926839" y="2963250"/>
            <a:ext cx="3518912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00B050"/>
                </a:solidFill>
                <a:cs typeface="Arial" panose="020B0604020202020204" pitchFamily="34" charset="0"/>
              </a:rPr>
              <a:t>Analysis without observations</a:t>
            </a:r>
            <a:endParaRPr kumimoji="1" lang="ja-JP" altLang="en-US" b="1" dirty="0">
              <a:solidFill>
                <a:srgbClr val="00B050"/>
              </a:solidFill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F7B15E1-514A-71C8-0C21-3E3249915176}"/>
              </a:ext>
            </a:extLst>
          </p:cNvPr>
          <p:cNvSpPr txBox="1"/>
          <p:nvPr/>
        </p:nvSpPr>
        <p:spPr>
          <a:xfrm>
            <a:off x="5744959" y="2963250"/>
            <a:ext cx="3159839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  <a:cs typeface="Arial" panose="020B0604020202020204" pitchFamily="34" charset="0"/>
              </a:rPr>
              <a:t>Analysis with observations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F57577F7-D8D6-6A13-A51A-248ADE2C9971}"/>
              </a:ext>
            </a:extLst>
          </p:cNvPr>
          <p:cNvSpPr txBox="1"/>
          <p:nvPr/>
        </p:nvSpPr>
        <p:spPr>
          <a:xfrm>
            <a:off x="926839" y="5676139"/>
            <a:ext cx="2018501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  <a:cs typeface="Arial" panose="020B0604020202020204" pitchFamily="34" charset="0"/>
              </a:rPr>
              <a:t>w/ </a:t>
            </a:r>
            <a:r>
              <a:rPr lang="en-US" altLang="ja-JP" b="1" dirty="0" err="1">
                <a:solidFill>
                  <a:srgbClr val="FF0000"/>
                </a:solidFill>
                <a:cs typeface="Arial" panose="020B0604020202020204" pitchFamily="34" charset="0"/>
              </a:rPr>
              <a:t>obs</a:t>
            </a:r>
            <a:r>
              <a:rPr lang="en-US" altLang="ja-JP" b="1" dirty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US" altLang="ja-JP" b="1" dirty="0">
                <a:solidFill>
                  <a:schemeClr val="tx1"/>
                </a:solidFill>
                <a:cs typeface="Arial" panose="020B0604020202020204" pitchFamily="34" charset="0"/>
              </a:rPr>
              <a:t>– </a:t>
            </a:r>
            <a:r>
              <a:rPr lang="en-US" altLang="ja-JP" b="1" dirty="0">
                <a:solidFill>
                  <a:srgbClr val="00B050"/>
                </a:solidFill>
                <a:cs typeface="Arial" panose="020B0604020202020204" pitchFamily="34" charset="0"/>
              </a:rPr>
              <a:t>w/o </a:t>
            </a:r>
            <a:r>
              <a:rPr lang="en-US" altLang="ja-JP" b="1" dirty="0" err="1">
                <a:solidFill>
                  <a:srgbClr val="00B050"/>
                </a:solidFill>
                <a:cs typeface="Arial" panose="020B0604020202020204" pitchFamily="34" charset="0"/>
              </a:rPr>
              <a:t>obs</a:t>
            </a:r>
            <a:endParaRPr kumimoji="1" lang="ja-JP" altLang="en-US" b="1" dirty="0">
              <a:solidFill>
                <a:srgbClr val="00B05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954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A1A3CE-B850-1A63-06C1-DEF869BD7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926" y="513761"/>
            <a:ext cx="10852148" cy="267971"/>
          </a:xfrm>
        </p:spPr>
        <p:txBody>
          <a:bodyPr/>
          <a:lstStyle/>
          <a:p>
            <a:r>
              <a:rPr kumimoji="1" lang="en-US" altLang="ja-JP" sz="2800" b="1" dirty="0"/>
              <a:t>Outline</a:t>
            </a:r>
            <a:endParaRPr kumimoji="1" lang="ja-JP" altLang="en-US" sz="2800" b="1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4DCF98-3DE1-0A4A-D99B-6C56F028614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69926" y="1371600"/>
            <a:ext cx="10852148" cy="4550399"/>
          </a:xfrm>
        </p:spPr>
        <p:txBody>
          <a:bodyPr/>
          <a:lstStyle/>
          <a:p>
            <a:r>
              <a:rPr lang="en-US" altLang="ja-JP" sz="2400" dirty="0"/>
              <a:t>Why land surface matters?</a:t>
            </a:r>
          </a:p>
          <a:p>
            <a:pPr lvl="2"/>
            <a:endParaRPr kumimoji="1" lang="en-US" altLang="ja-JP" sz="2000" dirty="0"/>
          </a:p>
          <a:p>
            <a:r>
              <a:rPr kumimoji="1" lang="en-US" altLang="ja-JP" sz="2400" dirty="0"/>
              <a:t>Current land data assimilation system at ECMWF</a:t>
            </a:r>
          </a:p>
          <a:p>
            <a:pPr lvl="2"/>
            <a:endParaRPr kumimoji="1" lang="en-US" altLang="ja-JP" sz="2000" dirty="0"/>
          </a:p>
          <a:p>
            <a:r>
              <a:rPr kumimoji="1" lang="en-US" altLang="ja-JP" sz="2400" dirty="0">
                <a:solidFill>
                  <a:srgbClr val="FF0000"/>
                </a:solidFill>
              </a:rPr>
              <a:t>Recent</a:t>
            </a:r>
            <a:r>
              <a:rPr kumimoji="1" lang="ja-JP" altLang="en-US" sz="2400" dirty="0">
                <a:solidFill>
                  <a:srgbClr val="FF0000"/>
                </a:solidFill>
              </a:rPr>
              <a:t> </a:t>
            </a:r>
            <a:r>
              <a:rPr kumimoji="1" lang="en-US" altLang="ja-JP" sz="2400" dirty="0">
                <a:solidFill>
                  <a:srgbClr val="FF0000"/>
                </a:solidFill>
              </a:rPr>
              <a:t>activities on snow data assimilation</a:t>
            </a:r>
          </a:p>
          <a:p>
            <a:pPr lvl="2"/>
            <a:endParaRPr kumimoji="1" lang="en-US" altLang="ja-JP" sz="2000" dirty="0"/>
          </a:p>
          <a:p>
            <a:r>
              <a:rPr kumimoji="1" lang="en-US" altLang="ja-JP" sz="2400" dirty="0"/>
              <a:t>Summary and future plans</a:t>
            </a:r>
            <a:endParaRPr kumimoji="1" lang="ja-JP" altLang="en-US" sz="2400" dirty="0"/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1B675085-FB69-0F25-1CA4-B783992E9738}"/>
              </a:ext>
            </a:extLst>
          </p:cNvPr>
          <p:cNvSpPr txBox="1">
            <a:spLocks/>
          </p:cNvSpPr>
          <p:nvPr/>
        </p:nvSpPr>
        <p:spPr>
          <a:xfrm>
            <a:off x="9830817" y="6445192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B80EA-DB86-D849-B86F-15DAF31F0474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790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1">
            <a:extLst>
              <a:ext uri="{FF2B5EF4-FFF2-40B4-BE49-F238E27FC236}">
                <a16:creationId xmlns:a16="http://schemas.microsoft.com/office/drawing/2014/main" id="{246151C9-0B77-6A45-8CBD-C83C09D61F80}"/>
              </a:ext>
            </a:extLst>
          </p:cNvPr>
          <p:cNvSpPr txBox="1">
            <a:spLocks/>
          </p:cNvSpPr>
          <p:nvPr/>
        </p:nvSpPr>
        <p:spPr>
          <a:xfrm>
            <a:off x="9830817" y="6445192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ctr" defTabSz="457200" rtl="0" eaLnBrk="1" latinLnBrk="0" hangingPunct="1">
              <a:defRPr sz="900" b="1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B80EA-DB86-D849-B86F-15DAF31F0474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A41EEAAA-5D12-6178-1084-EE2593116E96}"/>
              </a:ext>
            </a:extLst>
          </p:cNvPr>
          <p:cNvSpPr txBox="1">
            <a:spLocks/>
          </p:cNvSpPr>
          <p:nvPr/>
        </p:nvSpPr>
        <p:spPr>
          <a:xfrm>
            <a:off x="669926" y="247265"/>
            <a:ext cx="10852148" cy="402087"/>
          </a:xfrm>
          <a:prstGeom prst="rect">
            <a:avLst/>
          </a:prstGeom>
        </p:spPr>
        <p:txBody>
          <a:bodyPr lIns="0" tIns="0" rIns="0" bIns="0"/>
          <a:lstStyle>
            <a:lvl1pPr algn="l" defTabSz="4572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400" kern="1200">
                <a:solidFill>
                  <a:srgbClr val="064E83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GB" altLang="ja-JP" b="1" u="sng" spc="-1" dirty="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IMS snow cover coupled data assimilation impact over the Tibetan Plateau</a:t>
            </a:r>
            <a:endParaRPr lang="en-US" altLang="ja-JP" b="1" spc="-1" dirty="0">
              <a:solidFill>
                <a:srgbClr val="1F497D"/>
              </a:solidFill>
              <a:uFill>
                <a:solidFill>
                  <a:srgbClr val="FFFFFF"/>
                </a:solidFill>
              </a:uFill>
              <a:latin typeface="+mj-lt"/>
            </a:endParaRPr>
          </a:p>
        </p:txBody>
      </p:sp>
      <p:pic>
        <p:nvPicPr>
          <p:cNvPr id="8" name="Picture 5">
            <a:extLst>
              <a:ext uri="{FF2B5EF4-FFF2-40B4-BE49-F238E27FC236}">
                <a16:creationId xmlns:a16="http://schemas.microsoft.com/office/drawing/2014/main" id="{E201D5A9-733C-5A75-9D8C-0C7B9AAAA4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" t="32308" r="21579"/>
          <a:stretch/>
        </p:blipFill>
        <p:spPr>
          <a:xfrm>
            <a:off x="370984" y="840896"/>
            <a:ext cx="3555279" cy="2277547"/>
          </a:xfrm>
          <a:prstGeom prst="rect">
            <a:avLst/>
          </a:prstGeom>
        </p:spPr>
      </p:pic>
      <p:pic>
        <p:nvPicPr>
          <p:cNvPr id="11" name="Picture 6">
            <a:extLst>
              <a:ext uri="{FF2B5EF4-FFF2-40B4-BE49-F238E27FC236}">
                <a16:creationId xmlns:a16="http://schemas.microsoft.com/office/drawing/2014/main" id="{CF5490EB-D8E3-9A0D-FAD6-125B40AD81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6" t="31453" r="21700"/>
          <a:stretch/>
        </p:blipFill>
        <p:spPr>
          <a:xfrm>
            <a:off x="4136956" y="807068"/>
            <a:ext cx="3593111" cy="2315856"/>
          </a:xfrm>
          <a:prstGeom prst="rect">
            <a:avLst/>
          </a:prstGeom>
        </p:spPr>
      </p:pic>
      <p:sp>
        <p:nvSpPr>
          <p:cNvPr id="12" name="TextBox 9">
            <a:extLst>
              <a:ext uri="{FF2B5EF4-FFF2-40B4-BE49-F238E27FC236}">
                <a16:creationId xmlns:a16="http://schemas.microsoft.com/office/drawing/2014/main" id="{DF043528-8060-7B39-708B-9104E0A5173D}"/>
              </a:ext>
            </a:extLst>
          </p:cNvPr>
          <p:cNvSpPr txBox="1"/>
          <p:nvPr/>
        </p:nvSpPr>
        <p:spPr>
          <a:xfrm>
            <a:off x="1649337" y="2339109"/>
            <a:ext cx="23177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/>
              <a:t>CTRL (no IMS DA)</a:t>
            </a:r>
          </a:p>
          <a:p>
            <a:r>
              <a:rPr lang="en-US" b="1" dirty="0"/>
              <a:t>Overestimate snow</a:t>
            </a:r>
          </a:p>
        </p:txBody>
      </p:sp>
      <p:sp>
        <p:nvSpPr>
          <p:cNvPr id="13" name="TextBox 10">
            <a:extLst>
              <a:ext uri="{FF2B5EF4-FFF2-40B4-BE49-F238E27FC236}">
                <a16:creationId xmlns:a16="http://schemas.microsoft.com/office/drawing/2014/main" id="{FCD47DFB-CB59-2928-DF85-51A22FC4049E}"/>
              </a:ext>
            </a:extLst>
          </p:cNvPr>
          <p:cNvSpPr txBox="1"/>
          <p:nvPr/>
        </p:nvSpPr>
        <p:spPr>
          <a:xfrm>
            <a:off x="5437464" y="2339109"/>
            <a:ext cx="2326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/>
              <a:t>Test (IMS DA)</a:t>
            </a:r>
          </a:p>
          <a:p>
            <a:r>
              <a:rPr lang="en-US" b="1" dirty="0"/>
              <a:t>More realistic snow</a:t>
            </a:r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383C4F9A-6AF6-18B8-42C9-251FC3CBBC72}"/>
              </a:ext>
            </a:extLst>
          </p:cNvPr>
          <p:cNvSpPr txBox="1"/>
          <p:nvPr/>
        </p:nvSpPr>
        <p:spPr>
          <a:xfrm>
            <a:off x="7940760" y="1692778"/>
            <a:ext cx="4115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IMS snow cover assimilation removes snow and improves snow depth</a:t>
            </a:r>
            <a:endParaRPr lang="fr-FR" dirty="0"/>
          </a:p>
        </p:txBody>
      </p:sp>
      <p:pic>
        <p:nvPicPr>
          <p:cNvPr id="15" name="图片 3">
            <a:extLst>
              <a:ext uri="{FF2B5EF4-FFF2-40B4-BE49-F238E27FC236}">
                <a16:creationId xmlns:a16="http://schemas.microsoft.com/office/drawing/2014/main" id="{EE2063E2-B35E-B945-4A5C-C0F903272A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0890" y="3486150"/>
            <a:ext cx="5218185" cy="2701657"/>
          </a:xfrm>
          <a:prstGeom prst="rect">
            <a:avLst/>
          </a:prstGeom>
        </p:spPr>
      </p:pic>
      <p:sp>
        <p:nvSpPr>
          <p:cNvPr id="16" name="TextBox 1">
            <a:extLst>
              <a:ext uri="{FF2B5EF4-FFF2-40B4-BE49-F238E27FC236}">
                <a16:creationId xmlns:a16="http://schemas.microsoft.com/office/drawing/2014/main" id="{50AF7E49-D9B4-5D8D-1552-8581E9983624}"/>
              </a:ext>
            </a:extLst>
          </p:cNvPr>
          <p:cNvSpPr txBox="1"/>
          <p:nvPr/>
        </p:nvSpPr>
        <p:spPr>
          <a:xfrm>
            <a:off x="370985" y="4616656"/>
            <a:ext cx="248651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/>
              <a:t>Orsolini</a:t>
            </a:r>
            <a:r>
              <a:rPr lang="en-GB" sz="1400" dirty="0"/>
              <a:t> et al., The Cryosphere 2019</a:t>
            </a:r>
          </a:p>
          <a:p>
            <a:endParaRPr lang="en-GB" sz="1400" dirty="0"/>
          </a:p>
          <a:p>
            <a:r>
              <a:rPr lang="en-GB" sz="1400" dirty="0"/>
              <a:t>Wei Li et al., The Cryosphere Discussion 2022</a:t>
            </a:r>
          </a:p>
          <a:p>
            <a:endParaRPr lang="en-GB" sz="1400" dirty="0"/>
          </a:p>
          <a:p>
            <a:r>
              <a:rPr lang="en-GB" sz="1400" dirty="0"/>
              <a:t>de </a:t>
            </a:r>
            <a:r>
              <a:rPr lang="en-GB" sz="1400" dirty="0" err="1"/>
              <a:t>Rosnay</a:t>
            </a:r>
            <a:r>
              <a:rPr lang="en-GB" sz="1400" dirty="0"/>
              <a:t> et al., in prep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C1DBB41-A3D8-906E-69EB-A9982DA95148}"/>
              </a:ext>
            </a:extLst>
          </p:cNvPr>
          <p:cNvSpPr/>
          <p:nvPr/>
        </p:nvSpPr>
        <p:spPr>
          <a:xfrm>
            <a:off x="7948083" y="3059369"/>
            <a:ext cx="4006432" cy="3293806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12A8E89-536F-2837-1098-78DBDB7AE70E}"/>
              </a:ext>
            </a:extLst>
          </p:cNvPr>
          <p:cNvGrpSpPr/>
          <p:nvPr/>
        </p:nvGrpSpPr>
        <p:grpSpPr>
          <a:xfrm>
            <a:off x="8050953" y="3116519"/>
            <a:ext cx="3765498" cy="3134293"/>
            <a:chOff x="8050953" y="3116519"/>
            <a:chExt cx="3765498" cy="3134293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255FB4D-2AAD-B64C-8327-6E8B4E3D6803}"/>
                </a:ext>
              </a:extLst>
            </p:cNvPr>
            <p:cNvGrpSpPr/>
            <p:nvPr/>
          </p:nvGrpSpPr>
          <p:grpSpPr>
            <a:xfrm>
              <a:off x="8050953" y="3116519"/>
              <a:ext cx="3551596" cy="3039188"/>
              <a:chOff x="7833783" y="3116519"/>
              <a:chExt cx="3551596" cy="3039188"/>
            </a:xfrm>
          </p:grpSpPr>
          <p:pic>
            <p:nvPicPr>
              <p:cNvPr id="4" name="図 3">
                <a:extLst>
                  <a:ext uri="{FF2B5EF4-FFF2-40B4-BE49-F238E27FC236}">
                    <a16:creationId xmlns:a16="http://schemas.microsoft.com/office/drawing/2014/main" id="{A54B96CB-3BDC-2E5F-5485-958933A370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833783" y="3846372"/>
                <a:ext cx="3476785" cy="2309335"/>
              </a:xfrm>
              <a:prstGeom prst="rect">
                <a:avLst/>
              </a:prstGeom>
            </p:spPr>
          </p:pic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44A0CAE-559E-A249-9C6F-3DBE25999E52}"/>
                  </a:ext>
                </a:extLst>
              </p:cNvPr>
              <p:cNvSpPr txBox="1"/>
              <p:nvPr/>
            </p:nvSpPr>
            <p:spPr>
              <a:xfrm>
                <a:off x="8289660" y="3116519"/>
                <a:ext cx="3095719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Reduce RMS errors for wind</a:t>
                </a:r>
              </a:p>
              <a:p>
                <a:pPr algn="ctr"/>
                <a:r>
                  <a:rPr lang="en-US" altLang="ja-JP" sz="1600" dirty="0"/>
                  <a:t>(Dec 2020 - Feb 2021)</a:t>
                </a:r>
                <a:endParaRPr lang="en-US" sz="1600" dirty="0"/>
              </a:p>
            </p:txBody>
          </p:sp>
        </p:grpSp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2F94F619-DFBF-6B13-CE61-AACAEEED2DB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581759" y="3732072"/>
              <a:ext cx="234692" cy="2518740"/>
            </a:xfrm>
            <a:prstGeom prst="rect">
              <a:avLst/>
            </a:prstGeom>
          </p:spPr>
        </p:pic>
      </p:grpSp>
      <p:sp>
        <p:nvSpPr>
          <p:cNvPr id="10" name="TextBox 20">
            <a:extLst>
              <a:ext uri="{FF2B5EF4-FFF2-40B4-BE49-F238E27FC236}">
                <a16:creationId xmlns:a16="http://schemas.microsoft.com/office/drawing/2014/main" id="{E32E79F1-989A-7669-4A75-FAFB98857AEB}"/>
              </a:ext>
            </a:extLst>
          </p:cNvPr>
          <p:cNvSpPr txBox="1"/>
          <p:nvPr/>
        </p:nvSpPr>
        <p:spPr>
          <a:xfrm>
            <a:off x="11252278" y="5965989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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9877430"/>
      </p:ext>
    </p:extLst>
  </p:cSld>
  <p:clrMapOvr>
    <a:masterClrMapping/>
  </p:clrMapOvr>
</p:sld>
</file>

<file path=ppt/theme/theme1.xml><?xml version="1.0" encoding="utf-8"?>
<a:theme xmlns:a="http://schemas.openxmlformats.org/drawingml/2006/main" name="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7555</TotalTime>
  <Words>1001</Words>
  <Application>Microsoft Office PowerPoint</Application>
  <PresentationFormat>ワイド画面</PresentationFormat>
  <Paragraphs>185</Paragraphs>
  <Slides>15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ECMWF Light 16:9 blue</vt:lpstr>
      <vt:lpstr>PowerPoint プレゼンテーション</vt:lpstr>
      <vt:lpstr>Outline</vt:lpstr>
      <vt:lpstr>Why land surface matters?</vt:lpstr>
      <vt:lpstr>PowerPoint プレゼンテーション</vt:lpstr>
      <vt:lpstr>PowerPoint プレゼンテーション</vt:lpstr>
      <vt:lpstr>An example of in situ snow depth and IMS</vt:lpstr>
      <vt:lpstr>Impact on snow depth by assimilating observations</vt:lpstr>
      <vt:lpstr>Outline</vt:lpstr>
      <vt:lpstr>PowerPoint プレゼンテーション</vt:lpstr>
      <vt:lpstr>QC modification for IMS </vt:lpstr>
      <vt:lpstr>QC modification for SYNOP </vt:lpstr>
      <vt:lpstr>Snow reanalysis at ECMWF</vt:lpstr>
      <vt:lpstr>ESA CCI Snow assimilation for next reanalysis</vt:lpstr>
      <vt:lpstr>Summary</vt:lpstr>
      <vt:lpstr>Future plans</vt:lpstr>
    </vt:vector>
  </TitlesOfParts>
  <Company>ECMWF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patricia.derosnay@gmail.com</dc:creator>
  <cp:lastModifiedBy>Kenta Ochi</cp:lastModifiedBy>
  <cp:revision>270</cp:revision>
  <dcterms:created xsi:type="dcterms:W3CDTF">2015-04-16T11:15:05Z</dcterms:created>
  <dcterms:modified xsi:type="dcterms:W3CDTF">2022-12-02T10:23:13Z</dcterms:modified>
</cp:coreProperties>
</file>