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1620" r:id="rId2"/>
    <p:sldId id="1584" r:id="rId3"/>
    <p:sldId id="1619" r:id="rId4"/>
    <p:sldId id="295" r:id="rId5"/>
    <p:sldId id="1618" r:id="rId6"/>
    <p:sldId id="339" r:id="rId7"/>
    <p:sldId id="1621" r:id="rId8"/>
    <p:sldId id="1615" r:id="rId9"/>
    <p:sldId id="342" r:id="rId10"/>
    <p:sldId id="1597" r:id="rId11"/>
    <p:sldId id="1611" r:id="rId12"/>
    <p:sldId id="1600" r:id="rId13"/>
    <p:sldId id="1573" r:id="rId14"/>
    <p:sldId id="257" r:id="rId15"/>
    <p:sldId id="520" r:id="rId16"/>
    <p:sldId id="562" r:id="rId17"/>
    <p:sldId id="360" r:id="rId18"/>
    <p:sldId id="374" r:id="rId19"/>
    <p:sldId id="1612" r:id="rId20"/>
    <p:sldId id="1613" r:id="rId21"/>
    <p:sldId id="1614" r:id="rId22"/>
    <p:sldId id="765" r:id="rId23"/>
  </p:sldIdLst>
  <p:sldSz cx="12192000" cy="6858000"/>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1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tricia de Rosnay" initials="PdR" lastIdx="1" clrIdx="0">
    <p:extLst>
      <p:ext uri="{19B8F6BF-5375-455C-9EA6-DF929625EA0E}">
        <p15:presenceInfo xmlns:p15="http://schemas.microsoft.com/office/powerpoint/2012/main" userId="S::patricia.rosnay@ecmwf.int::240d6855-ef99-4a2a-9f3e-25604924d85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5F97"/>
    <a:srgbClr val="1F497D"/>
    <a:srgbClr val="376092"/>
    <a:srgbClr val="2009FF"/>
    <a:srgbClr val="C0504D"/>
    <a:srgbClr val="4F81BD"/>
    <a:srgbClr val="385D8A"/>
    <a:srgbClr val="FF0000"/>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83" autoAdjust="0"/>
    <p:restoredTop sz="93239" autoAdjust="0"/>
  </p:normalViewPr>
  <p:slideViewPr>
    <p:cSldViewPr snapToGrid="0" snapToObjects="1" showGuides="1">
      <p:cViewPr varScale="1">
        <p:scale>
          <a:sx n="115" d="100"/>
          <a:sy n="115" d="100"/>
        </p:scale>
        <p:origin x="584" y="192"/>
      </p:cViewPr>
      <p:guideLst>
        <p:guide orient="horz" pos="2205"/>
        <p:guide pos="3817"/>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44283" cy="496570"/>
          </a:xfrm>
          <a:prstGeom prst="rect">
            <a:avLst/>
          </a:prstGeom>
        </p:spPr>
        <p:txBody>
          <a:bodyPr vert="horz" lIns="92117" tIns="46058" rIns="92117" bIns="46058" rtlCol="0"/>
          <a:lstStyle>
            <a:lvl1pPr algn="l">
              <a:defRPr sz="1200"/>
            </a:lvl1pPr>
          </a:lstStyle>
          <a:p>
            <a:endParaRPr lang="en-US"/>
          </a:p>
        </p:txBody>
      </p:sp>
      <p:sp>
        <p:nvSpPr>
          <p:cNvPr id="3" name="Date Placeholder 2"/>
          <p:cNvSpPr>
            <a:spLocks noGrp="1"/>
          </p:cNvSpPr>
          <p:nvPr>
            <p:ph type="dt" sz="quarter" idx="1"/>
          </p:nvPr>
        </p:nvSpPr>
        <p:spPr>
          <a:xfrm>
            <a:off x="3848646" y="1"/>
            <a:ext cx="2944283" cy="496570"/>
          </a:xfrm>
          <a:prstGeom prst="rect">
            <a:avLst/>
          </a:prstGeom>
        </p:spPr>
        <p:txBody>
          <a:bodyPr vert="horz" lIns="92117" tIns="46058" rIns="92117" bIns="46058" rtlCol="0"/>
          <a:lstStyle>
            <a:lvl1pPr algn="r">
              <a:defRPr sz="1200"/>
            </a:lvl1pPr>
          </a:lstStyle>
          <a:p>
            <a:fld id="{257351A7-8A0E-BC4A-B507-BC9FBEDEB94D}" type="datetime1">
              <a:rPr lang="en-US" smtClean="0"/>
              <a:pPr/>
              <a:t>11/8/23</a:t>
            </a:fld>
            <a:endParaRPr lang="en-US"/>
          </a:p>
        </p:txBody>
      </p:sp>
      <p:sp>
        <p:nvSpPr>
          <p:cNvPr id="4" name="Footer Placeholder 3"/>
          <p:cNvSpPr>
            <a:spLocks noGrp="1"/>
          </p:cNvSpPr>
          <p:nvPr>
            <p:ph type="ftr" sz="quarter" idx="2"/>
          </p:nvPr>
        </p:nvSpPr>
        <p:spPr>
          <a:xfrm>
            <a:off x="2" y="9433107"/>
            <a:ext cx="2944283" cy="496570"/>
          </a:xfrm>
          <a:prstGeom prst="rect">
            <a:avLst/>
          </a:prstGeom>
        </p:spPr>
        <p:txBody>
          <a:bodyPr vert="horz" lIns="92117" tIns="46058" rIns="92117" bIns="46058" rtlCol="0" anchor="b"/>
          <a:lstStyle>
            <a:lvl1pPr algn="l">
              <a:defRPr sz="1200"/>
            </a:lvl1pPr>
          </a:lstStyle>
          <a:p>
            <a:endParaRPr lang="en-US"/>
          </a:p>
        </p:txBody>
      </p:sp>
      <p:sp>
        <p:nvSpPr>
          <p:cNvPr id="5" name="Slide Number Placeholder 4"/>
          <p:cNvSpPr>
            <a:spLocks noGrp="1"/>
          </p:cNvSpPr>
          <p:nvPr>
            <p:ph type="sldNum" sz="quarter" idx="3"/>
          </p:nvPr>
        </p:nvSpPr>
        <p:spPr>
          <a:xfrm>
            <a:off x="3848646" y="9433107"/>
            <a:ext cx="2944283" cy="496570"/>
          </a:xfrm>
          <a:prstGeom prst="rect">
            <a:avLst/>
          </a:prstGeom>
        </p:spPr>
        <p:txBody>
          <a:bodyPr vert="horz" lIns="92117" tIns="46058" rIns="92117" bIns="46058"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1763913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44283" cy="496570"/>
          </a:xfrm>
          <a:prstGeom prst="rect">
            <a:avLst/>
          </a:prstGeom>
        </p:spPr>
        <p:txBody>
          <a:bodyPr vert="horz" lIns="92117" tIns="46058" rIns="92117" bIns="46058" rtlCol="0"/>
          <a:lstStyle>
            <a:lvl1pPr algn="l">
              <a:defRPr sz="1200"/>
            </a:lvl1pPr>
          </a:lstStyle>
          <a:p>
            <a:endParaRPr lang="en-US"/>
          </a:p>
        </p:txBody>
      </p:sp>
      <p:sp>
        <p:nvSpPr>
          <p:cNvPr id="3" name="Date Placeholder 2"/>
          <p:cNvSpPr>
            <a:spLocks noGrp="1"/>
          </p:cNvSpPr>
          <p:nvPr>
            <p:ph type="dt" idx="1"/>
          </p:nvPr>
        </p:nvSpPr>
        <p:spPr>
          <a:xfrm>
            <a:off x="3848646" y="1"/>
            <a:ext cx="2944283" cy="496570"/>
          </a:xfrm>
          <a:prstGeom prst="rect">
            <a:avLst/>
          </a:prstGeom>
        </p:spPr>
        <p:txBody>
          <a:bodyPr vert="horz" lIns="92117" tIns="46058" rIns="92117" bIns="46058" rtlCol="0"/>
          <a:lstStyle>
            <a:lvl1pPr algn="r">
              <a:defRPr sz="1200"/>
            </a:lvl1pPr>
          </a:lstStyle>
          <a:p>
            <a:fld id="{3C0BA50B-6875-0F43-A70A-41BA2A188017}" type="datetime1">
              <a:rPr lang="en-US" smtClean="0"/>
              <a:pPr/>
              <a:t>11/8/23</a:t>
            </a:fld>
            <a:endParaRPr lang="en-US"/>
          </a:p>
        </p:txBody>
      </p:sp>
      <p:sp>
        <p:nvSpPr>
          <p:cNvPr id="4" name="Slide Image Placeholder 3"/>
          <p:cNvSpPr>
            <a:spLocks noGrp="1" noRot="1" noChangeAspect="1"/>
          </p:cNvSpPr>
          <p:nvPr>
            <p:ph type="sldImg" idx="2"/>
          </p:nvPr>
        </p:nvSpPr>
        <p:spPr>
          <a:xfrm>
            <a:off x="87313" y="744538"/>
            <a:ext cx="6619875" cy="3724275"/>
          </a:xfrm>
          <a:prstGeom prst="rect">
            <a:avLst/>
          </a:prstGeom>
          <a:noFill/>
          <a:ln w="12700">
            <a:solidFill>
              <a:prstClr val="black"/>
            </a:solidFill>
          </a:ln>
        </p:spPr>
        <p:txBody>
          <a:bodyPr vert="horz" lIns="92117" tIns="46058" rIns="92117" bIns="46058" rtlCol="0" anchor="ctr"/>
          <a:lstStyle/>
          <a:p>
            <a:endParaRPr lang="en-US"/>
          </a:p>
        </p:txBody>
      </p:sp>
      <p:sp>
        <p:nvSpPr>
          <p:cNvPr id="5" name="Notes Placeholder 4"/>
          <p:cNvSpPr>
            <a:spLocks noGrp="1"/>
          </p:cNvSpPr>
          <p:nvPr>
            <p:ph type="body" sz="quarter" idx="3"/>
          </p:nvPr>
        </p:nvSpPr>
        <p:spPr>
          <a:xfrm>
            <a:off x="679451" y="4717415"/>
            <a:ext cx="5435600" cy="4469130"/>
          </a:xfrm>
          <a:prstGeom prst="rect">
            <a:avLst/>
          </a:prstGeom>
        </p:spPr>
        <p:txBody>
          <a:bodyPr vert="horz" lIns="92117" tIns="46058" rIns="92117" bIns="46058"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2" y="9433107"/>
            <a:ext cx="2944283" cy="496570"/>
          </a:xfrm>
          <a:prstGeom prst="rect">
            <a:avLst/>
          </a:prstGeom>
        </p:spPr>
        <p:txBody>
          <a:bodyPr vert="horz" lIns="92117" tIns="46058" rIns="92117" bIns="46058" rtlCol="0" anchor="b"/>
          <a:lstStyle>
            <a:lvl1pPr algn="l">
              <a:defRPr sz="1200"/>
            </a:lvl1pPr>
          </a:lstStyle>
          <a:p>
            <a:endParaRPr lang="en-US"/>
          </a:p>
        </p:txBody>
      </p:sp>
      <p:sp>
        <p:nvSpPr>
          <p:cNvPr id="7" name="Slide Number Placeholder 6"/>
          <p:cNvSpPr>
            <a:spLocks noGrp="1"/>
          </p:cNvSpPr>
          <p:nvPr>
            <p:ph type="sldNum" sz="quarter" idx="5"/>
          </p:nvPr>
        </p:nvSpPr>
        <p:spPr>
          <a:xfrm>
            <a:off x="3848646" y="9433107"/>
            <a:ext cx="2944283" cy="496570"/>
          </a:xfrm>
          <a:prstGeom prst="rect">
            <a:avLst/>
          </a:prstGeom>
        </p:spPr>
        <p:txBody>
          <a:bodyPr vert="horz" lIns="92117" tIns="46058" rIns="92117" bIns="46058"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333612490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Text Box 1"/>
          <p:cNvSpPr txBox="1">
            <a:spLocks noChangeArrowheads="1"/>
          </p:cNvSpPr>
          <p:nvPr/>
        </p:nvSpPr>
        <p:spPr bwMode="auto">
          <a:xfrm>
            <a:off x="862013" y="704850"/>
            <a:ext cx="5381625" cy="3960813"/>
          </a:xfrm>
          <a:prstGeom prst="rect">
            <a:avLst/>
          </a:prstGeom>
          <a:solidFill>
            <a:srgbClr val="FFFFFF"/>
          </a:solidFill>
          <a:ln w="9360">
            <a:solidFill>
              <a:srgbClr val="000000"/>
            </a:solidFill>
            <a:miter lim="800000"/>
            <a:headEnd/>
            <a:tailEnd/>
          </a:ln>
        </p:spPr>
        <p:txBody>
          <a:bodyPr wrap="none" lIns="95541" tIns="47770" rIns="95541" bIns="47770" anchor="ctr"/>
          <a:lstStyle>
            <a:lvl1pPr defTabSz="469900">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defTabSz="46990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defTabSz="4699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defTabSz="4699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defTabSz="4699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sz="2500"/>
          </a:p>
        </p:txBody>
      </p:sp>
      <p:sp>
        <p:nvSpPr>
          <p:cNvPr id="49155" name="Text Box 2"/>
          <p:cNvSpPr>
            <a:spLocks noGrp="1" noChangeArrowheads="1"/>
          </p:cNvSpPr>
          <p:nvPr>
            <p:ph type="body"/>
          </p:nvPr>
        </p:nvSpPr>
        <p:spPr>
          <a:xfrm>
            <a:off x="960438" y="4879975"/>
            <a:ext cx="5178425" cy="4778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6577" tIns="33478" rIns="66577" bIns="33478"/>
          <a:lstStyle/>
          <a:p>
            <a:pPr>
              <a:lnSpc>
                <a:spcPct val="95000"/>
              </a:lnSpc>
              <a:spcBef>
                <a:spcPts val="300"/>
              </a:spcBef>
              <a:tabLst>
                <a:tab pos="0" algn="l"/>
                <a:tab pos="446088" algn="l"/>
                <a:tab pos="895350" algn="l"/>
                <a:tab pos="1344613" algn="l"/>
                <a:tab pos="1792288" algn="l"/>
                <a:tab pos="2243138" algn="l"/>
                <a:tab pos="2692400" algn="l"/>
                <a:tab pos="3141663" algn="l"/>
                <a:tab pos="3589338" algn="l"/>
                <a:tab pos="4040188" algn="l"/>
                <a:tab pos="4489450" algn="l"/>
                <a:tab pos="4938713" algn="l"/>
                <a:tab pos="5386388" algn="l"/>
                <a:tab pos="5835650" algn="l"/>
                <a:tab pos="6286500" algn="l"/>
                <a:tab pos="6734175" algn="l"/>
                <a:tab pos="7183438" algn="l"/>
                <a:tab pos="7632700" algn="l"/>
                <a:tab pos="8083550" algn="l"/>
                <a:tab pos="8531225" algn="l"/>
                <a:tab pos="8980488" algn="l"/>
              </a:tabLst>
            </a:pPr>
            <a:fld id="{E61D6684-33E9-4FB2-A0A2-CF9D1AFDDA17}" type="slidenum">
              <a:rPr lang="en-GB" altLang="en-US" sz="800" smtClean="0">
                <a:ea typeface="DejaVu Sans" pitchFamily="34" charset="0"/>
                <a:cs typeface="DejaVu Sans" pitchFamily="34" charset="0"/>
              </a:rPr>
              <a:pPr>
                <a:lnSpc>
                  <a:spcPct val="95000"/>
                </a:lnSpc>
                <a:spcBef>
                  <a:spcPts val="300"/>
                </a:spcBef>
                <a:tabLst>
                  <a:tab pos="0" algn="l"/>
                  <a:tab pos="446088" algn="l"/>
                  <a:tab pos="895350" algn="l"/>
                  <a:tab pos="1344613" algn="l"/>
                  <a:tab pos="1792288" algn="l"/>
                  <a:tab pos="2243138" algn="l"/>
                  <a:tab pos="2692400" algn="l"/>
                  <a:tab pos="3141663" algn="l"/>
                  <a:tab pos="3589338" algn="l"/>
                  <a:tab pos="4040188" algn="l"/>
                  <a:tab pos="4489450" algn="l"/>
                  <a:tab pos="4938713" algn="l"/>
                  <a:tab pos="5386388" algn="l"/>
                  <a:tab pos="5835650" algn="l"/>
                  <a:tab pos="6286500" algn="l"/>
                  <a:tab pos="6734175" algn="l"/>
                  <a:tab pos="7183438" algn="l"/>
                  <a:tab pos="7632700" algn="l"/>
                  <a:tab pos="8083550" algn="l"/>
                  <a:tab pos="8531225" algn="l"/>
                  <a:tab pos="8980488" algn="l"/>
                </a:tabLst>
              </a:pPr>
              <a:t>4</a:t>
            </a:fld>
            <a:endParaRPr lang="en-GB" altLang="en-US" sz="800">
              <a:ea typeface="DejaVu Sans" pitchFamily="34" charset="0"/>
              <a:cs typeface="DejaVu Sans" pitchFamily="34" charset="0"/>
            </a:endParaRPr>
          </a:p>
        </p:txBody>
      </p:sp>
    </p:spTree>
    <p:extLst>
      <p:ext uri="{BB962C8B-B14F-4D97-AF65-F5344CB8AC3E}">
        <p14:creationId xmlns:p14="http://schemas.microsoft.com/office/powerpoint/2010/main" val="2896946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Text Box 1"/>
          <p:cNvSpPr txBox="1">
            <a:spLocks noChangeArrowheads="1"/>
          </p:cNvSpPr>
          <p:nvPr/>
        </p:nvSpPr>
        <p:spPr bwMode="auto">
          <a:xfrm>
            <a:off x="862013" y="704850"/>
            <a:ext cx="5381625" cy="3960813"/>
          </a:xfrm>
          <a:prstGeom prst="rect">
            <a:avLst/>
          </a:prstGeom>
          <a:solidFill>
            <a:srgbClr val="FFFFFF"/>
          </a:solidFill>
          <a:ln w="9360">
            <a:solidFill>
              <a:srgbClr val="000000"/>
            </a:solidFill>
            <a:miter lim="800000"/>
            <a:headEnd/>
            <a:tailEnd/>
          </a:ln>
        </p:spPr>
        <p:txBody>
          <a:bodyPr wrap="none" lIns="95541" tIns="47770" rIns="95541" bIns="47770" anchor="ctr"/>
          <a:lstStyle>
            <a:lvl1pPr defTabSz="469900">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defTabSz="46990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defTabSz="4699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defTabSz="4699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defTabSz="4699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sz="2500"/>
          </a:p>
        </p:txBody>
      </p:sp>
      <p:sp>
        <p:nvSpPr>
          <p:cNvPr id="49155" name="Text Box 2"/>
          <p:cNvSpPr>
            <a:spLocks noGrp="1" noChangeArrowheads="1"/>
          </p:cNvSpPr>
          <p:nvPr>
            <p:ph type="body"/>
          </p:nvPr>
        </p:nvSpPr>
        <p:spPr>
          <a:xfrm>
            <a:off x="960438" y="4879975"/>
            <a:ext cx="5178425" cy="4778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6577" tIns="33478" rIns="66577" bIns="33478"/>
          <a:lstStyle/>
          <a:p>
            <a:pPr>
              <a:lnSpc>
                <a:spcPct val="95000"/>
              </a:lnSpc>
              <a:spcBef>
                <a:spcPts val="300"/>
              </a:spcBef>
              <a:tabLst>
                <a:tab pos="0" algn="l"/>
                <a:tab pos="446088" algn="l"/>
                <a:tab pos="895350" algn="l"/>
                <a:tab pos="1344613" algn="l"/>
                <a:tab pos="1792288" algn="l"/>
                <a:tab pos="2243138" algn="l"/>
                <a:tab pos="2692400" algn="l"/>
                <a:tab pos="3141663" algn="l"/>
                <a:tab pos="3589338" algn="l"/>
                <a:tab pos="4040188" algn="l"/>
                <a:tab pos="4489450" algn="l"/>
                <a:tab pos="4938713" algn="l"/>
                <a:tab pos="5386388" algn="l"/>
                <a:tab pos="5835650" algn="l"/>
                <a:tab pos="6286500" algn="l"/>
                <a:tab pos="6734175" algn="l"/>
                <a:tab pos="7183438" algn="l"/>
                <a:tab pos="7632700" algn="l"/>
                <a:tab pos="8083550" algn="l"/>
                <a:tab pos="8531225" algn="l"/>
                <a:tab pos="8980488" algn="l"/>
              </a:tabLst>
            </a:pPr>
            <a:fld id="{E61D6684-33E9-4FB2-A0A2-CF9D1AFDDA17}" type="slidenum">
              <a:rPr lang="en-GB" altLang="en-US" sz="800" smtClean="0">
                <a:ea typeface="DejaVu Sans" pitchFamily="34" charset="0"/>
                <a:cs typeface="DejaVu Sans" pitchFamily="34" charset="0"/>
              </a:rPr>
              <a:pPr>
                <a:lnSpc>
                  <a:spcPct val="95000"/>
                </a:lnSpc>
                <a:spcBef>
                  <a:spcPts val="300"/>
                </a:spcBef>
                <a:tabLst>
                  <a:tab pos="0" algn="l"/>
                  <a:tab pos="446088" algn="l"/>
                  <a:tab pos="895350" algn="l"/>
                  <a:tab pos="1344613" algn="l"/>
                  <a:tab pos="1792288" algn="l"/>
                  <a:tab pos="2243138" algn="l"/>
                  <a:tab pos="2692400" algn="l"/>
                  <a:tab pos="3141663" algn="l"/>
                  <a:tab pos="3589338" algn="l"/>
                  <a:tab pos="4040188" algn="l"/>
                  <a:tab pos="4489450" algn="l"/>
                  <a:tab pos="4938713" algn="l"/>
                  <a:tab pos="5386388" algn="l"/>
                  <a:tab pos="5835650" algn="l"/>
                  <a:tab pos="6286500" algn="l"/>
                  <a:tab pos="6734175" algn="l"/>
                  <a:tab pos="7183438" algn="l"/>
                  <a:tab pos="7632700" algn="l"/>
                  <a:tab pos="8083550" algn="l"/>
                  <a:tab pos="8531225" algn="l"/>
                  <a:tab pos="8980488" algn="l"/>
                </a:tabLst>
              </a:pPr>
              <a:t>7</a:t>
            </a:fld>
            <a:endParaRPr lang="en-GB" altLang="en-US" sz="800">
              <a:ea typeface="DejaVu Sans" pitchFamily="34" charset="0"/>
              <a:cs typeface="DejaVu Sans" pitchFamily="34" charset="0"/>
            </a:endParaRPr>
          </a:p>
        </p:txBody>
      </p:sp>
    </p:spTree>
    <p:extLst>
      <p:ext uri="{BB962C8B-B14F-4D97-AF65-F5344CB8AC3E}">
        <p14:creationId xmlns:p14="http://schemas.microsoft.com/office/powerpoint/2010/main" val="3806715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1"/>
          <p:cNvSpPr>
            <a:spLocks noGrp="1" noRot="1" noChangeAspect="1" noChangeArrowheads="1" noTextEdit="1"/>
          </p:cNvSpPr>
          <p:nvPr>
            <p:ph type="sldImg"/>
          </p:nvPr>
        </p:nvSpPr>
        <p:spPr>
          <a:solidFill>
            <a:srgbClr val="FFFFFF"/>
          </a:solidFill>
          <a:ln>
            <a:solidFill>
              <a:srgbClr val="000000"/>
            </a:solidFill>
            <a:miter lim="800000"/>
            <a:headEnd/>
            <a:tailEnd/>
          </a:ln>
        </p:spPr>
      </p:sp>
      <p:sp>
        <p:nvSpPr>
          <p:cNvPr id="52227" name="Rectangle 2"/>
          <p:cNvSpPr>
            <a:spLocks noGrp="1" noChangeArrowheads="1"/>
          </p:cNvSpPr>
          <p:nvPr>
            <p:ph type="body" idx="1"/>
          </p:nvPr>
        </p:nvSpPr>
        <p:spPr>
          <a:xfrm>
            <a:off x="960438" y="4879975"/>
            <a:ext cx="5172075" cy="4775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a:p>
        </p:txBody>
      </p:sp>
    </p:spTree>
    <p:extLst>
      <p:ext uri="{BB962C8B-B14F-4D97-AF65-F5344CB8AC3E}">
        <p14:creationId xmlns:p14="http://schemas.microsoft.com/office/powerpoint/2010/main" val="4106726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536491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630577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Date Placeholder 10"/>
          <p:cNvSpPr txBox="1">
            <a:spLocks/>
          </p:cNvSpPr>
          <p:nvPr userDrawn="1"/>
        </p:nvSpPr>
        <p:spPr>
          <a:xfrm>
            <a:off x="8202627" y="6125392"/>
            <a:ext cx="1953575"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accent1">
                    <a:lumMod val="75000"/>
                  </a:schemeClr>
                </a:solidFill>
                <a:effectLst/>
                <a:uLnTx/>
                <a:uFillTx/>
                <a:latin typeface="+mn-lt"/>
                <a:ea typeface="+mn-ea"/>
                <a:cs typeface="+mn-cs"/>
              </a:rPr>
              <a:t>© ECMWF </a:t>
            </a:r>
            <a:fld id="{D4C56AD5-C73F-B44A-96CB-E8BE2C5CB95A}" type="datetime4">
              <a:rPr kumimoji="0" lang="en-US" sz="900" b="0" i="0" u="none" strike="noStrike" kern="1200" cap="none" spc="0" normalizeH="0" baseline="0" noProof="0" smtClean="0">
                <a:ln>
                  <a:noFill/>
                </a:ln>
                <a:solidFill>
                  <a:schemeClr val="accent1">
                    <a:lumMod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November 8, 2023</a:t>
            </a:fld>
            <a:endParaRPr kumimoji="0" lang="en-US" sz="900" b="0"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
        <p:nvSpPr>
          <p:cNvPr id="13" name="Text Placeholder 12"/>
          <p:cNvSpPr>
            <a:spLocks noGrp="1"/>
          </p:cNvSpPr>
          <p:nvPr>
            <p:ph type="body" sz="quarter" idx="10" hasCustomPrompt="1"/>
          </p:nvPr>
        </p:nvSpPr>
        <p:spPr>
          <a:xfrm>
            <a:off x="2160563" y="1294198"/>
            <a:ext cx="7871650" cy="519800"/>
          </a:xfrm>
          <a:prstGeom prst="rect">
            <a:avLst/>
          </a:prstGeom>
        </p:spPr>
        <p:txBody>
          <a:bodyPr vert="horz" lIns="0" tIns="0" rIns="0" bIns="0" anchor="b" anchorCtr="0">
            <a:spAutoFit/>
          </a:bodyPr>
          <a:lstStyle>
            <a:lvl1pPr marL="0" indent="0">
              <a:lnSpc>
                <a:spcPts val="4000"/>
              </a:lnSpc>
              <a:spcBef>
                <a:spcPts val="0"/>
              </a:spcBef>
              <a:buNone/>
              <a:defRPr sz="3600" b="1">
                <a:solidFill>
                  <a:schemeClr val="accent1">
                    <a:lumMod val="75000"/>
                  </a:schemeClr>
                </a:solidFill>
              </a:defRPr>
            </a:lvl1pPr>
          </a:lstStyle>
          <a:p>
            <a:pPr lvl="0"/>
            <a:r>
              <a:rPr lang="en-GB" dirty="0"/>
              <a:t>Title of Presentation</a:t>
            </a:r>
          </a:p>
        </p:txBody>
      </p:sp>
      <p:sp>
        <p:nvSpPr>
          <p:cNvPr id="14" name="Text Placeholder 12"/>
          <p:cNvSpPr>
            <a:spLocks noGrp="1"/>
          </p:cNvSpPr>
          <p:nvPr>
            <p:ph type="body" sz="quarter" idx="11" hasCustomPrompt="1"/>
          </p:nvPr>
        </p:nvSpPr>
        <p:spPr>
          <a:xfrm>
            <a:off x="2160563" y="1980000"/>
            <a:ext cx="7871650" cy="382156"/>
          </a:xfrm>
          <a:prstGeom prst="rect">
            <a:avLst/>
          </a:prstGeom>
        </p:spPr>
        <p:txBody>
          <a:bodyPr vert="horz" wrap="square" lIns="0" tIns="0" rIns="0" bIns="0">
            <a:spAutoFit/>
          </a:bodyPr>
          <a:lstStyle>
            <a:lvl1pPr marL="0" indent="0">
              <a:lnSpc>
                <a:spcPts val="3000"/>
              </a:lnSpc>
              <a:spcBef>
                <a:spcPts val="0"/>
              </a:spcBef>
              <a:buNone/>
              <a:defRPr sz="2400">
                <a:solidFill>
                  <a:schemeClr val="accent1">
                    <a:lumMod val="75000"/>
                  </a:schemeClr>
                </a:solidFill>
              </a:defRPr>
            </a:lvl1pPr>
          </a:lstStyle>
          <a:p>
            <a:pPr lvl="0"/>
            <a:r>
              <a:rPr lang="en-GB" dirty="0"/>
              <a:t>Subtitle of Presentation</a:t>
            </a:r>
          </a:p>
        </p:txBody>
      </p:sp>
      <p:sp>
        <p:nvSpPr>
          <p:cNvPr id="15" name="Text Placeholder 12"/>
          <p:cNvSpPr>
            <a:spLocks noGrp="1"/>
          </p:cNvSpPr>
          <p:nvPr>
            <p:ph type="body" sz="quarter" idx="12" hasCustomPrompt="1"/>
          </p:nvPr>
        </p:nvSpPr>
        <p:spPr>
          <a:xfrm>
            <a:off x="2160563" y="2700006"/>
            <a:ext cx="7871650" cy="307777"/>
          </a:xfrm>
          <a:prstGeom prst="rect">
            <a:avLst/>
          </a:prstGeom>
        </p:spPr>
        <p:txBody>
          <a:bodyPr vert="horz" wrap="square" lIns="0" tIns="0" rIns="0" bIns="0">
            <a:spAutoFit/>
          </a:bodyPr>
          <a:lstStyle>
            <a:lvl1pPr marL="0" indent="0">
              <a:lnSpc>
                <a:spcPts val="2400"/>
              </a:lnSpc>
              <a:spcBef>
                <a:spcPts val="0"/>
              </a:spcBef>
              <a:buNone/>
              <a:defRPr sz="2000">
                <a:solidFill>
                  <a:schemeClr val="accent1">
                    <a:lumMod val="75000"/>
                  </a:schemeClr>
                </a:solidFill>
              </a:defRPr>
            </a:lvl1pPr>
          </a:lstStyle>
          <a:p>
            <a:pPr lvl="0"/>
            <a:r>
              <a:rPr lang="en-GB" dirty="0"/>
              <a:t>Author’s Name</a:t>
            </a:r>
          </a:p>
        </p:txBody>
      </p:sp>
      <p:sp>
        <p:nvSpPr>
          <p:cNvPr id="16" name="Text Placeholder 12"/>
          <p:cNvSpPr>
            <a:spLocks noGrp="1"/>
          </p:cNvSpPr>
          <p:nvPr>
            <p:ph type="body" sz="quarter" idx="13" hasCustomPrompt="1"/>
          </p:nvPr>
        </p:nvSpPr>
        <p:spPr>
          <a:xfrm>
            <a:off x="2160563" y="3121229"/>
            <a:ext cx="7871650" cy="254771"/>
          </a:xfrm>
          <a:prstGeom prst="rect">
            <a:avLst/>
          </a:prstGeom>
        </p:spPr>
        <p:txBody>
          <a:bodyPr vert="horz" wrap="square" lIns="0" tIns="0" rIns="0" bIns="0">
            <a:spAutoFit/>
          </a:bodyPr>
          <a:lstStyle>
            <a:lvl1pPr marL="0" indent="0">
              <a:lnSpc>
                <a:spcPts val="2000"/>
              </a:lnSpc>
              <a:spcBef>
                <a:spcPts val="0"/>
              </a:spcBef>
              <a:buNone/>
              <a:defRPr sz="1600">
                <a:solidFill>
                  <a:schemeClr val="accent1">
                    <a:lumMod val="75000"/>
                  </a:schemeClr>
                </a:solidFill>
              </a:defRPr>
            </a:lvl1pPr>
          </a:lstStyle>
          <a:p>
            <a:pPr lvl="0"/>
            <a:r>
              <a:rPr lang="en-GB" dirty="0"/>
              <a:t>Author’s Address</a:t>
            </a:r>
          </a:p>
        </p:txBody>
      </p:sp>
      <p:sp>
        <p:nvSpPr>
          <p:cNvPr id="17" name="Text Placeholder 12"/>
          <p:cNvSpPr>
            <a:spLocks noGrp="1"/>
          </p:cNvSpPr>
          <p:nvPr>
            <p:ph type="body" sz="quarter" idx="14" hasCustomPrompt="1"/>
          </p:nvPr>
        </p:nvSpPr>
        <p:spPr>
          <a:xfrm>
            <a:off x="2160563" y="3429000"/>
            <a:ext cx="7871650" cy="230832"/>
          </a:xfrm>
          <a:prstGeom prst="rect">
            <a:avLst/>
          </a:prstGeom>
        </p:spPr>
        <p:txBody>
          <a:bodyPr vert="horz" wrap="square" lIns="0" tIns="0" rIns="0" bIns="0">
            <a:spAutoFit/>
          </a:bodyPr>
          <a:lstStyle>
            <a:lvl1pPr marL="0" indent="0">
              <a:lnSpc>
                <a:spcPts val="1800"/>
              </a:lnSpc>
              <a:spcBef>
                <a:spcPts val="0"/>
              </a:spcBef>
              <a:buNone/>
              <a:defRPr sz="1400">
                <a:solidFill>
                  <a:schemeClr val="accent1">
                    <a:lumMod val="75000"/>
                  </a:schemeClr>
                </a:solidFill>
              </a:defRPr>
            </a:lvl1pPr>
          </a:lstStyle>
          <a:p>
            <a:pPr lvl="0"/>
            <a:r>
              <a:rPr lang="en-GB" dirty="0" err="1"/>
              <a:t>email@ddress</a:t>
            </a:r>
            <a:endParaRPr lang="en-GB" dirty="0"/>
          </a:p>
        </p:txBody>
      </p:sp>
      <p:sp>
        <p:nvSpPr>
          <p:cNvPr id="9" name="Footer Placeholder 11"/>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2160563" y="360000"/>
            <a:ext cx="7871650" cy="369332"/>
          </a:xfrm>
          <a:prstGeom prst="rect">
            <a:avLst/>
          </a:prstGeom>
        </p:spPr>
        <p:txBody>
          <a:bodyPr lIns="0" tIns="0" rIns="0" bIns="0"/>
          <a:lstStyle>
            <a:lvl1pPr>
              <a:defRPr sz="2400">
                <a:solidFill>
                  <a:srgbClr val="839DB2"/>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2160564" y="936000"/>
            <a:ext cx="7871651" cy="4986000"/>
          </a:xfrm>
          <a:prstGeom prst="rect">
            <a:avLst/>
          </a:prstGeom>
        </p:spPr>
        <p:txBody>
          <a:bodyPr lIns="0" tIns="0" rIns="0" bIns="0"/>
          <a:lstStyle>
            <a:lvl1pPr marL="0" indent="-180000">
              <a:lnSpc>
                <a:spcPts val="2200"/>
              </a:lnSpc>
              <a:spcBef>
                <a:spcPts val="1100"/>
              </a:spcBef>
              <a:buClr>
                <a:schemeClr val="accent1">
                  <a:lumMod val="75000"/>
                </a:schemeClr>
              </a:buClr>
              <a:buFont typeface="Arial"/>
              <a:buChar char="•"/>
              <a:defRPr sz="1800">
                <a:solidFill>
                  <a:schemeClr val="tx1"/>
                </a:solidFill>
              </a:defRPr>
            </a:lvl1pPr>
            <a:lvl2pPr marL="630000" indent="-270000">
              <a:lnSpc>
                <a:spcPts val="2000"/>
              </a:lnSpc>
              <a:spcBef>
                <a:spcPts val="1000"/>
              </a:spcBef>
              <a:buClr>
                <a:schemeClr val="accent1">
                  <a:lumMod val="75000"/>
                </a:schemeClr>
              </a:buClr>
              <a:buFont typeface="Arial"/>
              <a:buChar char="•"/>
              <a:defRPr sz="1600">
                <a:solidFill>
                  <a:schemeClr val="tx1"/>
                </a:solidFill>
              </a:defRPr>
            </a:lvl2pPr>
            <a:lvl3pPr marL="990000" indent="-270000">
              <a:lnSpc>
                <a:spcPts val="1800"/>
              </a:lnSpc>
              <a:spcBef>
                <a:spcPts val="900"/>
              </a:spcBef>
              <a:buClr>
                <a:schemeClr val="accent1">
                  <a:lumMod val="75000"/>
                </a:schemeClr>
              </a:buClr>
              <a:buFont typeface="Arial"/>
              <a:buChar char="•"/>
              <a:defRPr sz="1400">
                <a:solidFill>
                  <a:schemeClr val="tx1"/>
                </a:solidFill>
              </a:defRPr>
            </a:lvl3pPr>
            <a:lvl4pPr marL="1350000" indent="-270000">
              <a:lnSpc>
                <a:spcPts val="1600"/>
              </a:lnSpc>
              <a:spcBef>
                <a:spcPts val="800"/>
              </a:spcBef>
              <a:buClr>
                <a:schemeClr val="accent1">
                  <a:lumMod val="75000"/>
                </a:schemeClr>
              </a:buClr>
              <a:buFont typeface="Arial"/>
              <a:buChar char="•"/>
              <a:defRPr sz="1200">
                <a:solidFill>
                  <a:schemeClr val="tx1"/>
                </a:solidFill>
              </a:defRPr>
            </a:lvl4pPr>
            <a:lvl5pPr marL="1710000" indent="-270000">
              <a:lnSpc>
                <a:spcPts val="1400"/>
              </a:lnSpc>
              <a:spcBef>
                <a:spcPts val="700"/>
              </a:spcBef>
              <a:buClr>
                <a:schemeClr val="accent1">
                  <a:lumMod val="75000"/>
                </a:schemeClr>
              </a:buClr>
              <a:buFont typeface="Arial"/>
              <a:buChar cha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32213" y="6308255"/>
            <a:ext cx="2159786" cy="216000"/>
          </a:xfrm>
          <a:prstGeom prst="rect">
            <a:avLst/>
          </a:prstGeom>
        </p:spPr>
        <p:txBody>
          <a:bodyPr lIns="0" tIns="0" rIns="0" bIns="0" anchor="b" anchorCtr="0"/>
          <a:lstStyle>
            <a:lvl1pPr algn="ctr">
              <a:defRPr sz="900" b="1">
                <a:solidFill>
                  <a:schemeClr val="accent1">
                    <a:lumMod val="75000"/>
                  </a:schemeClr>
                </a:solidFill>
              </a:defRPr>
            </a:lvl1pPr>
          </a:lstStyle>
          <a:p>
            <a:fld id="{6B3B0B0F-E794-1244-9699-107C60B9C23A}" type="slidenum">
              <a:rPr lang="en-US" smtClean="0"/>
              <a:pPr/>
              <a:t>‹#›</a:t>
            </a:fld>
            <a:endParaRPr lang="en-US" dirty="0"/>
          </a:p>
        </p:txBody>
      </p:sp>
      <p:pic>
        <p:nvPicPr>
          <p:cNvPr id="8" name="Picture 7" descr="ECMWF_Master_Logo_RGB_nostrap.png"/>
          <p:cNvPicPr>
            <a:picLocks noChangeAspect="1"/>
          </p:cNvPicPr>
          <p:nvPr userDrawn="1"/>
        </p:nvPicPr>
        <p:blipFill>
          <a:blip r:embed="rId2"/>
          <a:stretch>
            <a:fillRect/>
          </a:stretch>
        </p:blipFill>
        <p:spPr>
          <a:xfrm>
            <a:off x="1080284" y="6307602"/>
            <a:ext cx="1346550" cy="231315"/>
          </a:xfrm>
          <a:prstGeom prst="rect">
            <a:avLst/>
          </a:prstGeom>
        </p:spPr>
      </p:pic>
      <p:sp>
        <p:nvSpPr>
          <p:cNvPr id="4" name="Footer Placeholder 11">
            <a:extLst>
              <a:ext uri="{FF2B5EF4-FFF2-40B4-BE49-F238E27FC236}">
                <a16:creationId xmlns:a16="http://schemas.microsoft.com/office/drawing/2014/main" id="{71E54303-E674-A1A9-147F-F136A31413CD}"/>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de margins">
    <p:spTree>
      <p:nvGrpSpPr>
        <p:cNvPr id="1" name=""/>
        <p:cNvGrpSpPr/>
        <p:nvPr/>
      </p:nvGrpSpPr>
      <p:grpSpPr>
        <a:xfrm>
          <a:off x="0" y="0"/>
          <a:ext cx="0" cy="0"/>
          <a:chOff x="0" y="0"/>
          <a:chExt cx="0" cy="0"/>
        </a:xfrm>
      </p:grpSpPr>
      <p:sp>
        <p:nvSpPr>
          <p:cNvPr id="9" name="Title 8"/>
          <p:cNvSpPr>
            <a:spLocks noGrp="1"/>
          </p:cNvSpPr>
          <p:nvPr>
            <p:ph type="title"/>
          </p:nvPr>
        </p:nvSpPr>
        <p:spPr>
          <a:xfrm>
            <a:off x="3240844" y="360000"/>
            <a:ext cx="5711087" cy="369332"/>
          </a:xfrm>
          <a:prstGeom prst="rect">
            <a:avLst/>
          </a:prstGeom>
        </p:spPr>
        <p:txBody>
          <a:bodyPr lIns="0" tIns="0" rIns="0" bIns="0"/>
          <a:lstStyle>
            <a:lvl1pPr>
              <a:defRPr>
                <a:solidFill>
                  <a:srgbClr val="839DB2"/>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3240844" y="936000"/>
            <a:ext cx="5711087" cy="4986000"/>
          </a:xfrm>
          <a:prstGeom prst="rect">
            <a:avLst/>
          </a:prstGeom>
        </p:spPr>
        <p:txBody>
          <a:bodyPr lIns="0" tIns="0" rIns="0" bIns="0"/>
          <a:lstStyle>
            <a:lvl1pPr marL="0" indent="-180000">
              <a:lnSpc>
                <a:spcPts val="2200"/>
              </a:lnSpc>
              <a:spcBef>
                <a:spcPts val="1100"/>
              </a:spcBef>
              <a:buClr>
                <a:schemeClr val="accent1">
                  <a:lumMod val="75000"/>
                </a:schemeClr>
              </a:buClr>
              <a:buFont typeface="Arial"/>
              <a:buChar char="•"/>
              <a:defRPr sz="1800">
                <a:solidFill>
                  <a:schemeClr val="tx1"/>
                </a:solidFill>
              </a:defRPr>
            </a:lvl1pPr>
            <a:lvl2pPr marL="630000" indent="-270000">
              <a:lnSpc>
                <a:spcPts val="2000"/>
              </a:lnSpc>
              <a:spcBef>
                <a:spcPts val="1000"/>
              </a:spcBef>
              <a:buClr>
                <a:schemeClr val="accent1">
                  <a:lumMod val="75000"/>
                </a:schemeClr>
              </a:buClr>
              <a:buFont typeface="Arial"/>
              <a:buChar char="•"/>
              <a:defRPr sz="1600">
                <a:solidFill>
                  <a:schemeClr val="tx1"/>
                </a:solidFill>
              </a:defRPr>
            </a:lvl2pPr>
            <a:lvl3pPr marL="990000" indent="-270000">
              <a:lnSpc>
                <a:spcPts val="1800"/>
              </a:lnSpc>
              <a:spcBef>
                <a:spcPts val="900"/>
              </a:spcBef>
              <a:buClr>
                <a:schemeClr val="accent1">
                  <a:lumMod val="75000"/>
                </a:schemeClr>
              </a:buClr>
              <a:buFont typeface="Arial"/>
              <a:buChar char="•"/>
              <a:defRPr sz="1400">
                <a:solidFill>
                  <a:schemeClr val="tx1"/>
                </a:solidFill>
              </a:defRPr>
            </a:lvl3pPr>
            <a:lvl4pPr marL="1350000" indent="-270000">
              <a:lnSpc>
                <a:spcPts val="1600"/>
              </a:lnSpc>
              <a:spcBef>
                <a:spcPts val="800"/>
              </a:spcBef>
              <a:buClr>
                <a:schemeClr val="accent1">
                  <a:lumMod val="75000"/>
                </a:schemeClr>
              </a:buClr>
              <a:buFont typeface="Arial"/>
              <a:buChar char="•"/>
              <a:defRPr sz="1200">
                <a:solidFill>
                  <a:schemeClr val="tx1"/>
                </a:solidFill>
              </a:defRPr>
            </a:lvl4pPr>
            <a:lvl5pPr marL="1710000" indent="-270000">
              <a:lnSpc>
                <a:spcPts val="1400"/>
              </a:lnSpc>
              <a:spcBef>
                <a:spcPts val="700"/>
              </a:spcBef>
              <a:buClr>
                <a:schemeClr val="accent1">
                  <a:lumMod val="75000"/>
                </a:schemeClr>
              </a:buClr>
              <a:buFont typeface="Arial"/>
              <a:buChar cha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32213" y="6308255"/>
            <a:ext cx="2159786" cy="216000"/>
          </a:xfrm>
          <a:prstGeom prst="rect">
            <a:avLst/>
          </a:prstGeom>
        </p:spPr>
        <p:txBody>
          <a:bodyPr lIns="0" tIns="0" rIns="0" bIns="0" anchor="b" anchorCtr="0"/>
          <a:lstStyle>
            <a:lvl1pPr algn="ctr">
              <a:defRPr sz="900" b="1">
                <a:solidFill>
                  <a:schemeClr val="accent1">
                    <a:lumMod val="75000"/>
                  </a:schemeClr>
                </a:solidFill>
              </a:defRPr>
            </a:lvl1pPr>
          </a:lstStyle>
          <a:p>
            <a:fld id="{05F19C50-BC3B-5841-9AFF-3A0443B66067}" type="slidenum">
              <a:rPr lang="en-US" smtClean="0"/>
              <a:pPr/>
              <a:t>‹#›</a:t>
            </a:fld>
            <a:endParaRPr lang="en-US" dirty="0"/>
          </a:p>
        </p:txBody>
      </p:sp>
      <p:pic>
        <p:nvPicPr>
          <p:cNvPr id="10" name="Picture 9" descr="ECMWF_Master_Logo_RGB_nostrap.png"/>
          <p:cNvPicPr>
            <a:picLocks noChangeAspect="1"/>
          </p:cNvPicPr>
          <p:nvPr userDrawn="1"/>
        </p:nvPicPr>
        <p:blipFill>
          <a:blip r:embed="rId2"/>
          <a:stretch>
            <a:fillRect/>
          </a:stretch>
        </p:blipFill>
        <p:spPr>
          <a:xfrm>
            <a:off x="1080284" y="6307602"/>
            <a:ext cx="1346550" cy="231315"/>
          </a:xfrm>
          <a:prstGeom prst="rect">
            <a:avLst/>
          </a:prstGeom>
        </p:spPr>
      </p:pic>
      <p:sp>
        <p:nvSpPr>
          <p:cNvPr id="2" name="Footer Placeholder 11">
            <a:extLst>
              <a:ext uri="{FF2B5EF4-FFF2-40B4-BE49-F238E27FC236}">
                <a16:creationId xmlns:a16="http://schemas.microsoft.com/office/drawing/2014/main" id="{FB862428-DD93-1483-1932-55D80D39599B}"/>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pic>
        <p:nvPicPr>
          <p:cNvPr id="7" name="Picture 6" descr="ECMWF_Master_Logo_RGB_nostrap.png"/>
          <p:cNvPicPr>
            <a:picLocks noChangeAspect="1"/>
          </p:cNvPicPr>
          <p:nvPr userDrawn="1"/>
        </p:nvPicPr>
        <p:blipFill>
          <a:blip r:embed="rId2"/>
          <a:stretch>
            <a:fillRect/>
          </a:stretch>
        </p:blipFill>
        <p:spPr>
          <a:xfrm>
            <a:off x="1080284" y="6307602"/>
            <a:ext cx="1346550" cy="231315"/>
          </a:xfrm>
          <a:prstGeom prst="rect">
            <a:avLst/>
          </a:prstGeom>
        </p:spPr>
      </p:pic>
      <p:sp>
        <p:nvSpPr>
          <p:cNvPr id="9" name="Title 8"/>
          <p:cNvSpPr>
            <a:spLocks noGrp="1"/>
          </p:cNvSpPr>
          <p:nvPr>
            <p:ph type="title"/>
          </p:nvPr>
        </p:nvSpPr>
        <p:spPr>
          <a:xfrm>
            <a:off x="1080281" y="360000"/>
            <a:ext cx="10032213" cy="369332"/>
          </a:xfrm>
          <a:prstGeom prst="rect">
            <a:avLst/>
          </a:prstGeom>
        </p:spPr>
        <p:txBody>
          <a:bodyPr lIns="0" tIns="0" rIns="0" bIns="0"/>
          <a:lstStyle>
            <a:lvl1pPr>
              <a:defRPr>
                <a:solidFill>
                  <a:srgbClr val="839DB2"/>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1080281" y="936000"/>
            <a:ext cx="10032213" cy="4986000"/>
          </a:xfrm>
          <a:prstGeom prst="rect">
            <a:avLst/>
          </a:prstGeom>
        </p:spPr>
        <p:txBody>
          <a:bodyPr lIns="0" tIns="0" rIns="0" bIns="0"/>
          <a:lstStyle>
            <a:lvl1pPr marL="0" indent="-180000">
              <a:lnSpc>
                <a:spcPts val="2200"/>
              </a:lnSpc>
              <a:spcBef>
                <a:spcPts val="1100"/>
              </a:spcBef>
              <a:buClr>
                <a:schemeClr val="accent1">
                  <a:lumMod val="75000"/>
                </a:schemeClr>
              </a:buClr>
              <a:buFont typeface="Arial"/>
              <a:buChar char="•"/>
              <a:defRPr sz="1800">
                <a:solidFill>
                  <a:schemeClr val="tx1"/>
                </a:solidFill>
              </a:defRPr>
            </a:lvl1pPr>
            <a:lvl2pPr marL="630000" indent="-270000">
              <a:lnSpc>
                <a:spcPts val="2000"/>
              </a:lnSpc>
              <a:spcBef>
                <a:spcPts val="1000"/>
              </a:spcBef>
              <a:buClr>
                <a:schemeClr val="accent1">
                  <a:lumMod val="75000"/>
                </a:schemeClr>
              </a:buClr>
              <a:buFont typeface="Arial"/>
              <a:buChar char="•"/>
              <a:defRPr sz="1600">
                <a:solidFill>
                  <a:schemeClr val="tx1"/>
                </a:solidFill>
              </a:defRPr>
            </a:lvl2pPr>
            <a:lvl3pPr marL="990000" indent="-270000">
              <a:lnSpc>
                <a:spcPts val="1800"/>
              </a:lnSpc>
              <a:spcBef>
                <a:spcPts val="900"/>
              </a:spcBef>
              <a:buClr>
                <a:schemeClr val="accent1">
                  <a:lumMod val="75000"/>
                </a:schemeClr>
              </a:buClr>
              <a:buFont typeface="Arial"/>
              <a:buChar char="•"/>
              <a:defRPr sz="1400">
                <a:solidFill>
                  <a:schemeClr val="tx1"/>
                </a:solidFill>
              </a:defRPr>
            </a:lvl3pPr>
            <a:lvl4pPr marL="1350000" indent="-270000">
              <a:lnSpc>
                <a:spcPts val="1600"/>
              </a:lnSpc>
              <a:spcBef>
                <a:spcPts val="800"/>
              </a:spcBef>
              <a:buClr>
                <a:schemeClr val="accent1">
                  <a:lumMod val="75000"/>
                </a:schemeClr>
              </a:buClr>
              <a:buFont typeface="Arial"/>
              <a:buChar char="•"/>
              <a:defRPr sz="1200">
                <a:solidFill>
                  <a:schemeClr val="tx1"/>
                </a:solidFill>
              </a:defRPr>
            </a:lvl4pPr>
            <a:lvl5pPr marL="1710000" indent="-270000">
              <a:lnSpc>
                <a:spcPts val="1400"/>
              </a:lnSpc>
              <a:spcBef>
                <a:spcPts val="700"/>
              </a:spcBef>
              <a:buClr>
                <a:schemeClr val="accent1">
                  <a:lumMod val="75000"/>
                </a:schemeClr>
              </a:buClr>
              <a:buFont typeface="Arial"/>
              <a:buChar cha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32213" y="6308255"/>
            <a:ext cx="2159786" cy="216000"/>
          </a:xfrm>
          <a:prstGeom prst="rect">
            <a:avLst/>
          </a:prstGeom>
        </p:spPr>
        <p:txBody>
          <a:bodyPr lIns="0" tIns="0" rIns="0" bIns="0" anchor="b" anchorCtr="0"/>
          <a:lstStyle>
            <a:lvl1pPr algn="ctr">
              <a:defRPr sz="900" b="1">
                <a:solidFill>
                  <a:schemeClr val="accent1">
                    <a:lumMod val="75000"/>
                  </a:schemeClr>
                </a:solidFill>
              </a:defRPr>
            </a:lvl1pPr>
          </a:lstStyle>
          <a:p>
            <a:fld id="{E4AB80EA-DB86-D849-B86F-15DAF31F0474}" type="slidenum">
              <a:rPr lang="en-US" smtClean="0"/>
              <a:pPr/>
              <a:t>‹#›</a:t>
            </a:fld>
            <a:endParaRPr lang="en-US" dirty="0"/>
          </a:p>
        </p:txBody>
      </p:sp>
      <p:sp>
        <p:nvSpPr>
          <p:cNvPr id="16" name="Footer Placeholder 11"/>
          <p:cNvSpPr>
            <a:spLocks noGrp="1"/>
          </p:cNvSpPr>
          <p:nvPr>
            <p:ph type="ftr" sz="quarter" idx="3"/>
          </p:nvPr>
        </p:nvSpPr>
        <p:spPr>
          <a:xfrm>
            <a:off x="2423005" y="6308260"/>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E502FD7-A56B-4F4C-ADFB-F27B9E939F39}"/>
              </a:ext>
            </a:extLst>
          </p:cNvPr>
          <p:cNvSpPr>
            <a:spLocks noGrp="1"/>
          </p:cNvSpPr>
          <p:nvPr>
            <p:ph type="sldNum" sz="quarter" idx="10"/>
          </p:nvPr>
        </p:nvSpPr>
        <p:spPr>
          <a:xfrm>
            <a:off x="10032213" y="6454553"/>
            <a:ext cx="2159786"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pic>
        <p:nvPicPr>
          <p:cNvPr id="4" name="Picture 3" descr="ECMWF_Master_Logo_RGB_nostrap.png"/>
          <p:cNvPicPr>
            <a:picLocks noChangeAspect="1"/>
          </p:cNvPicPr>
          <p:nvPr userDrawn="1"/>
        </p:nvPicPr>
        <p:blipFill>
          <a:blip r:embed="rId2"/>
          <a:stretch>
            <a:fillRect/>
          </a:stretch>
        </p:blipFill>
        <p:spPr>
          <a:xfrm>
            <a:off x="1080284" y="6307602"/>
            <a:ext cx="1346550" cy="231315"/>
          </a:xfrm>
          <a:prstGeom prst="rect">
            <a:avLst/>
          </a:prstGeom>
        </p:spPr>
      </p:pic>
      <p:sp>
        <p:nvSpPr>
          <p:cNvPr id="2" name="Footer Placeholder 11">
            <a:extLst>
              <a:ext uri="{FF2B5EF4-FFF2-40B4-BE49-F238E27FC236}">
                <a16:creationId xmlns:a16="http://schemas.microsoft.com/office/drawing/2014/main" id="{0598B3B2-DC29-BA18-1D7B-FA16782394E7}"/>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extLst>
      <p:ext uri="{BB962C8B-B14F-4D97-AF65-F5344CB8AC3E}">
        <p14:creationId xmlns:p14="http://schemas.microsoft.com/office/powerpoint/2010/main" val="3846527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09563" y="273353"/>
            <a:ext cx="10971684" cy="1145009"/>
          </a:xfrm>
          <a:prstGeom prst="rect">
            <a:avLst/>
          </a:prstGeom>
        </p:spPr>
        <p:txBody>
          <a:bodyPr lIns="0" tIns="0" rIns="0" bIns="0" anchor="ctr"/>
          <a:lstStyle/>
          <a:p>
            <a:pPr algn="ctr"/>
            <a:endParaRPr lang="en-GB" sz="3992" b="0" strike="noStrike" spc="-1">
              <a:solidFill>
                <a:srgbClr val="000000"/>
              </a:solidFill>
              <a:uFill>
                <a:solidFill>
                  <a:srgbClr val="FFFFFF"/>
                </a:solidFill>
              </a:uFill>
              <a:latin typeface="Arial"/>
            </a:endParaRPr>
          </a:p>
        </p:txBody>
      </p:sp>
      <p:sp>
        <p:nvSpPr>
          <p:cNvPr id="6" name="PlaceHolder 2"/>
          <p:cNvSpPr>
            <a:spLocks noGrp="1"/>
          </p:cNvSpPr>
          <p:nvPr>
            <p:ph type="subTitle"/>
          </p:nvPr>
        </p:nvSpPr>
        <p:spPr>
          <a:xfrm>
            <a:off x="609563" y="1604841"/>
            <a:ext cx="10971684" cy="3977484"/>
          </a:xfrm>
          <a:prstGeom prst="rect">
            <a:avLst/>
          </a:prstGeom>
        </p:spPr>
        <p:txBody>
          <a:bodyPr lIns="0" tIns="0" rIns="0" bIns="0" anchor="ctr"/>
          <a:lstStyle/>
          <a:p>
            <a:pPr algn="ctr"/>
            <a:endParaRPr lang="en-GB" sz="2903" b="0" strike="noStrike" spc="-1">
              <a:solidFill>
                <a:srgbClr val="000000"/>
              </a:solidFill>
              <a:uFill>
                <a:solidFill>
                  <a:srgbClr val="FFFFFF"/>
                </a:solidFill>
              </a:uFill>
              <a:latin typeface="Arial"/>
            </a:endParaRPr>
          </a:p>
        </p:txBody>
      </p:sp>
      <p:sp>
        <p:nvSpPr>
          <p:cNvPr id="2" name="Footer Placeholder 11">
            <a:extLst>
              <a:ext uri="{FF2B5EF4-FFF2-40B4-BE49-F238E27FC236}">
                <a16:creationId xmlns:a16="http://schemas.microsoft.com/office/drawing/2014/main" id="{4B099586-2ED4-6039-0347-A43B0D7E5E27}"/>
              </a:ext>
            </a:extLst>
          </p:cNvPr>
          <p:cNvSpPr>
            <a:spLocks noGrp="1"/>
          </p:cNvSpPr>
          <p:nvPr>
            <p:ph type="ftr" sz="quarter" idx="3"/>
          </p:nvPr>
        </p:nvSpPr>
        <p:spPr>
          <a:xfrm>
            <a:off x="2402512" y="6304031"/>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extLst>
      <p:ext uri="{BB962C8B-B14F-4D97-AF65-F5344CB8AC3E}">
        <p14:creationId xmlns:p14="http://schemas.microsoft.com/office/powerpoint/2010/main" val="400096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99456" y="116632"/>
            <a:ext cx="10369152" cy="792088"/>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85377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PowerPoint_strip2.png">
            <a:extLst>
              <a:ext uri="{FF2B5EF4-FFF2-40B4-BE49-F238E27FC236}">
                <a16:creationId xmlns:a16="http://schemas.microsoft.com/office/drawing/2014/main" id="{A345E172-39B8-D88A-9459-B861D4A1DD02}"/>
              </a:ext>
            </a:extLst>
          </p:cNvPr>
          <p:cNvPicPr>
            <a:picLocks noChangeAspect="1"/>
          </p:cNvPicPr>
          <p:nvPr userDrawn="1"/>
        </p:nvPicPr>
        <p:blipFill>
          <a:blip r:embed="rId9"/>
          <a:stretch>
            <a:fillRect/>
          </a:stretch>
        </p:blipFill>
        <p:spPr>
          <a:xfrm>
            <a:off x="0" y="0"/>
            <a:ext cx="182880" cy="6858000"/>
          </a:xfrm>
          <a:prstGeom prst="rect">
            <a:avLst/>
          </a:prstGeom>
        </p:spPr>
      </p:pic>
      <p:sp>
        <p:nvSpPr>
          <p:cNvPr id="6" name="Footer Placeholder 11">
            <a:extLst>
              <a:ext uri="{FF2B5EF4-FFF2-40B4-BE49-F238E27FC236}">
                <a16:creationId xmlns:a16="http://schemas.microsoft.com/office/drawing/2014/main" id="{2E2300ED-AFC3-C158-7D6E-A5F648E31368}"/>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 id="2147483828" r:id="rId5"/>
    <p:sldLayoutId id="2147483830" r:id="rId6"/>
    <p:sldLayoutId id="2147483831" r:id="rId7"/>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4" Type="http://schemas.openxmlformats.org/officeDocument/2006/relationships/image" Target="../media/image15.jpg"/></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www.cerise-project.eu/" TargetMode="Externa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5.jpg"/></Relationships>
</file>

<file path=ppt/slides/_rels/slide1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21.jp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jpg"/><Relationship Id="rId9" Type="http://schemas.openxmlformats.org/officeDocument/2006/relationships/image" Target="../media/image15.jp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doi.org/10.1175/JHM-D-21-0016.1" TargetMode="Externa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1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270.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260.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350.png"/></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47.png"/><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9.png"/><Relationship Id="rId1" Type="http://schemas.openxmlformats.org/officeDocument/2006/relationships/slideLayout" Target="../slideLayouts/slideLayout6.xml"/><Relationship Id="rId5" Type="http://schemas.openxmlformats.org/officeDocument/2006/relationships/image" Target="../media/image37.pn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4.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3" Type="http://schemas.openxmlformats.org/officeDocument/2006/relationships/image" Target="../media/image44.sv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15.jpg"/></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ecmwf.int/en/forecasts/quality-our-forecasts/monitoring-observing-system" TargetMode="Externa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 Id="rId5" Type="http://schemas.openxmlformats.org/officeDocument/2006/relationships/image" Target="../media/image11.gif"/><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C9689FC-4A22-0971-CA60-4C57708D9F1E}"/>
              </a:ext>
            </a:extLst>
          </p:cNvPr>
          <p:cNvSpPr>
            <a:spLocks noGrp="1"/>
          </p:cNvSpPr>
          <p:nvPr>
            <p:ph type="body" sz="quarter" idx="10"/>
          </p:nvPr>
        </p:nvSpPr>
        <p:spPr>
          <a:xfrm>
            <a:off x="2160563" y="1306770"/>
            <a:ext cx="7871650" cy="519800"/>
          </a:xfrm>
        </p:spPr>
        <p:txBody>
          <a:bodyPr/>
          <a:lstStyle/>
          <a:p>
            <a:r>
              <a:rPr lang="en-GB" dirty="0"/>
              <a:t>ECMWF Land data assimilation</a:t>
            </a:r>
          </a:p>
        </p:txBody>
      </p:sp>
      <p:sp>
        <p:nvSpPr>
          <p:cNvPr id="4" name="Text Placeholder 3">
            <a:extLst>
              <a:ext uri="{FF2B5EF4-FFF2-40B4-BE49-F238E27FC236}">
                <a16:creationId xmlns:a16="http://schemas.microsoft.com/office/drawing/2014/main" id="{5FB3FBC5-1195-6144-9F1C-C2295C1D5C5E}"/>
              </a:ext>
            </a:extLst>
          </p:cNvPr>
          <p:cNvSpPr>
            <a:spLocks noGrp="1"/>
          </p:cNvSpPr>
          <p:nvPr>
            <p:ph type="body" sz="quarter" idx="12"/>
          </p:nvPr>
        </p:nvSpPr>
        <p:spPr>
          <a:xfrm>
            <a:off x="1377647" y="3011790"/>
            <a:ext cx="9436705" cy="1846659"/>
          </a:xfrm>
        </p:spPr>
        <p:txBody>
          <a:bodyPr/>
          <a:lstStyle/>
          <a:p>
            <a:pPr algn="ctr"/>
            <a:r>
              <a:rPr lang="en-US" dirty="0"/>
              <a:t>Patricia de </a:t>
            </a:r>
            <a:r>
              <a:rPr lang="en-US" dirty="0" err="1"/>
              <a:t>Rosnay</a:t>
            </a:r>
            <a:r>
              <a:rPr lang="en-US" dirty="0"/>
              <a:t>, David Fairbairn, Sébastien Garrigues, Christoph Herbert, </a:t>
            </a:r>
          </a:p>
          <a:p>
            <a:pPr algn="ctr"/>
            <a:r>
              <a:rPr lang="en-US" dirty="0"/>
              <a:t>Kenta Ochi, Ewan </a:t>
            </a:r>
            <a:r>
              <a:rPr lang="en-US" dirty="0" err="1"/>
              <a:t>Pinnington</a:t>
            </a:r>
            <a:r>
              <a:rPr lang="en-US" dirty="0"/>
              <a:t>, Kirsti Salonen, </a:t>
            </a:r>
            <a:r>
              <a:rPr lang="en-US" dirty="0" err="1"/>
              <a:t>Dinand</a:t>
            </a:r>
            <a:r>
              <a:rPr lang="en-US" dirty="0"/>
              <a:t> </a:t>
            </a:r>
            <a:r>
              <a:rPr lang="en-US" dirty="0" err="1"/>
              <a:t>Schepers</a:t>
            </a:r>
            <a:r>
              <a:rPr lang="en-US" dirty="0"/>
              <a:t>, Pete Weston </a:t>
            </a:r>
          </a:p>
          <a:p>
            <a:pPr algn="ctr"/>
            <a:endParaRPr lang="en-US" dirty="0"/>
          </a:p>
          <a:p>
            <a:pPr algn="ctr"/>
            <a:r>
              <a:rPr lang="en-US" dirty="0"/>
              <a:t>and many others</a:t>
            </a:r>
          </a:p>
          <a:p>
            <a:pPr algn="ctr"/>
            <a:endParaRPr lang="en-US" dirty="0"/>
          </a:p>
          <a:p>
            <a:pPr algn="ctr"/>
            <a:r>
              <a:rPr lang="en-US" dirty="0"/>
              <a:t> </a:t>
            </a:r>
          </a:p>
        </p:txBody>
      </p:sp>
      <p:sp>
        <p:nvSpPr>
          <p:cNvPr id="7" name="Footer Placeholder 6">
            <a:extLst>
              <a:ext uri="{FF2B5EF4-FFF2-40B4-BE49-F238E27FC236}">
                <a16:creationId xmlns:a16="http://schemas.microsoft.com/office/drawing/2014/main" id="{94605CFF-BA71-F739-9055-1E917BEC8636}"/>
              </a:ext>
            </a:extLst>
          </p:cNvPr>
          <p:cNvSpPr>
            <a:spLocks noGrp="1"/>
          </p:cNvSpPr>
          <p:nvPr>
            <p:ph type="ftr" sz="quarter" idx="3"/>
          </p:nvPr>
        </p:nvSpPr>
        <p:spPr/>
        <p:txBody>
          <a:bodyPr/>
          <a:lstStyle/>
          <a:p>
            <a:pPr algn="ctr"/>
            <a:r>
              <a:rPr lang="en-US"/>
              <a:t>European Centre for Medium-Range Weather Forecasts</a:t>
            </a:r>
            <a:endParaRPr lang="en-US" dirty="0"/>
          </a:p>
        </p:txBody>
      </p:sp>
      <p:sp>
        <p:nvSpPr>
          <p:cNvPr id="6" name="Text Placeholder 5">
            <a:extLst>
              <a:ext uri="{FF2B5EF4-FFF2-40B4-BE49-F238E27FC236}">
                <a16:creationId xmlns:a16="http://schemas.microsoft.com/office/drawing/2014/main" id="{E8E04104-F83B-3D27-F63F-2395F9F114DC}"/>
              </a:ext>
            </a:extLst>
          </p:cNvPr>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36896755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96045BF-3E4B-9D81-6EE1-6F36079BFFEE}"/>
              </a:ext>
            </a:extLst>
          </p:cNvPr>
          <p:cNvSpPr>
            <a:spLocks noGrp="1"/>
          </p:cNvSpPr>
          <p:nvPr>
            <p:ph type="sldNum" sz="quarter" idx="10"/>
          </p:nvPr>
        </p:nvSpPr>
        <p:spPr>
          <a:xfrm>
            <a:off x="10032213" y="6308255"/>
            <a:ext cx="2159786" cy="216000"/>
          </a:xfrm>
          <a:prstGeom prst="rect">
            <a:avLst/>
          </a:prstGeom>
        </p:spPr>
        <p:txBody>
          <a:bodyPr lIns="0" tIns="0" rIns="0" bIns="0" anchor="b" anchorCtr="0"/>
          <a:lstStyle>
            <a:defPPr>
              <a:defRPr lang="en-US"/>
            </a:defPPr>
            <a:lvl1pPr marL="0" algn="ctr" defTabSz="554492" rtl="0" eaLnBrk="1" latinLnBrk="0" hangingPunct="1">
              <a:defRPr sz="900" b="1" kern="1200">
                <a:solidFill>
                  <a:schemeClr val="accent1">
                    <a:lumMod val="75000"/>
                  </a:schemeClr>
                </a:solidFill>
                <a:latin typeface="+mn-lt"/>
                <a:ea typeface="+mn-ea"/>
                <a:cs typeface="+mn-cs"/>
              </a:defRPr>
            </a:lvl1pPr>
            <a:lvl2pPr marL="277246" algn="l" defTabSz="554492" rtl="0" eaLnBrk="1" latinLnBrk="0" hangingPunct="1">
              <a:defRPr sz="1092" kern="1200">
                <a:solidFill>
                  <a:schemeClr val="tx1"/>
                </a:solidFill>
                <a:latin typeface="+mn-lt"/>
                <a:ea typeface="+mn-ea"/>
                <a:cs typeface="+mn-cs"/>
              </a:defRPr>
            </a:lvl2pPr>
            <a:lvl3pPr marL="554492" algn="l" defTabSz="554492" rtl="0" eaLnBrk="1" latinLnBrk="0" hangingPunct="1">
              <a:defRPr sz="1092" kern="1200">
                <a:solidFill>
                  <a:schemeClr val="tx1"/>
                </a:solidFill>
                <a:latin typeface="+mn-lt"/>
                <a:ea typeface="+mn-ea"/>
                <a:cs typeface="+mn-cs"/>
              </a:defRPr>
            </a:lvl3pPr>
            <a:lvl4pPr marL="831738" algn="l" defTabSz="554492" rtl="0" eaLnBrk="1" latinLnBrk="0" hangingPunct="1">
              <a:defRPr sz="1092" kern="1200">
                <a:solidFill>
                  <a:schemeClr val="tx1"/>
                </a:solidFill>
                <a:latin typeface="+mn-lt"/>
                <a:ea typeface="+mn-ea"/>
                <a:cs typeface="+mn-cs"/>
              </a:defRPr>
            </a:lvl4pPr>
            <a:lvl5pPr marL="1108984" algn="l" defTabSz="554492" rtl="0" eaLnBrk="1" latinLnBrk="0" hangingPunct="1">
              <a:defRPr sz="1092" kern="1200">
                <a:solidFill>
                  <a:schemeClr val="tx1"/>
                </a:solidFill>
                <a:latin typeface="+mn-lt"/>
                <a:ea typeface="+mn-ea"/>
                <a:cs typeface="+mn-cs"/>
              </a:defRPr>
            </a:lvl5pPr>
            <a:lvl6pPr marL="1386230" algn="l" defTabSz="554492" rtl="0" eaLnBrk="1" latinLnBrk="0" hangingPunct="1">
              <a:defRPr sz="1092" kern="1200">
                <a:solidFill>
                  <a:schemeClr val="tx1"/>
                </a:solidFill>
                <a:latin typeface="+mn-lt"/>
                <a:ea typeface="+mn-ea"/>
                <a:cs typeface="+mn-cs"/>
              </a:defRPr>
            </a:lvl6pPr>
            <a:lvl7pPr marL="1663476" algn="l" defTabSz="554492" rtl="0" eaLnBrk="1" latinLnBrk="0" hangingPunct="1">
              <a:defRPr sz="1092" kern="1200">
                <a:solidFill>
                  <a:schemeClr val="tx1"/>
                </a:solidFill>
                <a:latin typeface="+mn-lt"/>
                <a:ea typeface="+mn-ea"/>
                <a:cs typeface="+mn-cs"/>
              </a:defRPr>
            </a:lvl7pPr>
            <a:lvl8pPr marL="1940723" algn="l" defTabSz="554492" rtl="0" eaLnBrk="1" latinLnBrk="0" hangingPunct="1">
              <a:defRPr sz="1092" kern="1200">
                <a:solidFill>
                  <a:schemeClr val="tx1"/>
                </a:solidFill>
                <a:latin typeface="+mn-lt"/>
                <a:ea typeface="+mn-ea"/>
                <a:cs typeface="+mn-cs"/>
              </a:defRPr>
            </a:lvl8pPr>
            <a:lvl9pPr marL="2217969" algn="l" defTabSz="554492" rtl="0" eaLnBrk="1" latinLnBrk="0" hangingPunct="1">
              <a:defRPr sz="1092" kern="1200">
                <a:solidFill>
                  <a:schemeClr val="tx1"/>
                </a:solidFill>
                <a:latin typeface="+mn-lt"/>
                <a:ea typeface="+mn-ea"/>
                <a:cs typeface="+mn-cs"/>
              </a:defRPr>
            </a:lvl9pPr>
          </a:lstStyle>
          <a:p>
            <a:fld id="{E4AB80EA-DB86-D849-B86F-15DAF31F0474}" type="slidenum">
              <a:rPr lang="en-US" smtClean="0"/>
              <a:pPr/>
              <a:t>10</a:t>
            </a:fld>
            <a:endParaRPr lang="en-US" dirty="0"/>
          </a:p>
        </p:txBody>
      </p:sp>
      <p:sp>
        <p:nvSpPr>
          <p:cNvPr id="12" name="Title 1">
            <a:extLst>
              <a:ext uri="{FF2B5EF4-FFF2-40B4-BE49-F238E27FC236}">
                <a16:creationId xmlns:a16="http://schemas.microsoft.com/office/drawing/2014/main" id="{13B7C7AB-DF09-3EC7-8C3B-A386EEB398CB}"/>
              </a:ext>
            </a:extLst>
          </p:cNvPr>
          <p:cNvSpPr txBox="1">
            <a:spLocks/>
          </p:cNvSpPr>
          <p:nvPr/>
        </p:nvSpPr>
        <p:spPr>
          <a:xfrm>
            <a:off x="599244" y="240661"/>
            <a:ext cx="10512862" cy="642455"/>
          </a:xfrm>
          <a:prstGeom prst="rect">
            <a:avLst/>
          </a:prstGeom>
        </p:spPr>
        <p:txBody>
          <a:bodyPr vert="horz" lIns="91440" tIns="45720" rIns="91440" bIns="45720" rtlCol="0" anchor="ctr">
            <a:normAutofit/>
          </a:bodyPr>
          <a:lstStyle>
            <a:lvl1pPr algn="l" defTabSz="914126" rtl="0" eaLnBrk="1" latinLnBrk="0" hangingPunct="1">
              <a:lnSpc>
                <a:spcPct val="90000"/>
              </a:lnSpc>
              <a:spcBef>
                <a:spcPct val="0"/>
              </a:spcBef>
              <a:buNone/>
              <a:defRPr sz="4399" kern="1200">
                <a:solidFill>
                  <a:schemeClr val="tx1"/>
                </a:solidFill>
                <a:latin typeface="+mj-lt"/>
                <a:ea typeface="+mj-ea"/>
                <a:cs typeface="+mj-cs"/>
              </a:defRPr>
            </a:lvl1pPr>
          </a:lstStyle>
          <a:p>
            <a:r>
              <a:rPr lang="en-GB" sz="3200" b="1" dirty="0">
                <a:solidFill>
                  <a:srgbClr val="235F97"/>
                </a:solidFill>
                <a:latin typeface="Calibri" panose="020F0502020204030204" pitchFamily="34" charset="0"/>
                <a:cs typeface="Calibri" panose="020F0502020204030204" pitchFamily="34" charset="0"/>
              </a:rPr>
              <a:t>Snow reanalysis for ERA6 (49r2) </a:t>
            </a:r>
          </a:p>
        </p:txBody>
      </p:sp>
      <p:sp>
        <p:nvSpPr>
          <p:cNvPr id="13" name="TextBox 12">
            <a:extLst>
              <a:ext uri="{FF2B5EF4-FFF2-40B4-BE49-F238E27FC236}">
                <a16:creationId xmlns:a16="http://schemas.microsoft.com/office/drawing/2014/main" id="{E97322A3-A2FC-902E-5725-4ED8F8C09B75}"/>
              </a:ext>
            </a:extLst>
          </p:cNvPr>
          <p:cNvSpPr txBox="1"/>
          <p:nvPr/>
        </p:nvSpPr>
        <p:spPr>
          <a:xfrm>
            <a:off x="336225" y="1458231"/>
            <a:ext cx="10512862" cy="752835"/>
          </a:xfrm>
          <a:prstGeom prst="rect">
            <a:avLst/>
          </a:prstGeom>
          <a:noFill/>
        </p:spPr>
        <p:txBody>
          <a:bodyPr wrap="square" rtlCol="0">
            <a:spAutoFit/>
          </a:bodyPr>
          <a:lstStyle/>
          <a:p>
            <a:r>
              <a:rPr lang="en-GB" sz="1600" dirty="0"/>
              <a:t>- Step change in the ERA5 snow mass from 2004 (IMS snow cover started to be assimilated)</a:t>
            </a:r>
          </a:p>
          <a:p>
            <a:r>
              <a:rPr lang="en-GB" sz="1600" dirty="0"/>
              <a:t>- Snow data assimilation reduced the positive snow cover bias, but it amplified the snow mass negative trend</a:t>
            </a:r>
          </a:p>
          <a:p>
            <a:endParaRPr lang="en-GB" dirty="0"/>
          </a:p>
        </p:txBody>
      </p:sp>
      <p:sp>
        <p:nvSpPr>
          <p:cNvPr id="14" name="TextBox 13">
            <a:extLst>
              <a:ext uri="{FF2B5EF4-FFF2-40B4-BE49-F238E27FC236}">
                <a16:creationId xmlns:a16="http://schemas.microsoft.com/office/drawing/2014/main" id="{C9369ECD-46D1-F236-8F9E-2FA5542E3608}"/>
              </a:ext>
            </a:extLst>
          </p:cNvPr>
          <p:cNvSpPr txBox="1"/>
          <p:nvPr/>
        </p:nvSpPr>
        <p:spPr>
          <a:xfrm>
            <a:off x="230655" y="2483799"/>
            <a:ext cx="6617793" cy="2554545"/>
          </a:xfrm>
          <a:prstGeom prst="rect">
            <a:avLst/>
          </a:prstGeom>
          <a:noFill/>
        </p:spPr>
        <p:txBody>
          <a:bodyPr wrap="square" rtlCol="0">
            <a:spAutoFit/>
          </a:bodyPr>
          <a:lstStyle/>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In ERA6: </a:t>
            </a:r>
          </a:p>
          <a:p>
            <a:pPr marL="742950" lvl="1" indent="-285750">
              <a:buFont typeface="Arial" panose="020B0604020202020204" pitchFamily="34" charset="0"/>
              <a:buChar char="•"/>
            </a:pPr>
            <a:r>
              <a:rPr lang="en-GB" sz="2000" dirty="0"/>
              <a:t>Snow model and a set of snow data assimilation improvements</a:t>
            </a:r>
          </a:p>
          <a:p>
            <a:pPr marL="742950" lvl="1" indent="-285750">
              <a:buFont typeface="Arial" panose="020B0604020202020204" pitchFamily="34" charset="0"/>
              <a:buChar char="•"/>
            </a:pPr>
            <a:r>
              <a:rPr lang="en-GB" sz="2000" dirty="0"/>
              <a:t>ESA CCI AVHRR (1982-2017) + NOAA/NESDIS IMS (2017-NRT)   </a:t>
            </a:r>
          </a:p>
          <a:p>
            <a:pPr marL="742950" lvl="1" indent="-285750">
              <a:buFont typeface="Arial" panose="020B0604020202020204" pitchFamily="34" charset="0"/>
              <a:buChar char="•"/>
            </a:pPr>
            <a:endParaRPr lang="en-GB" sz="2000" dirty="0"/>
          </a:p>
          <a:p>
            <a:r>
              <a:rPr lang="en-GB" sz="2000" dirty="0">
                <a:solidFill>
                  <a:srgbClr val="FF0000"/>
                </a:solidFill>
                <a:sym typeface="Wingdings" pitchFamily="2" charset="2"/>
              </a:rPr>
              <a:t> </a:t>
            </a:r>
            <a:r>
              <a:rPr lang="en-GB" sz="2000" dirty="0">
                <a:solidFill>
                  <a:srgbClr val="FF0000"/>
                </a:solidFill>
              </a:rPr>
              <a:t>ERA6-Land 1</a:t>
            </a:r>
            <a:r>
              <a:rPr lang="en-GB" sz="2000" baseline="30000" dirty="0">
                <a:solidFill>
                  <a:srgbClr val="FF0000"/>
                </a:solidFill>
              </a:rPr>
              <a:t>st</a:t>
            </a:r>
            <a:r>
              <a:rPr lang="en-GB" sz="2000" dirty="0">
                <a:solidFill>
                  <a:srgbClr val="FF0000"/>
                </a:solidFill>
              </a:rPr>
              <a:t> prototype in CERISE (1939-2022)</a:t>
            </a:r>
          </a:p>
        </p:txBody>
      </p:sp>
      <p:sp>
        <p:nvSpPr>
          <p:cNvPr id="16" name="TextBox 15">
            <a:extLst>
              <a:ext uri="{FF2B5EF4-FFF2-40B4-BE49-F238E27FC236}">
                <a16:creationId xmlns:a16="http://schemas.microsoft.com/office/drawing/2014/main" id="{2D351BCF-2A0E-A764-812B-C45B764F3A39}"/>
              </a:ext>
            </a:extLst>
          </p:cNvPr>
          <p:cNvSpPr txBox="1"/>
          <p:nvPr/>
        </p:nvSpPr>
        <p:spPr>
          <a:xfrm>
            <a:off x="8562706" y="6331116"/>
            <a:ext cx="1326004" cy="369332"/>
          </a:xfrm>
          <a:prstGeom prst="rect">
            <a:avLst/>
          </a:prstGeom>
          <a:noFill/>
        </p:spPr>
        <p:txBody>
          <a:bodyPr wrap="none" rtlCol="0">
            <a:spAutoFit/>
          </a:bodyPr>
          <a:lstStyle/>
          <a:p>
            <a:r>
              <a:rPr lang="en-GB" sz="1800" dirty="0"/>
              <a:t>Kenta Ochi</a:t>
            </a:r>
          </a:p>
        </p:txBody>
      </p:sp>
      <p:pic>
        <p:nvPicPr>
          <p:cNvPr id="19" name="図 6" descr="グラフ, 折れ線グラフ&#10;&#10;自動的に生成された説明">
            <a:extLst>
              <a:ext uri="{FF2B5EF4-FFF2-40B4-BE49-F238E27FC236}">
                <a16:creationId xmlns:a16="http://schemas.microsoft.com/office/drawing/2014/main" id="{54C041B1-132A-8C29-E598-DCE84B2E10DA}"/>
              </a:ext>
            </a:extLst>
          </p:cNvPr>
          <p:cNvPicPr>
            <a:picLocks noChangeAspect="1"/>
          </p:cNvPicPr>
          <p:nvPr/>
        </p:nvPicPr>
        <p:blipFill rotWithShape="1">
          <a:blip r:embed="rId2">
            <a:extLst>
              <a:ext uri="{28A0092B-C50C-407E-A947-70E740481C1C}">
                <a14:useLocalDpi xmlns:a14="http://schemas.microsoft.com/office/drawing/2010/main" val="0"/>
              </a:ext>
            </a:extLst>
          </a:blip>
          <a:srcRect t="10558" r="1042"/>
          <a:stretch/>
        </p:blipFill>
        <p:spPr>
          <a:xfrm>
            <a:off x="7302891" y="2955289"/>
            <a:ext cx="5045364" cy="3227858"/>
          </a:xfrm>
          <a:prstGeom prst="rect">
            <a:avLst/>
          </a:prstGeom>
        </p:spPr>
      </p:pic>
      <p:pic>
        <p:nvPicPr>
          <p:cNvPr id="20" name="Picture 19" descr="Logo&#10;&#10;Description automatically generated">
            <a:extLst>
              <a:ext uri="{FF2B5EF4-FFF2-40B4-BE49-F238E27FC236}">
                <a16:creationId xmlns:a16="http://schemas.microsoft.com/office/drawing/2014/main" id="{D4D082FF-A934-5F13-ACD7-0AB74AEE91C9}"/>
              </a:ext>
            </a:extLst>
          </p:cNvPr>
          <p:cNvPicPr>
            <a:picLocks noChangeAspect="1"/>
          </p:cNvPicPr>
          <p:nvPr/>
        </p:nvPicPr>
        <p:blipFill>
          <a:blip r:embed="rId3"/>
          <a:stretch>
            <a:fillRect/>
          </a:stretch>
        </p:blipFill>
        <p:spPr>
          <a:xfrm>
            <a:off x="10032213" y="203360"/>
            <a:ext cx="1958021" cy="1002507"/>
          </a:xfrm>
          <a:prstGeom prst="rect">
            <a:avLst/>
          </a:prstGeom>
        </p:spPr>
      </p:pic>
      <p:pic>
        <p:nvPicPr>
          <p:cNvPr id="21" name="Picture 20" descr="A flag with yellow stars&#10;&#10;Description automatically generated with low confidence">
            <a:extLst>
              <a:ext uri="{FF2B5EF4-FFF2-40B4-BE49-F238E27FC236}">
                <a16:creationId xmlns:a16="http://schemas.microsoft.com/office/drawing/2014/main" id="{E0C95070-3459-24BB-8CBA-8CB10D4CF214}"/>
              </a:ext>
            </a:extLst>
          </p:cNvPr>
          <p:cNvPicPr>
            <a:picLocks noChangeAspect="1"/>
          </p:cNvPicPr>
          <p:nvPr/>
        </p:nvPicPr>
        <p:blipFill>
          <a:blip r:embed="rId4"/>
          <a:stretch>
            <a:fillRect/>
          </a:stretch>
        </p:blipFill>
        <p:spPr>
          <a:xfrm>
            <a:off x="10584606" y="1205867"/>
            <a:ext cx="1607393" cy="1628543"/>
          </a:xfrm>
          <a:prstGeom prst="rect">
            <a:avLst/>
          </a:prstGeom>
        </p:spPr>
      </p:pic>
      <p:sp>
        <p:nvSpPr>
          <p:cNvPr id="22" name="TextBox 21">
            <a:extLst>
              <a:ext uri="{FF2B5EF4-FFF2-40B4-BE49-F238E27FC236}">
                <a16:creationId xmlns:a16="http://schemas.microsoft.com/office/drawing/2014/main" id="{8429BE71-ABF7-C57F-25BE-003A084A7E71}"/>
              </a:ext>
            </a:extLst>
          </p:cNvPr>
          <p:cNvSpPr txBox="1"/>
          <p:nvPr/>
        </p:nvSpPr>
        <p:spPr>
          <a:xfrm>
            <a:off x="8923667" y="3047057"/>
            <a:ext cx="928459" cy="369332"/>
          </a:xfrm>
          <a:prstGeom prst="rect">
            <a:avLst/>
          </a:prstGeom>
          <a:noFill/>
        </p:spPr>
        <p:txBody>
          <a:bodyPr wrap="none" rtlCol="0">
            <a:spAutoFit/>
          </a:bodyPr>
          <a:lstStyle/>
          <a:p>
            <a:r>
              <a:rPr lang="en-GB" dirty="0"/>
              <a:t>- ERA5</a:t>
            </a:r>
          </a:p>
        </p:txBody>
      </p:sp>
      <p:sp>
        <p:nvSpPr>
          <p:cNvPr id="23" name="TextBox 22">
            <a:extLst>
              <a:ext uri="{FF2B5EF4-FFF2-40B4-BE49-F238E27FC236}">
                <a16:creationId xmlns:a16="http://schemas.microsoft.com/office/drawing/2014/main" id="{9B87EFCD-20C0-2E44-2642-838E49B296F3}"/>
              </a:ext>
            </a:extLst>
          </p:cNvPr>
          <p:cNvSpPr txBox="1"/>
          <p:nvPr/>
        </p:nvSpPr>
        <p:spPr>
          <a:xfrm>
            <a:off x="8923667" y="3275229"/>
            <a:ext cx="2764453" cy="369332"/>
          </a:xfrm>
          <a:prstGeom prst="rect">
            <a:avLst/>
          </a:prstGeom>
          <a:noFill/>
        </p:spPr>
        <p:txBody>
          <a:bodyPr wrap="square" rtlCol="0">
            <a:spAutoFit/>
          </a:bodyPr>
          <a:lstStyle/>
          <a:p>
            <a:r>
              <a:rPr lang="en-GB" dirty="0">
                <a:solidFill>
                  <a:srgbClr val="00B050"/>
                </a:solidFill>
              </a:rPr>
              <a:t>- New model no snow DA</a:t>
            </a:r>
          </a:p>
        </p:txBody>
      </p:sp>
      <p:sp>
        <p:nvSpPr>
          <p:cNvPr id="24" name="TextBox 23">
            <a:extLst>
              <a:ext uri="{FF2B5EF4-FFF2-40B4-BE49-F238E27FC236}">
                <a16:creationId xmlns:a16="http://schemas.microsoft.com/office/drawing/2014/main" id="{D8777CB6-2DB1-61FC-A6B6-9F06EA53FB61}"/>
              </a:ext>
            </a:extLst>
          </p:cNvPr>
          <p:cNvSpPr txBox="1"/>
          <p:nvPr/>
        </p:nvSpPr>
        <p:spPr>
          <a:xfrm>
            <a:off x="8926760" y="3522012"/>
            <a:ext cx="3064764" cy="369332"/>
          </a:xfrm>
          <a:prstGeom prst="rect">
            <a:avLst/>
          </a:prstGeom>
          <a:noFill/>
        </p:spPr>
        <p:txBody>
          <a:bodyPr wrap="square" rtlCol="0">
            <a:spAutoFit/>
          </a:bodyPr>
          <a:lstStyle/>
          <a:p>
            <a:r>
              <a:rPr lang="en-GB" dirty="0">
                <a:solidFill>
                  <a:srgbClr val="FF0000"/>
                </a:solidFill>
              </a:rPr>
              <a:t>- New model new snow DA</a:t>
            </a:r>
          </a:p>
        </p:txBody>
      </p:sp>
      <p:sp>
        <p:nvSpPr>
          <p:cNvPr id="25" name="Doughnut 24">
            <a:extLst>
              <a:ext uri="{FF2B5EF4-FFF2-40B4-BE49-F238E27FC236}">
                <a16:creationId xmlns:a16="http://schemas.microsoft.com/office/drawing/2014/main" id="{102825AC-33BC-4C1F-1130-D23359B30D8D}"/>
              </a:ext>
            </a:extLst>
          </p:cNvPr>
          <p:cNvSpPr/>
          <p:nvPr/>
        </p:nvSpPr>
        <p:spPr>
          <a:xfrm rot="21102435">
            <a:off x="10443321" y="4068157"/>
            <a:ext cx="414082" cy="1439270"/>
          </a:xfrm>
          <a:prstGeom prst="donut">
            <a:avLst>
              <a:gd name="adj" fmla="val 2893"/>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cxnSp>
        <p:nvCxnSpPr>
          <p:cNvPr id="28" name="Straight Connector 27">
            <a:extLst>
              <a:ext uri="{FF2B5EF4-FFF2-40B4-BE49-F238E27FC236}">
                <a16:creationId xmlns:a16="http://schemas.microsoft.com/office/drawing/2014/main" id="{1BCED0AB-C4F5-1176-9587-AC032FCB406C}"/>
              </a:ext>
            </a:extLst>
          </p:cNvPr>
          <p:cNvCxnSpPr/>
          <p:nvPr/>
        </p:nvCxnSpPr>
        <p:spPr>
          <a:xfrm>
            <a:off x="8819266" y="3047057"/>
            <a:ext cx="0" cy="288175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BD09841D-8C78-3447-1A1A-F59166240B1E}"/>
              </a:ext>
            </a:extLst>
          </p:cNvPr>
          <p:cNvCxnSpPr/>
          <p:nvPr/>
        </p:nvCxnSpPr>
        <p:spPr>
          <a:xfrm>
            <a:off x="10648066" y="3040204"/>
            <a:ext cx="0" cy="288175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CB699E4E-C2D6-EE2E-09D7-A2A6BC527DBB}"/>
              </a:ext>
            </a:extLst>
          </p:cNvPr>
          <p:cNvSpPr txBox="1"/>
          <p:nvPr/>
        </p:nvSpPr>
        <p:spPr>
          <a:xfrm rot="16200000">
            <a:off x="6554969" y="4281273"/>
            <a:ext cx="1550424" cy="276999"/>
          </a:xfrm>
          <a:prstGeom prst="rect">
            <a:avLst/>
          </a:prstGeom>
          <a:noFill/>
        </p:spPr>
        <p:txBody>
          <a:bodyPr wrap="none" rtlCol="0">
            <a:spAutoFit/>
          </a:bodyPr>
          <a:lstStyle/>
          <a:p>
            <a:r>
              <a:rPr lang="en-GB" sz="1200" dirty="0"/>
              <a:t>NH snow depth (m) </a:t>
            </a:r>
          </a:p>
        </p:txBody>
      </p:sp>
    </p:spTree>
    <p:extLst>
      <p:ext uri="{BB962C8B-B14F-4D97-AF65-F5344CB8AC3E}">
        <p14:creationId xmlns:p14="http://schemas.microsoft.com/office/powerpoint/2010/main" val="287103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map of the world&#10;&#10;Description automatically generated">
            <a:extLst>
              <a:ext uri="{FF2B5EF4-FFF2-40B4-BE49-F238E27FC236}">
                <a16:creationId xmlns:a16="http://schemas.microsoft.com/office/drawing/2014/main" id="{10AACCCF-7AE6-F25D-85DF-1029773BB82A}"/>
              </a:ext>
            </a:extLst>
          </p:cNvPr>
          <p:cNvPicPr>
            <a:picLocks noChangeAspect="1"/>
          </p:cNvPicPr>
          <p:nvPr/>
        </p:nvPicPr>
        <p:blipFill rotWithShape="1">
          <a:blip r:embed="rId2">
            <a:extLst>
              <a:ext uri="{28A0092B-C50C-407E-A947-70E740481C1C}">
                <a14:useLocalDpi xmlns:a14="http://schemas.microsoft.com/office/drawing/2010/main" val="0"/>
              </a:ext>
            </a:extLst>
          </a:blip>
          <a:srcRect l="42223" t="27213" r="13429" b="50382"/>
          <a:stretch/>
        </p:blipFill>
        <p:spPr bwMode="auto">
          <a:xfrm>
            <a:off x="2402512" y="2228749"/>
            <a:ext cx="3640104" cy="2705301"/>
          </a:xfrm>
          <a:prstGeom prst="rect">
            <a:avLst/>
          </a:prstGeom>
          <a:ln>
            <a:noFill/>
          </a:ln>
          <a:extLst>
            <a:ext uri="{53640926-AAD7-44D8-BBD7-CCE9431645EC}">
              <a14:shadowObscured xmlns:a14="http://schemas.microsoft.com/office/drawing/2010/main"/>
            </a:ext>
          </a:extLst>
        </p:spPr>
      </p:pic>
      <p:sp>
        <p:nvSpPr>
          <p:cNvPr id="4" name="Slide Number Placeholder 3">
            <a:extLst>
              <a:ext uri="{FF2B5EF4-FFF2-40B4-BE49-F238E27FC236}">
                <a16:creationId xmlns:a16="http://schemas.microsoft.com/office/drawing/2014/main" id="{D5FEED2B-79B8-9567-3002-305594E834EF}"/>
              </a:ext>
            </a:extLst>
          </p:cNvPr>
          <p:cNvSpPr>
            <a:spLocks noGrp="1"/>
          </p:cNvSpPr>
          <p:nvPr>
            <p:ph type="sldNum" sz="quarter" idx="10"/>
          </p:nvPr>
        </p:nvSpPr>
        <p:spPr>
          <a:xfrm>
            <a:off x="10032213" y="6308255"/>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chemeClr val="accent1">
                    <a:lumMod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pPr/>
              <a:t>11</a:t>
            </a:fld>
            <a:endParaRPr lang="en-US" dirty="0"/>
          </a:p>
        </p:txBody>
      </p:sp>
      <p:sp>
        <p:nvSpPr>
          <p:cNvPr id="5" name="Title 1">
            <a:extLst>
              <a:ext uri="{FF2B5EF4-FFF2-40B4-BE49-F238E27FC236}">
                <a16:creationId xmlns:a16="http://schemas.microsoft.com/office/drawing/2014/main" id="{BD8773AA-1398-34CE-28DC-C928E820F21C}"/>
              </a:ext>
            </a:extLst>
          </p:cNvPr>
          <p:cNvSpPr txBox="1">
            <a:spLocks/>
          </p:cNvSpPr>
          <p:nvPr/>
        </p:nvSpPr>
        <p:spPr>
          <a:xfrm>
            <a:off x="270536" y="172426"/>
            <a:ext cx="9432138" cy="369332"/>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839DB2"/>
                </a:solidFill>
                <a:latin typeface="+mj-lt"/>
                <a:ea typeface="+mj-ea"/>
                <a:cs typeface="+mj-cs"/>
              </a:defRPr>
            </a:lvl1pPr>
          </a:lstStyle>
          <a:p>
            <a:r>
              <a:rPr lang="en-US" sz="3200" b="1" dirty="0">
                <a:solidFill>
                  <a:srgbClr val="235F97"/>
                </a:solidFill>
              </a:rPr>
              <a:t>VOD assimilation</a:t>
            </a:r>
            <a:r>
              <a:rPr lang="en-US" sz="3200" b="1" dirty="0">
                <a:solidFill>
                  <a:srgbClr val="235F97"/>
                </a:solidFill>
                <a:sym typeface="Wingdings" pitchFamily="2" charset="2"/>
              </a:rPr>
              <a:t></a:t>
            </a:r>
            <a:r>
              <a:rPr lang="en-US" sz="3200" b="1" dirty="0">
                <a:solidFill>
                  <a:srgbClr val="235F97"/>
                </a:solidFill>
              </a:rPr>
              <a:t>CoCO2 project</a:t>
            </a:r>
          </a:p>
        </p:txBody>
      </p:sp>
      <p:sp>
        <p:nvSpPr>
          <p:cNvPr id="17" name="AutoShape 2" descr="Home">
            <a:extLst>
              <a:ext uri="{FF2B5EF4-FFF2-40B4-BE49-F238E27FC236}">
                <a16:creationId xmlns:a16="http://schemas.microsoft.com/office/drawing/2014/main" id="{42E3ADCE-06D7-CEE5-9DB9-51EF2631543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 name="Picture 7" descr="A flag with yellow stars&#10;&#10;Description automatically generated with low confidence">
            <a:extLst>
              <a:ext uri="{FF2B5EF4-FFF2-40B4-BE49-F238E27FC236}">
                <a16:creationId xmlns:a16="http://schemas.microsoft.com/office/drawing/2014/main" id="{26471823-9627-80FD-6DF4-231217107896}"/>
              </a:ext>
            </a:extLst>
          </p:cNvPr>
          <p:cNvPicPr>
            <a:picLocks noChangeAspect="1"/>
          </p:cNvPicPr>
          <p:nvPr/>
        </p:nvPicPr>
        <p:blipFill>
          <a:blip r:embed="rId3"/>
          <a:stretch>
            <a:fillRect/>
          </a:stretch>
        </p:blipFill>
        <p:spPr>
          <a:xfrm>
            <a:off x="10032213" y="1504110"/>
            <a:ext cx="1988160" cy="2014320"/>
          </a:xfrm>
          <a:prstGeom prst="rect">
            <a:avLst/>
          </a:prstGeom>
        </p:spPr>
      </p:pic>
      <p:sp>
        <p:nvSpPr>
          <p:cNvPr id="2" name="TextBox 1">
            <a:extLst>
              <a:ext uri="{FF2B5EF4-FFF2-40B4-BE49-F238E27FC236}">
                <a16:creationId xmlns:a16="http://schemas.microsoft.com/office/drawing/2014/main" id="{A940E781-55EF-5A53-4815-62FB136DD9E5}"/>
              </a:ext>
            </a:extLst>
          </p:cNvPr>
          <p:cNvSpPr txBox="1"/>
          <p:nvPr/>
        </p:nvSpPr>
        <p:spPr>
          <a:xfrm>
            <a:off x="270536" y="909942"/>
            <a:ext cx="8598221" cy="1715854"/>
          </a:xfrm>
          <a:prstGeom prst="rect">
            <a:avLst/>
          </a:prstGeom>
          <a:noFill/>
        </p:spPr>
        <p:txBody>
          <a:bodyPr wrap="square" rtlCol="0">
            <a:spAutoFit/>
          </a:bodyPr>
          <a:lstStyle/>
          <a:p>
            <a:pPr lvl="0">
              <a:spcAft>
                <a:spcPts val="300"/>
              </a:spcAft>
              <a:tabLst>
                <a:tab pos="228600" algn="l"/>
              </a:tabLst>
            </a:pPr>
            <a:r>
              <a:rPr lang="en-GB" sz="2000" u="sng" dirty="0"/>
              <a:t>Assimilation of Vegetation Optical Depth (VOD) </a:t>
            </a:r>
            <a:r>
              <a:rPr lang="en-GB" sz="2000" dirty="0"/>
              <a:t>from passive microwave sensors to constrain vegetation water and carbon cycle variables.</a:t>
            </a:r>
          </a:p>
          <a:p>
            <a:pPr lvl="0">
              <a:spcAft>
                <a:spcPts val="300"/>
              </a:spcAft>
              <a:tabLst>
                <a:tab pos="228600" algn="l"/>
              </a:tabLst>
            </a:pPr>
            <a:r>
              <a:rPr lang="en-GB" dirty="0">
                <a:latin typeface="Arial" panose="020B0604020202020204" pitchFamily="34" charset="0"/>
                <a:ea typeface="Calibri" panose="020F0502020204030204" pitchFamily="34" charset="0"/>
                <a:cs typeface="Times New Roman" panose="02020603050405020304" pitchFamily="18" charset="0"/>
              </a:rPr>
              <a:t>- </a:t>
            </a:r>
            <a:r>
              <a:rPr lang="en-GB" sz="1800" dirty="0">
                <a:effectLst/>
                <a:latin typeface="Arial" panose="020B0604020202020204" pitchFamily="34" charset="0"/>
                <a:ea typeface="Calibri" panose="020F0502020204030204" pitchFamily="34" charset="0"/>
                <a:cs typeface="Times New Roman" panose="02020603050405020304" pitchFamily="18" charset="0"/>
              </a:rPr>
              <a:t>L-band VOD (1.41GHz)  from SMOS</a:t>
            </a:r>
          </a:p>
          <a:p>
            <a:pPr lvl="0">
              <a:spcAft>
                <a:spcPts val="300"/>
              </a:spcAft>
              <a:tabLst>
                <a:tab pos="228600" algn="l"/>
              </a:tabLst>
            </a:pPr>
            <a:r>
              <a:rPr lang="en-GB" sz="1800" dirty="0">
                <a:effectLst/>
                <a:latin typeface="Arial" panose="020B0604020202020204" pitchFamily="34" charset="0"/>
                <a:ea typeface="Calibri" panose="020F0502020204030204" pitchFamily="34" charset="0"/>
                <a:cs typeface="Times New Roman" panose="02020603050405020304" pitchFamily="18" charset="0"/>
              </a:rPr>
              <a:t>- C-band VOD (6.9GHz) and X-band VOD (10.65GHz) from AMSR2</a:t>
            </a:r>
            <a:endParaRPr lang="en-GB" sz="2000" dirty="0">
              <a:effectLst/>
              <a:latin typeface="Arial" panose="020B0604020202020204" pitchFamily="34" charset="0"/>
              <a:ea typeface="Calibri" panose="020F0502020204030204" pitchFamily="34" charset="0"/>
              <a:cs typeface="Times New Roman" panose="02020603050405020304" pitchFamily="18" charset="0"/>
            </a:endParaRPr>
          </a:p>
          <a:p>
            <a:pPr lvl="0">
              <a:spcAft>
                <a:spcPts val="300"/>
              </a:spcAft>
              <a:tabLst>
                <a:tab pos="228600" algn="l"/>
              </a:tabLst>
            </a:pPr>
            <a:endParaRPr lang="en-GB" sz="2000" dirty="0"/>
          </a:p>
        </p:txBody>
      </p:sp>
      <p:pic>
        <p:nvPicPr>
          <p:cNvPr id="3" name="Picture 2" descr="A picture containing logo&#10;&#10;Description automatically generated">
            <a:extLst>
              <a:ext uri="{FF2B5EF4-FFF2-40B4-BE49-F238E27FC236}">
                <a16:creationId xmlns:a16="http://schemas.microsoft.com/office/drawing/2014/main" id="{73B28828-B793-B6C0-31FF-9CC9969923B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48503" y="333744"/>
            <a:ext cx="2343495" cy="1107383"/>
          </a:xfrm>
          <a:prstGeom prst="rect">
            <a:avLst/>
          </a:prstGeom>
        </p:spPr>
      </p:pic>
      <p:sp>
        <p:nvSpPr>
          <p:cNvPr id="6" name="Footer Placeholder 11">
            <a:extLst>
              <a:ext uri="{FF2B5EF4-FFF2-40B4-BE49-F238E27FC236}">
                <a16:creationId xmlns:a16="http://schemas.microsoft.com/office/drawing/2014/main" id="{94F9AB7C-A4F4-D256-60D4-01E98FB07F8F}"/>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pic>
        <p:nvPicPr>
          <p:cNvPr id="13" name="Picture 12" descr="A map of the world&#10;&#10;Description automatically generated">
            <a:extLst>
              <a:ext uri="{FF2B5EF4-FFF2-40B4-BE49-F238E27FC236}">
                <a16:creationId xmlns:a16="http://schemas.microsoft.com/office/drawing/2014/main" id="{B653678F-A802-1F59-5463-D2E5475F4CD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86269" t="8539" b="8595"/>
          <a:stretch/>
        </p:blipFill>
        <p:spPr bwMode="auto">
          <a:xfrm rot="5400000">
            <a:off x="4110355" y="3421829"/>
            <a:ext cx="432435" cy="3843655"/>
          </a:xfrm>
          <a:prstGeom prst="rect">
            <a:avLst/>
          </a:prstGeom>
          <a:ln>
            <a:noFill/>
          </a:ln>
          <a:extLst>
            <a:ext uri="{53640926-AAD7-44D8-BBD7-CCE9431645EC}">
              <a14:shadowObscured xmlns:a14="http://schemas.microsoft.com/office/drawing/2010/main"/>
            </a:ext>
          </a:extLst>
        </p:spPr>
      </p:pic>
      <p:sp>
        <p:nvSpPr>
          <p:cNvPr id="14" name="TextBox 13">
            <a:extLst>
              <a:ext uri="{FF2B5EF4-FFF2-40B4-BE49-F238E27FC236}">
                <a16:creationId xmlns:a16="http://schemas.microsoft.com/office/drawing/2014/main" id="{AE4B574E-F430-E5EB-A19F-ECA30DA2FF23}"/>
              </a:ext>
            </a:extLst>
          </p:cNvPr>
          <p:cNvSpPr txBox="1"/>
          <p:nvPr/>
        </p:nvSpPr>
        <p:spPr>
          <a:xfrm>
            <a:off x="6349478" y="3699740"/>
            <a:ext cx="5038559" cy="1200329"/>
          </a:xfrm>
          <a:prstGeom prst="rect">
            <a:avLst/>
          </a:prstGeom>
          <a:noFill/>
        </p:spPr>
        <p:txBody>
          <a:bodyPr wrap="none" rtlCol="0">
            <a:spAutoFit/>
          </a:bodyPr>
          <a:lstStyle/>
          <a:p>
            <a:r>
              <a:rPr lang="en-GB" dirty="0"/>
              <a:t>T2m RMSE reduction (blue) 2018-2021</a:t>
            </a:r>
          </a:p>
          <a:p>
            <a:endParaRPr lang="en-GB" dirty="0"/>
          </a:p>
          <a:p>
            <a:pPr marL="285750" indent="-285750">
              <a:buFont typeface="Wingdings" pitchFamily="2" charset="2"/>
              <a:buChar char="à"/>
            </a:pPr>
            <a:r>
              <a:rPr lang="en-GB" dirty="0">
                <a:sym typeface="Wingdings" pitchFamily="2" charset="2"/>
              </a:rPr>
              <a:t>Positive impact of VOD assimilation on NWP</a:t>
            </a:r>
          </a:p>
          <a:p>
            <a:pPr marL="285750" indent="-285750">
              <a:buFont typeface="Wingdings" pitchFamily="2" charset="2"/>
              <a:buChar char="à"/>
            </a:pPr>
            <a:r>
              <a:rPr lang="en-GB" dirty="0">
                <a:sym typeface="Wingdings" pitchFamily="2" charset="2"/>
              </a:rPr>
              <a:t>Challenges in terms of GPP impact</a:t>
            </a:r>
            <a:endParaRPr lang="en-GB" dirty="0"/>
          </a:p>
        </p:txBody>
      </p:sp>
      <p:sp>
        <p:nvSpPr>
          <p:cNvPr id="7" name="TextBox 6">
            <a:extLst>
              <a:ext uri="{FF2B5EF4-FFF2-40B4-BE49-F238E27FC236}">
                <a16:creationId xmlns:a16="http://schemas.microsoft.com/office/drawing/2014/main" id="{A0798284-6616-16B8-72D5-BC90FCF0DEFE}"/>
              </a:ext>
            </a:extLst>
          </p:cNvPr>
          <p:cNvSpPr txBox="1"/>
          <p:nvPr/>
        </p:nvSpPr>
        <p:spPr>
          <a:xfrm>
            <a:off x="7184858" y="5610998"/>
            <a:ext cx="2719655" cy="369332"/>
          </a:xfrm>
          <a:prstGeom prst="rect">
            <a:avLst/>
          </a:prstGeom>
          <a:noFill/>
        </p:spPr>
        <p:txBody>
          <a:bodyPr wrap="none" rtlCol="0">
            <a:spAutoFit/>
          </a:bodyPr>
          <a:lstStyle/>
          <a:p>
            <a:r>
              <a:rPr lang="en-GB" dirty="0"/>
              <a:t>In </a:t>
            </a:r>
            <a:r>
              <a:rPr lang="en-GB" dirty="0" err="1"/>
              <a:t>ECLand</a:t>
            </a:r>
            <a:r>
              <a:rPr lang="en-GB" dirty="0"/>
              <a:t>, Pete Weston</a:t>
            </a:r>
          </a:p>
        </p:txBody>
      </p:sp>
    </p:spTree>
    <p:extLst>
      <p:ext uri="{BB962C8B-B14F-4D97-AF65-F5344CB8AC3E}">
        <p14:creationId xmlns:p14="http://schemas.microsoft.com/office/powerpoint/2010/main" val="28573244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D8773AA-1398-34CE-28DC-C928E820F21C}"/>
              </a:ext>
            </a:extLst>
          </p:cNvPr>
          <p:cNvSpPr txBox="1">
            <a:spLocks/>
          </p:cNvSpPr>
          <p:nvPr/>
        </p:nvSpPr>
        <p:spPr>
          <a:xfrm>
            <a:off x="374149" y="248345"/>
            <a:ext cx="9974590" cy="369332"/>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839DB2"/>
                </a:solidFill>
                <a:latin typeface="+mj-lt"/>
                <a:ea typeface="+mj-ea"/>
                <a:cs typeface="+mj-cs"/>
              </a:defRPr>
            </a:lvl1pPr>
          </a:lstStyle>
          <a:p>
            <a:r>
              <a:rPr lang="en-US" sz="2800" b="1" dirty="0">
                <a:solidFill>
                  <a:srgbClr val="235F97"/>
                </a:solidFill>
              </a:rPr>
              <a:t>Unified ensemble Land DA </a:t>
            </a:r>
            <a:r>
              <a:rPr lang="en-US" sz="2800" b="1" dirty="0">
                <a:solidFill>
                  <a:srgbClr val="235F97"/>
                </a:solidFill>
                <a:sym typeface="Wingdings" pitchFamily="2" charset="2"/>
              </a:rPr>
              <a:t> </a:t>
            </a:r>
            <a:r>
              <a:rPr lang="en-US" sz="2800" b="1" dirty="0">
                <a:solidFill>
                  <a:srgbClr val="235F97"/>
                </a:solidFill>
              </a:rPr>
              <a:t>CERISE project</a:t>
            </a:r>
          </a:p>
        </p:txBody>
      </p:sp>
      <p:sp>
        <p:nvSpPr>
          <p:cNvPr id="13" name="TextBox 12">
            <a:extLst>
              <a:ext uri="{FF2B5EF4-FFF2-40B4-BE49-F238E27FC236}">
                <a16:creationId xmlns:a16="http://schemas.microsoft.com/office/drawing/2014/main" id="{895D8C05-99A0-887F-506E-B90D6E82B7F1}"/>
              </a:ext>
            </a:extLst>
          </p:cNvPr>
          <p:cNvSpPr txBox="1"/>
          <p:nvPr/>
        </p:nvSpPr>
        <p:spPr>
          <a:xfrm>
            <a:off x="502092" y="3584140"/>
            <a:ext cx="6297677" cy="1477328"/>
          </a:xfrm>
          <a:prstGeom prst="rect">
            <a:avLst/>
          </a:prstGeom>
          <a:noFill/>
        </p:spPr>
        <p:txBody>
          <a:bodyPr wrap="square" rtlCol="0">
            <a:spAutoFit/>
          </a:bodyPr>
          <a:lstStyle/>
          <a:p>
            <a:r>
              <a:rPr lang="en-GB" dirty="0">
                <a:solidFill>
                  <a:schemeClr val="bg1"/>
                </a:solidFill>
                <a:sym typeface="Wingdings" pitchFamily="2" charset="2"/>
              </a:rPr>
              <a:t> </a:t>
            </a:r>
            <a:r>
              <a:rPr lang="en-GB" dirty="0">
                <a:solidFill>
                  <a:schemeClr val="bg1"/>
                </a:solidFill>
              </a:rPr>
              <a:t>Development of unified ensemble-based coupled land-atmosphere data assimilation for the C3S global and regional reanalyses.</a:t>
            </a:r>
          </a:p>
          <a:p>
            <a:endParaRPr lang="en-GB" dirty="0"/>
          </a:p>
          <a:p>
            <a:endParaRPr lang="en-GB" dirty="0"/>
          </a:p>
        </p:txBody>
      </p:sp>
      <p:sp>
        <p:nvSpPr>
          <p:cNvPr id="6" name="TextBox 5">
            <a:extLst>
              <a:ext uri="{FF2B5EF4-FFF2-40B4-BE49-F238E27FC236}">
                <a16:creationId xmlns:a16="http://schemas.microsoft.com/office/drawing/2014/main" id="{AADC245B-8AF8-763B-54A1-E9D9AAECBDC7}"/>
              </a:ext>
            </a:extLst>
          </p:cNvPr>
          <p:cNvSpPr txBox="1"/>
          <p:nvPr/>
        </p:nvSpPr>
        <p:spPr>
          <a:xfrm>
            <a:off x="502092" y="4781695"/>
            <a:ext cx="3198376" cy="646331"/>
          </a:xfrm>
          <a:prstGeom prst="rect">
            <a:avLst/>
          </a:prstGeom>
          <a:noFill/>
        </p:spPr>
        <p:txBody>
          <a:bodyPr wrap="none" rtlCol="0">
            <a:spAutoFit/>
          </a:bodyPr>
          <a:lstStyle/>
          <a:p>
            <a:r>
              <a:rPr lang="en-GB" dirty="0">
                <a:hlinkClick r:id="rId2"/>
              </a:rPr>
              <a:t>https://www.cerise-project.eu/</a:t>
            </a:r>
            <a:endParaRPr lang="en-GB" dirty="0"/>
          </a:p>
          <a:p>
            <a:endParaRPr lang="en-GB" dirty="0"/>
          </a:p>
        </p:txBody>
      </p:sp>
      <p:sp>
        <p:nvSpPr>
          <p:cNvPr id="16" name="TextBox 15">
            <a:extLst>
              <a:ext uri="{FF2B5EF4-FFF2-40B4-BE49-F238E27FC236}">
                <a16:creationId xmlns:a16="http://schemas.microsoft.com/office/drawing/2014/main" id="{EFA94634-13BF-DC6F-E3F1-63C6C0F9748E}"/>
              </a:ext>
            </a:extLst>
          </p:cNvPr>
          <p:cNvSpPr txBox="1"/>
          <p:nvPr/>
        </p:nvSpPr>
        <p:spPr>
          <a:xfrm>
            <a:off x="368205" y="873189"/>
            <a:ext cx="7988764" cy="3477875"/>
          </a:xfrm>
          <a:prstGeom prst="rect">
            <a:avLst/>
          </a:prstGeom>
          <a:noFill/>
        </p:spPr>
        <p:txBody>
          <a:bodyPr wrap="square" rtlCol="0">
            <a:spAutoFit/>
          </a:bodyPr>
          <a:lstStyle/>
          <a:p>
            <a:pPr algn="l"/>
            <a:r>
              <a:rPr lang="en-GB" sz="2000" b="1" i="0" dirty="0">
                <a:solidFill>
                  <a:srgbClr val="2F3E4F"/>
                </a:solidFill>
                <a:effectLst/>
              </a:rPr>
              <a:t>CERISE</a:t>
            </a:r>
            <a:r>
              <a:rPr lang="en-GB" sz="2000" b="0" i="0" dirty="0">
                <a:solidFill>
                  <a:srgbClr val="2F3E4F"/>
                </a:solidFill>
                <a:effectLst/>
              </a:rPr>
              <a:t>: </a:t>
            </a:r>
            <a:r>
              <a:rPr lang="en-GB" sz="2000" b="0" i="0" dirty="0" err="1">
                <a:solidFill>
                  <a:srgbClr val="2F3E4F"/>
                </a:solidFill>
                <a:effectLst/>
              </a:rPr>
              <a:t>CopERnIcus</a:t>
            </a:r>
            <a:r>
              <a:rPr lang="en-GB" sz="2000" b="0" i="0" dirty="0">
                <a:solidFill>
                  <a:srgbClr val="2F3E4F"/>
                </a:solidFill>
                <a:effectLst/>
              </a:rPr>
              <a:t> climate change Service Evolution (2023-2026)</a:t>
            </a:r>
          </a:p>
          <a:p>
            <a:pPr algn="l"/>
            <a:endParaRPr lang="en-GB" sz="2000" dirty="0">
              <a:solidFill>
                <a:srgbClr val="2F3E4F"/>
              </a:solidFill>
            </a:endParaRPr>
          </a:p>
          <a:p>
            <a:pPr algn="l"/>
            <a:endParaRPr lang="en-GB" sz="2000" dirty="0">
              <a:solidFill>
                <a:srgbClr val="2F3E4F"/>
              </a:solidFill>
            </a:endParaRPr>
          </a:p>
          <a:p>
            <a:pPr algn="l"/>
            <a:endParaRPr lang="en-GB" sz="2000" dirty="0">
              <a:solidFill>
                <a:srgbClr val="2F3E4F"/>
              </a:solidFill>
            </a:endParaRPr>
          </a:p>
          <a:p>
            <a:pPr marL="342900" indent="-342900">
              <a:buFont typeface="Wingdings" pitchFamily="2" charset="2"/>
              <a:buChar char="à"/>
            </a:pPr>
            <a:r>
              <a:rPr lang="en-GB" sz="2000" b="1" dirty="0">
                <a:sym typeface="Wingdings" pitchFamily="2" charset="2"/>
              </a:rPr>
              <a:t>Support the l</a:t>
            </a:r>
            <a:r>
              <a:rPr lang="en-GB" sz="2000" b="1" dirty="0"/>
              <a:t>ong-term evolution of C3S (Copernicus Climate Change Service) for: </a:t>
            </a:r>
          </a:p>
          <a:p>
            <a:r>
              <a:rPr lang="en-GB" sz="2000" b="1" dirty="0"/>
              <a:t>	- regional and global climate reanalysis and</a:t>
            </a:r>
          </a:p>
          <a:p>
            <a:r>
              <a:rPr lang="en-GB" sz="2000" b="1" dirty="0"/>
              <a:t>	- multi-system seasonal  prediction,</a:t>
            </a:r>
          </a:p>
          <a:p>
            <a:r>
              <a:rPr lang="en-GB" sz="2000" b="1" dirty="0"/>
              <a:t>towards an Earth system approach with a focus on </a:t>
            </a:r>
          </a:p>
          <a:p>
            <a:r>
              <a:rPr lang="en-GB" sz="2000" b="1" dirty="0"/>
              <a:t>land-atmosphere coupling.</a:t>
            </a:r>
          </a:p>
          <a:p>
            <a:pPr algn="l"/>
            <a:endParaRPr lang="en-GB" sz="2000" dirty="0">
              <a:solidFill>
                <a:srgbClr val="2F3E4F"/>
              </a:solidFill>
            </a:endParaRPr>
          </a:p>
        </p:txBody>
      </p:sp>
      <p:pic>
        <p:nvPicPr>
          <p:cNvPr id="18" name="Picture 17" descr="Logo&#10;&#10;Description automatically generated">
            <a:extLst>
              <a:ext uri="{FF2B5EF4-FFF2-40B4-BE49-F238E27FC236}">
                <a16:creationId xmlns:a16="http://schemas.microsoft.com/office/drawing/2014/main" id="{89BE910F-3CC4-AAB1-85CA-254D0841A4D1}"/>
              </a:ext>
            </a:extLst>
          </p:cNvPr>
          <p:cNvPicPr>
            <a:picLocks noChangeAspect="1"/>
          </p:cNvPicPr>
          <p:nvPr/>
        </p:nvPicPr>
        <p:blipFill>
          <a:blip r:embed="rId3"/>
          <a:stretch>
            <a:fillRect/>
          </a:stretch>
        </p:blipFill>
        <p:spPr>
          <a:xfrm>
            <a:off x="10032213" y="203360"/>
            <a:ext cx="1958021" cy="1002507"/>
          </a:xfrm>
          <a:prstGeom prst="rect">
            <a:avLst/>
          </a:prstGeom>
        </p:spPr>
      </p:pic>
      <p:pic>
        <p:nvPicPr>
          <p:cNvPr id="19" name="Picture 18" descr="A flag with yellow stars&#10;&#10;Description automatically generated with low confidence">
            <a:extLst>
              <a:ext uri="{FF2B5EF4-FFF2-40B4-BE49-F238E27FC236}">
                <a16:creationId xmlns:a16="http://schemas.microsoft.com/office/drawing/2014/main" id="{B576C83D-9B7D-A8D9-1193-D6918B294E29}"/>
              </a:ext>
            </a:extLst>
          </p:cNvPr>
          <p:cNvPicPr>
            <a:picLocks noChangeAspect="1"/>
          </p:cNvPicPr>
          <p:nvPr/>
        </p:nvPicPr>
        <p:blipFill>
          <a:blip r:embed="rId4"/>
          <a:stretch>
            <a:fillRect/>
          </a:stretch>
        </p:blipFill>
        <p:spPr>
          <a:xfrm>
            <a:off x="10584606" y="1205867"/>
            <a:ext cx="1607393" cy="1628543"/>
          </a:xfrm>
          <a:prstGeom prst="rect">
            <a:avLst/>
          </a:prstGeom>
        </p:spPr>
      </p:pic>
      <p:sp>
        <p:nvSpPr>
          <p:cNvPr id="21" name="TextBox 20">
            <a:extLst>
              <a:ext uri="{FF2B5EF4-FFF2-40B4-BE49-F238E27FC236}">
                <a16:creationId xmlns:a16="http://schemas.microsoft.com/office/drawing/2014/main" id="{F66B8DA5-C79A-4FC8-A013-DB6C01A70F6D}"/>
              </a:ext>
            </a:extLst>
          </p:cNvPr>
          <p:cNvSpPr txBox="1"/>
          <p:nvPr/>
        </p:nvSpPr>
        <p:spPr>
          <a:xfrm>
            <a:off x="2503958" y="6249517"/>
            <a:ext cx="8606649" cy="369332"/>
          </a:xfrm>
          <a:prstGeom prst="rect">
            <a:avLst/>
          </a:prstGeom>
          <a:solidFill>
            <a:schemeClr val="bg1"/>
          </a:solidFill>
        </p:spPr>
        <p:txBody>
          <a:bodyPr wrap="square" rtlCol="0">
            <a:spAutoFit/>
          </a:bodyPr>
          <a:lstStyle/>
          <a:p>
            <a:r>
              <a:rPr lang="en-GB" sz="900" i="0" dirty="0">
                <a:solidFill>
                  <a:srgbClr val="172B4D"/>
                </a:solidFill>
                <a:effectLst/>
              </a:rPr>
              <a:t> The  CERISE project (grant agreement No101082139) is funded by the European Union. Views and opinions expressed are however those of the author(s) only and do not necessarily reflect those of the European Union or the Commission. Neither the European Union nor the granting authority can be held responsible for them.</a:t>
            </a:r>
            <a:endParaRPr lang="en-GB" sz="900" dirty="0"/>
          </a:p>
        </p:txBody>
      </p:sp>
      <p:sp>
        <p:nvSpPr>
          <p:cNvPr id="2" name="Oval 1">
            <a:extLst>
              <a:ext uri="{FF2B5EF4-FFF2-40B4-BE49-F238E27FC236}">
                <a16:creationId xmlns:a16="http://schemas.microsoft.com/office/drawing/2014/main" id="{4A031508-A3C5-BC46-FC2D-8299516CD522}"/>
              </a:ext>
            </a:extLst>
          </p:cNvPr>
          <p:cNvSpPr/>
          <p:nvPr/>
        </p:nvSpPr>
        <p:spPr>
          <a:xfrm>
            <a:off x="8782753" y="2245061"/>
            <a:ext cx="1376068" cy="1179867"/>
          </a:xfrm>
          <a:prstGeom prst="ellipse">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B80F50CA-DF29-F01E-88F1-C0024100375A}"/>
              </a:ext>
            </a:extLst>
          </p:cNvPr>
          <p:cNvSpPr txBox="1"/>
          <p:nvPr/>
        </p:nvSpPr>
        <p:spPr>
          <a:xfrm>
            <a:off x="9033608" y="2517130"/>
            <a:ext cx="898516" cy="646331"/>
          </a:xfrm>
          <a:prstGeom prst="rect">
            <a:avLst/>
          </a:prstGeom>
          <a:noFill/>
          <a:ln>
            <a:noFill/>
          </a:ln>
        </p:spPr>
        <p:txBody>
          <a:bodyPr wrap="none" rtlCol="0">
            <a:spAutoFit/>
          </a:bodyPr>
          <a:lstStyle/>
          <a:p>
            <a:endParaRPr lang="en-GB" dirty="0"/>
          </a:p>
          <a:p>
            <a:pPr algn="ctr"/>
            <a:r>
              <a:rPr lang="en-GB" dirty="0"/>
              <a:t>4D-Var</a:t>
            </a:r>
          </a:p>
        </p:txBody>
      </p:sp>
      <p:grpSp>
        <p:nvGrpSpPr>
          <p:cNvPr id="7" name="Group 6">
            <a:extLst>
              <a:ext uri="{FF2B5EF4-FFF2-40B4-BE49-F238E27FC236}">
                <a16:creationId xmlns:a16="http://schemas.microsoft.com/office/drawing/2014/main" id="{FAF88961-46EA-48E2-923B-02CCC09F1FBD}"/>
              </a:ext>
            </a:extLst>
          </p:cNvPr>
          <p:cNvGrpSpPr/>
          <p:nvPr/>
        </p:nvGrpSpPr>
        <p:grpSpPr>
          <a:xfrm>
            <a:off x="7593586" y="4045261"/>
            <a:ext cx="1063563" cy="1116801"/>
            <a:chOff x="2062929" y="2625256"/>
            <a:chExt cx="1296144" cy="1296144"/>
          </a:xfrm>
        </p:grpSpPr>
        <p:sp>
          <p:nvSpPr>
            <p:cNvPr id="8" name="Oval 7">
              <a:extLst>
                <a:ext uri="{FF2B5EF4-FFF2-40B4-BE49-F238E27FC236}">
                  <a16:creationId xmlns:a16="http://schemas.microsoft.com/office/drawing/2014/main" id="{6E4689A3-FDB2-A837-17F1-E0D459AF5C98}"/>
                </a:ext>
              </a:extLst>
            </p:cNvPr>
            <p:cNvSpPr/>
            <p:nvPr/>
          </p:nvSpPr>
          <p:spPr>
            <a:xfrm>
              <a:off x="2062929" y="2625256"/>
              <a:ext cx="1296144" cy="1296144"/>
            </a:xfrm>
            <a:prstGeom prst="ellipse">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83920F99-7F10-491A-D8F5-DCE7D9665FF0}"/>
                </a:ext>
              </a:extLst>
            </p:cNvPr>
            <p:cNvSpPr txBox="1"/>
            <p:nvPr/>
          </p:nvSpPr>
          <p:spPr>
            <a:xfrm>
              <a:off x="2309723" y="2948758"/>
              <a:ext cx="850185" cy="428642"/>
            </a:xfrm>
            <a:prstGeom prst="rect">
              <a:avLst/>
            </a:prstGeom>
            <a:noFill/>
            <a:ln>
              <a:noFill/>
            </a:ln>
          </p:spPr>
          <p:txBody>
            <a:bodyPr wrap="none" rtlCol="0">
              <a:spAutoFit/>
            </a:bodyPr>
            <a:lstStyle/>
            <a:p>
              <a:r>
                <a:rPr lang="en-GB" dirty="0"/>
                <a:t>Land</a:t>
              </a:r>
            </a:p>
          </p:txBody>
        </p:sp>
      </p:grpSp>
      <p:grpSp>
        <p:nvGrpSpPr>
          <p:cNvPr id="10" name="Group 9">
            <a:extLst>
              <a:ext uri="{FF2B5EF4-FFF2-40B4-BE49-F238E27FC236}">
                <a16:creationId xmlns:a16="http://schemas.microsoft.com/office/drawing/2014/main" id="{FDA7FDB8-B388-800B-9361-B03F8FF9E24B}"/>
              </a:ext>
            </a:extLst>
          </p:cNvPr>
          <p:cNvGrpSpPr/>
          <p:nvPr/>
        </p:nvGrpSpPr>
        <p:grpSpPr>
          <a:xfrm>
            <a:off x="10886995" y="4329324"/>
            <a:ext cx="1182180" cy="1212819"/>
            <a:chOff x="5436096" y="2440590"/>
            <a:chExt cx="1296144" cy="1296144"/>
          </a:xfrm>
        </p:grpSpPr>
        <p:sp>
          <p:nvSpPr>
            <p:cNvPr id="11" name="Oval 10">
              <a:extLst>
                <a:ext uri="{FF2B5EF4-FFF2-40B4-BE49-F238E27FC236}">
                  <a16:creationId xmlns:a16="http://schemas.microsoft.com/office/drawing/2014/main" id="{D56CB9C0-0B6F-4149-A6A3-76D0C847E5E5}"/>
                </a:ext>
              </a:extLst>
            </p:cNvPr>
            <p:cNvSpPr/>
            <p:nvPr/>
          </p:nvSpPr>
          <p:spPr>
            <a:xfrm>
              <a:off x="5436096" y="2440590"/>
              <a:ext cx="1296144" cy="129614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23AA7AAF-D091-1B43-D0B6-BA06E5521107}"/>
                </a:ext>
              </a:extLst>
            </p:cNvPr>
            <p:cNvSpPr txBox="1"/>
            <p:nvPr/>
          </p:nvSpPr>
          <p:spPr>
            <a:xfrm>
              <a:off x="5681265" y="2819677"/>
              <a:ext cx="947663" cy="394706"/>
            </a:xfrm>
            <a:prstGeom prst="rect">
              <a:avLst/>
            </a:prstGeom>
            <a:noFill/>
            <a:ln>
              <a:noFill/>
            </a:ln>
          </p:spPr>
          <p:txBody>
            <a:bodyPr wrap="none" rtlCol="0">
              <a:spAutoFit/>
            </a:bodyPr>
            <a:lstStyle/>
            <a:p>
              <a:r>
                <a:rPr lang="en-GB" dirty="0"/>
                <a:t>Ocean</a:t>
              </a:r>
            </a:p>
          </p:txBody>
        </p:sp>
      </p:grpSp>
      <p:grpSp>
        <p:nvGrpSpPr>
          <p:cNvPr id="14" name="Group 13">
            <a:extLst>
              <a:ext uri="{FF2B5EF4-FFF2-40B4-BE49-F238E27FC236}">
                <a16:creationId xmlns:a16="http://schemas.microsoft.com/office/drawing/2014/main" id="{3650B472-B1FC-3153-2C4E-5AEF6554BF8E}"/>
              </a:ext>
            </a:extLst>
          </p:cNvPr>
          <p:cNvGrpSpPr/>
          <p:nvPr/>
        </p:nvGrpSpPr>
        <p:grpSpPr>
          <a:xfrm>
            <a:off x="11000956" y="2781776"/>
            <a:ext cx="1080892" cy="1084143"/>
            <a:chOff x="5179317" y="537293"/>
            <a:chExt cx="1311521" cy="1296144"/>
          </a:xfrm>
        </p:grpSpPr>
        <p:sp>
          <p:nvSpPr>
            <p:cNvPr id="15" name="Oval 14">
              <a:extLst>
                <a:ext uri="{FF2B5EF4-FFF2-40B4-BE49-F238E27FC236}">
                  <a16:creationId xmlns:a16="http://schemas.microsoft.com/office/drawing/2014/main" id="{680D7981-68B6-8187-57FC-7B609D0F8D7E}"/>
                </a:ext>
              </a:extLst>
            </p:cNvPr>
            <p:cNvSpPr/>
            <p:nvPr/>
          </p:nvSpPr>
          <p:spPr>
            <a:xfrm>
              <a:off x="5179317" y="537293"/>
              <a:ext cx="1296144" cy="1296144"/>
            </a:xfrm>
            <a:prstGeom prst="ellipse">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8185E09B-BEB8-749C-1C83-1D63EAB0D414}"/>
                </a:ext>
              </a:extLst>
            </p:cNvPr>
            <p:cNvSpPr txBox="1"/>
            <p:nvPr/>
          </p:nvSpPr>
          <p:spPr>
            <a:xfrm>
              <a:off x="5317594" y="917583"/>
              <a:ext cx="1173244" cy="441554"/>
            </a:xfrm>
            <a:prstGeom prst="rect">
              <a:avLst/>
            </a:prstGeom>
            <a:noFill/>
            <a:ln>
              <a:noFill/>
            </a:ln>
          </p:spPr>
          <p:txBody>
            <a:bodyPr wrap="none" rtlCol="0">
              <a:spAutoFit/>
            </a:bodyPr>
            <a:lstStyle/>
            <a:p>
              <a:r>
                <a:rPr lang="en-GB" dirty="0"/>
                <a:t>Sea Ice</a:t>
              </a:r>
            </a:p>
          </p:txBody>
        </p:sp>
      </p:grpSp>
      <p:grpSp>
        <p:nvGrpSpPr>
          <p:cNvPr id="20" name="Group 19">
            <a:extLst>
              <a:ext uri="{FF2B5EF4-FFF2-40B4-BE49-F238E27FC236}">
                <a16:creationId xmlns:a16="http://schemas.microsoft.com/office/drawing/2014/main" id="{94B3778C-DAAE-A8EE-0A34-5ED46F5E5B58}"/>
              </a:ext>
            </a:extLst>
          </p:cNvPr>
          <p:cNvGrpSpPr/>
          <p:nvPr/>
        </p:nvGrpSpPr>
        <p:grpSpPr>
          <a:xfrm>
            <a:off x="9125798" y="4762773"/>
            <a:ext cx="1222941" cy="1218814"/>
            <a:chOff x="3688628" y="3137510"/>
            <a:chExt cx="1296144" cy="1296144"/>
          </a:xfrm>
        </p:grpSpPr>
        <p:sp>
          <p:nvSpPr>
            <p:cNvPr id="22" name="Oval 21">
              <a:extLst>
                <a:ext uri="{FF2B5EF4-FFF2-40B4-BE49-F238E27FC236}">
                  <a16:creationId xmlns:a16="http://schemas.microsoft.com/office/drawing/2014/main" id="{5FE91684-A60A-A758-AD52-8AF8033DFDB6}"/>
                </a:ext>
              </a:extLst>
            </p:cNvPr>
            <p:cNvSpPr/>
            <p:nvPr/>
          </p:nvSpPr>
          <p:spPr>
            <a:xfrm>
              <a:off x="3688628" y="3137510"/>
              <a:ext cx="1296144" cy="129614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374B12D8-4EF0-CC99-14AD-6884A2621B3D}"/>
                </a:ext>
              </a:extLst>
            </p:cNvPr>
            <p:cNvSpPr txBox="1"/>
            <p:nvPr/>
          </p:nvSpPr>
          <p:spPr>
            <a:xfrm>
              <a:off x="3938834" y="3552068"/>
              <a:ext cx="934154" cy="392765"/>
            </a:xfrm>
            <a:prstGeom prst="rect">
              <a:avLst/>
            </a:prstGeom>
            <a:noFill/>
            <a:ln>
              <a:noFill/>
            </a:ln>
          </p:spPr>
          <p:txBody>
            <a:bodyPr wrap="none" rtlCol="0">
              <a:spAutoFit/>
            </a:bodyPr>
            <a:lstStyle/>
            <a:p>
              <a:r>
                <a:rPr lang="en-GB" dirty="0"/>
                <a:t>Waves</a:t>
              </a:r>
            </a:p>
          </p:txBody>
        </p:sp>
      </p:grpSp>
      <p:sp>
        <p:nvSpPr>
          <p:cNvPr id="24" name="TextBox 23">
            <a:extLst>
              <a:ext uri="{FF2B5EF4-FFF2-40B4-BE49-F238E27FC236}">
                <a16:creationId xmlns:a16="http://schemas.microsoft.com/office/drawing/2014/main" id="{60D0F609-5B74-2F15-4BF5-A40ABDA5DF8D}"/>
              </a:ext>
            </a:extLst>
          </p:cNvPr>
          <p:cNvSpPr txBox="1"/>
          <p:nvPr/>
        </p:nvSpPr>
        <p:spPr>
          <a:xfrm>
            <a:off x="8804205" y="2595807"/>
            <a:ext cx="1428596" cy="369332"/>
          </a:xfrm>
          <a:prstGeom prst="rect">
            <a:avLst/>
          </a:prstGeom>
          <a:noFill/>
          <a:ln>
            <a:noFill/>
          </a:ln>
        </p:spPr>
        <p:txBody>
          <a:bodyPr wrap="none" rtlCol="0">
            <a:spAutoFit/>
          </a:bodyPr>
          <a:lstStyle/>
          <a:p>
            <a:r>
              <a:rPr lang="en-GB" dirty="0"/>
              <a:t>Atmosphere</a:t>
            </a:r>
          </a:p>
        </p:txBody>
      </p:sp>
      <p:sp>
        <p:nvSpPr>
          <p:cNvPr id="25" name="TextBox 24">
            <a:extLst>
              <a:ext uri="{FF2B5EF4-FFF2-40B4-BE49-F238E27FC236}">
                <a16:creationId xmlns:a16="http://schemas.microsoft.com/office/drawing/2014/main" id="{23A0F753-403C-7622-C44C-47585D5B0605}"/>
              </a:ext>
            </a:extLst>
          </p:cNvPr>
          <p:cNvSpPr txBox="1"/>
          <p:nvPr/>
        </p:nvSpPr>
        <p:spPr>
          <a:xfrm>
            <a:off x="11143150" y="3305790"/>
            <a:ext cx="898516" cy="369332"/>
          </a:xfrm>
          <a:prstGeom prst="rect">
            <a:avLst/>
          </a:prstGeom>
          <a:noFill/>
          <a:ln>
            <a:noFill/>
          </a:ln>
        </p:spPr>
        <p:txBody>
          <a:bodyPr wrap="none" rtlCol="0">
            <a:spAutoFit/>
          </a:bodyPr>
          <a:lstStyle/>
          <a:p>
            <a:r>
              <a:rPr lang="en-GB" dirty="0"/>
              <a:t>3D-Var</a:t>
            </a:r>
          </a:p>
        </p:txBody>
      </p:sp>
      <p:sp>
        <p:nvSpPr>
          <p:cNvPr id="26" name="TextBox 25">
            <a:extLst>
              <a:ext uri="{FF2B5EF4-FFF2-40B4-BE49-F238E27FC236}">
                <a16:creationId xmlns:a16="http://schemas.microsoft.com/office/drawing/2014/main" id="{56CFDBC4-8EE8-2B0A-0887-E7E76D950DD9}"/>
              </a:ext>
            </a:extLst>
          </p:cNvPr>
          <p:cNvSpPr txBox="1"/>
          <p:nvPr/>
        </p:nvSpPr>
        <p:spPr>
          <a:xfrm>
            <a:off x="11100133" y="4892116"/>
            <a:ext cx="898516" cy="369332"/>
          </a:xfrm>
          <a:prstGeom prst="rect">
            <a:avLst/>
          </a:prstGeom>
          <a:noFill/>
          <a:ln>
            <a:noFill/>
          </a:ln>
        </p:spPr>
        <p:txBody>
          <a:bodyPr wrap="none" rtlCol="0">
            <a:spAutoFit/>
          </a:bodyPr>
          <a:lstStyle/>
          <a:p>
            <a:r>
              <a:rPr lang="en-GB" dirty="0"/>
              <a:t>3D-Var</a:t>
            </a:r>
          </a:p>
        </p:txBody>
      </p:sp>
      <p:sp>
        <p:nvSpPr>
          <p:cNvPr id="27" name="TextBox 26">
            <a:extLst>
              <a:ext uri="{FF2B5EF4-FFF2-40B4-BE49-F238E27FC236}">
                <a16:creationId xmlns:a16="http://schemas.microsoft.com/office/drawing/2014/main" id="{F0B15579-DBFF-6D80-0C41-184FBA0F1A7F}"/>
              </a:ext>
            </a:extLst>
          </p:cNvPr>
          <p:cNvSpPr txBox="1"/>
          <p:nvPr/>
        </p:nvSpPr>
        <p:spPr>
          <a:xfrm>
            <a:off x="9523106" y="5468178"/>
            <a:ext cx="428323" cy="369332"/>
          </a:xfrm>
          <a:prstGeom prst="rect">
            <a:avLst/>
          </a:prstGeom>
          <a:noFill/>
          <a:ln>
            <a:noFill/>
          </a:ln>
        </p:spPr>
        <p:txBody>
          <a:bodyPr wrap="none" rtlCol="0">
            <a:spAutoFit/>
          </a:bodyPr>
          <a:lstStyle/>
          <a:p>
            <a:pPr algn="ctr"/>
            <a:r>
              <a:rPr lang="en-GB" dirty="0"/>
              <a:t>OI</a:t>
            </a:r>
          </a:p>
        </p:txBody>
      </p:sp>
      <p:sp>
        <p:nvSpPr>
          <p:cNvPr id="28" name="TextBox 27">
            <a:extLst>
              <a:ext uri="{FF2B5EF4-FFF2-40B4-BE49-F238E27FC236}">
                <a16:creationId xmlns:a16="http://schemas.microsoft.com/office/drawing/2014/main" id="{2A255662-866C-49C2-6CEE-78E9D3B58066}"/>
              </a:ext>
            </a:extLst>
          </p:cNvPr>
          <p:cNvSpPr txBox="1"/>
          <p:nvPr/>
        </p:nvSpPr>
        <p:spPr>
          <a:xfrm>
            <a:off x="7648295" y="4597029"/>
            <a:ext cx="954145" cy="369332"/>
          </a:xfrm>
          <a:prstGeom prst="rect">
            <a:avLst/>
          </a:prstGeom>
          <a:noFill/>
          <a:ln>
            <a:noFill/>
          </a:ln>
        </p:spPr>
        <p:txBody>
          <a:bodyPr wrap="none" rtlCol="0">
            <a:spAutoFit/>
          </a:bodyPr>
          <a:lstStyle/>
          <a:p>
            <a:pPr algn="ctr"/>
            <a:r>
              <a:rPr lang="en-GB" dirty="0"/>
              <a:t>EKF-OI</a:t>
            </a:r>
          </a:p>
        </p:txBody>
      </p:sp>
      <p:cxnSp>
        <p:nvCxnSpPr>
          <p:cNvPr id="29" name="Straight Arrow Connector 28">
            <a:extLst>
              <a:ext uri="{FF2B5EF4-FFF2-40B4-BE49-F238E27FC236}">
                <a16:creationId xmlns:a16="http://schemas.microsoft.com/office/drawing/2014/main" id="{623A66E5-C276-A29D-98CB-42A6B17E764F}"/>
              </a:ext>
            </a:extLst>
          </p:cNvPr>
          <p:cNvCxnSpPr/>
          <p:nvPr/>
        </p:nvCxnSpPr>
        <p:spPr>
          <a:xfrm>
            <a:off x="10146021" y="2923355"/>
            <a:ext cx="853778" cy="255530"/>
          </a:xfrm>
          <a:prstGeom prst="straightConnector1">
            <a:avLst/>
          </a:prstGeom>
          <a:ln w="19050">
            <a:solidFill>
              <a:srgbClr val="4A7EBB"/>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4F201F08-51F5-89A2-6232-38181CBFADC4}"/>
              </a:ext>
            </a:extLst>
          </p:cNvPr>
          <p:cNvCxnSpPr/>
          <p:nvPr/>
        </p:nvCxnSpPr>
        <p:spPr>
          <a:xfrm>
            <a:off x="11522491" y="3890341"/>
            <a:ext cx="0" cy="380081"/>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DC23497A-AD15-A928-54E0-8F1CA67E4D17}"/>
              </a:ext>
            </a:extLst>
          </p:cNvPr>
          <p:cNvCxnSpPr/>
          <p:nvPr/>
        </p:nvCxnSpPr>
        <p:spPr>
          <a:xfrm flipV="1">
            <a:off x="10385341" y="5108362"/>
            <a:ext cx="473455" cy="53698"/>
          </a:xfrm>
          <a:prstGeom prst="straightConnector1">
            <a:avLst/>
          </a:prstGeom>
          <a:ln w="19050" cmpd="sng">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BD433C51-BE52-D732-963C-FB661135C121}"/>
              </a:ext>
            </a:extLst>
          </p:cNvPr>
          <p:cNvCxnSpPr/>
          <p:nvPr/>
        </p:nvCxnSpPr>
        <p:spPr>
          <a:xfrm>
            <a:off x="9919741" y="3339758"/>
            <a:ext cx="1060870" cy="1141421"/>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A88A8ED7-26F9-B1E1-FC83-5B86D70FD5B7}"/>
              </a:ext>
            </a:extLst>
          </p:cNvPr>
          <p:cNvCxnSpPr/>
          <p:nvPr/>
        </p:nvCxnSpPr>
        <p:spPr>
          <a:xfrm>
            <a:off x="9559206" y="3508486"/>
            <a:ext cx="178063" cy="1119594"/>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D02BAED6-0355-C3D9-1958-9B3B37402E6A}"/>
              </a:ext>
            </a:extLst>
          </p:cNvPr>
          <p:cNvCxnSpPr/>
          <p:nvPr/>
        </p:nvCxnSpPr>
        <p:spPr>
          <a:xfrm flipH="1">
            <a:off x="8462542" y="3337802"/>
            <a:ext cx="588783" cy="721414"/>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6405FC19-7CA1-9716-B35C-925181357876}"/>
              </a:ext>
            </a:extLst>
          </p:cNvPr>
          <p:cNvSpPr/>
          <p:nvPr/>
        </p:nvSpPr>
        <p:spPr>
          <a:xfrm rot="2160000">
            <a:off x="7878080" y="1755121"/>
            <a:ext cx="1950310" cy="3759035"/>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7" name="Picture 36">
            <a:extLst>
              <a:ext uri="{FF2B5EF4-FFF2-40B4-BE49-F238E27FC236}">
                <a16:creationId xmlns:a16="http://schemas.microsoft.com/office/drawing/2014/main" id="{AC8A2B4C-7302-E2B1-C371-19DF163E98BF}"/>
              </a:ext>
            </a:extLst>
          </p:cNvPr>
          <p:cNvPicPr>
            <a:picLocks noChangeAspect="1"/>
          </p:cNvPicPr>
          <p:nvPr/>
        </p:nvPicPr>
        <p:blipFill>
          <a:blip r:embed="rId5"/>
          <a:stretch>
            <a:fillRect/>
          </a:stretch>
        </p:blipFill>
        <p:spPr>
          <a:xfrm>
            <a:off x="372508" y="5286838"/>
            <a:ext cx="7772400" cy="882852"/>
          </a:xfrm>
          <a:prstGeom prst="rect">
            <a:avLst/>
          </a:prstGeom>
        </p:spPr>
      </p:pic>
    </p:spTree>
    <p:extLst>
      <p:ext uri="{BB962C8B-B14F-4D97-AF65-F5344CB8AC3E}">
        <p14:creationId xmlns:p14="http://schemas.microsoft.com/office/powerpoint/2010/main" val="2552356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0F8F50B5-235E-4222-8E37-A5B926070A97}"/>
              </a:ext>
            </a:extLst>
          </p:cNvPr>
          <p:cNvPicPr>
            <a:picLocks noChangeAspect="1"/>
          </p:cNvPicPr>
          <p:nvPr/>
        </p:nvPicPr>
        <p:blipFill rotWithShape="1">
          <a:blip r:embed="rId2"/>
          <a:srcRect l="65308" t="10885" r="2035" b="6430"/>
          <a:stretch/>
        </p:blipFill>
        <p:spPr>
          <a:xfrm>
            <a:off x="7070161" y="61750"/>
            <a:ext cx="2138132" cy="2503276"/>
          </a:xfrm>
          <a:prstGeom prst="rect">
            <a:avLst/>
          </a:prstGeom>
        </p:spPr>
      </p:pic>
      <p:sp>
        <p:nvSpPr>
          <p:cNvPr id="2" name="Title 1">
            <a:extLst>
              <a:ext uri="{FF2B5EF4-FFF2-40B4-BE49-F238E27FC236}">
                <a16:creationId xmlns:a16="http://schemas.microsoft.com/office/drawing/2014/main" id="{33FC2316-2B0C-176A-C6AA-867ACBCB5229}"/>
              </a:ext>
            </a:extLst>
          </p:cNvPr>
          <p:cNvSpPr>
            <a:spLocks noGrp="1"/>
          </p:cNvSpPr>
          <p:nvPr>
            <p:ph type="title"/>
          </p:nvPr>
        </p:nvSpPr>
        <p:spPr>
          <a:xfrm>
            <a:off x="455054" y="226139"/>
            <a:ext cx="6889643" cy="720965"/>
          </a:xfrm>
        </p:spPr>
        <p:txBody>
          <a:bodyPr/>
          <a:lstStyle/>
          <a:p>
            <a:r>
              <a:rPr lang="en-GB" sz="2800" b="1" dirty="0">
                <a:solidFill>
                  <a:srgbClr val="235F97"/>
                </a:solidFill>
              </a:rPr>
              <a:t>CERISE developments</a:t>
            </a:r>
          </a:p>
        </p:txBody>
      </p:sp>
      <p:sp>
        <p:nvSpPr>
          <p:cNvPr id="3" name="Content Placeholder 2">
            <a:extLst>
              <a:ext uri="{FF2B5EF4-FFF2-40B4-BE49-F238E27FC236}">
                <a16:creationId xmlns:a16="http://schemas.microsoft.com/office/drawing/2014/main" id="{6CBD5085-A48B-0964-3057-A01464A2CFDD}"/>
              </a:ext>
            </a:extLst>
          </p:cNvPr>
          <p:cNvSpPr>
            <a:spLocks noGrp="1"/>
          </p:cNvSpPr>
          <p:nvPr>
            <p:ph sz="quarter" idx="14"/>
          </p:nvPr>
        </p:nvSpPr>
        <p:spPr>
          <a:xfrm>
            <a:off x="455054" y="1289977"/>
            <a:ext cx="6521897" cy="4986000"/>
          </a:xfrm>
        </p:spPr>
        <p:txBody>
          <a:bodyPr/>
          <a:lstStyle/>
          <a:p>
            <a:pPr marL="105804" indent="-285750">
              <a:buFontTx/>
              <a:buChar char="-"/>
            </a:pPr>
            <a:r>
              <a:rPr lang="en-GB" dirty="0">
                <a:latin typeface="Arial" panose="020B0604020202020204" pitchFamily="34" charset="0"/>
                <a:cs typeface="Arial" panose="020B0604020202020204" pitchFamily="34" charset="0"/>
              </a:rPr>
              <a:t>Land and coupled land-atmosphere data assimilation</a:t>
            </a:r>
          </a:p>
          <a:p>
            <a:pPr marL="105804" indent="-285750">
              <a:buFontTx/>
              <a:buChar char="-"/>
            </a:pPr>
            <a:r>
              <a:rPr lang="en-GB" dirty="0">
                <a:latin typeface="Arial" panose="020B0604020202020204" pitchFamily="34" charset="0"/>
                <a:cs typeface="Arial" panose="020B0604020202020204" pitchFamily="34" charset="0"/>
              </a:rPr>
              <a:t>Explore ML-based observation operators to 		      improve the exploitation of satellite observations </a:t>
            </a:r>
          </a:p>
          <a:p>
            <a:pPr marL="105804" indent="-285750">
              <a:buFontTx/>
              <a:buChar char="-"/>
            </a:pPr>
            <a:r>
              <a:rPr lang="en-GB" dirty="0">
                <a:latin typeface="Arial" panose="020B0604020202020204" pitchFamily="34" charset="0"/>
                <a:cs typeface="Arial" panose="020B0604020202020204" pitchFamily="34" charset="0"/>
              </a:rPr>
              <a:t>Multidecadal representation of evolving vegetation and lakes, building up on CONFESS H2020</a:t>
            </a:r>
            <a:endParaRPr lang="en-GB" dirty="0">
              <a:solidFill>
                <a:schemeClr val="accent6">
                  <a:lumMod val="75000"/>
                </a:schemeClr>
              </a:solidFill>
              <a:latin typeface="Arial" panose="020B0604020202020204" pitchFamily="34" charset="0"/>
              <a:cs typeface="Arial" panose="020B0604020202020204" pitchFamily="34" charset="0"/>
            </a:endParaRPr>
          </a:p>
          <a:p>
            <a:pPr marL="105804" indent="-285750">
              <a:buFontTx/>
              <a:buChar char="-"/>
            </a:pPr>
            <a:r>
              <a:rPr lang="en-GB" dirty="0">
                <a:latin typeface="Arial" panose="020B0604020202020204" pitchFamily="34" charset="0"/>
                <a:cs typeface="Arial" panose="020B0604020202020204" pitchFamily="34" charset="0"/>
              </a:rPr>
              <a:t>Prototypes of seamless reanalysis and multi-system seasonal prediction </a:t>
            </a:r>
            <a:r>
              <a:rPr lang="en-GB" dirty="0">
                <a:latin typeface="Arial" panose="020B0604020202020204" pitchFamily="34" charset="0"/>
                <a:cs typeface="Arial" panose="020B0604020202020204" pitchFamily="34" charset="0"/>
                <a:sym typeface="Wingdings" pitchFamily="2" charset="2"/>
              </a:rPr>
              <a:t> High readiness level: ERA6-Land, ERA7, CARRA3, SEAS7</a:t>
            </a:r>
            <a:endParaRPr lang="en-GB" dirty="0">
              <a:latin typeface="Arial" panose="020B0604020202020204" pitchFamily="34" charset="0"/>
              <a:cs typeface="Arial" panose="020B0604020202020204" pitchFamily="34" charset="0"/>
            </a:endParaRPr>
          </a:p>
          <a:p>
            <a:pPr marL="105804" indent="-285750">
              <a:buFontTx/>
              <a:buChar char="-"/>
            </a:pPr>
            <a:r>
              <a:rPr lang="en-GB" dirty="0">
                <a:latin typeface="Arial" panose="020B0604020202020204" pitchFamily="34" charset="0"/>
                <a:cs typeface="Arial" panose="020B0604020202020204" pitchFamily="34" charset="0"/>
              </a:rPr>
              <a:t>Novel diagnostic tools to assess physical consistency of Earth system reanalysis and prediction</a:t>
            </a:r>
          </a:p>
          <a:p>
            <a:pPr marL="105804" indent="-285750">
              <a:buFontTx/>
              <a:buChar char="-"/>
            </a:pPr>
            <a:endParaRPr lang="en-GB" dirty="0">
              <a:latin typeface="Arial" panose="020B0604020202020204" pitchFamily="34" charset="0"/>
              <a:cs typeface="Arial" panose="020B0604020202020204" pitchFamily="34" charset="0"/>
            </a:endParaRPr>
          </a:p>
        </p:txBody>
      </p:sp>
      <p:pic>
        <p:nvPicPr>
          <p:cNvPr id="8" name="Picture 7" descr="Diagram&#10;&#10;Description automatically generated">
            <a:extLst>
              <a:ext uri="{FF2B5EF4-FFF2-40B4-BE49-F238E27FC236}">
                <a16:creationId xmlns:a16="http://schemas.microsoft.com/office/drawing/2014/main" id="{D27E0AB5-8063-A00C-EA3C-50CF166FA7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2397" y="1625618"/>
            <a:ext cx="1055477" cy="789040"/>
          </a:xfrm>
          <a:prstGeom prst="rect">
            <a:avLst/>
          </a:prstGeom>
        </p:spPr>
      </p:pic>
      <p:pic>
        <p:nvPicPr>
          <p:cNvPr id="13" name="Picture 12" descr="A picture containing text, clipart&#10;&#10;Description automatically generated">
            <a:extLst>
              <a:ext uri="{FF2B5EF4-FFF2-40B4-BE49-F238E27FC236}">
                <a16:creationId xmlns:a16="http://schemas.microsoft.com/office/drawing/2014/main" id="{98A1AB0A-6DF2-2A43-E92D-A3E4365554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24421" y="2666934"/>
            <a:ext cx="1607393" cy="754515"/>
          </a:xfrm>
          <a:prstGeom prst="rect">
            <a:avLst/>
          </a:prstGeom>
        </p:spPr>
      </p:pic>
      <p:pic>
        <p:nvPicPr>
          <p:cNvPr id="18" name="Picture 17" descr="A picture containing diagram&#10;&#10;Description automatically generated">
            <a:extLst>
              <a:ext uri="{FF2B5EF4-FFF2-40B4-BE49-F238E27FC236}">
                <a16:creationId xmlns:a16="http://schemas.microsoft.com/office/drawing/2014/main" id="{24A1F311-D88D-B793-ADF0-61FB52FB6298}"/>
              </a:ext>
            </a:extLst>
          </p:cNvPr>
          <p:cNvPicPr>
            <a:picLocks noChangeAspect="1"/>
          </p:cNvPicPr>
          <p:nvPr/>
        </p:nvPicPr>
        <p:blipFill rotWithShape="1">
          <a:blip r:embed="rId5">
            <a:extLst>
              <a:ext uri="{28A0092B-C50C-407E-A947-70E740481C1C}">
                <a14:useLocalDpi xmlns:a14="http://schemas.microsoft.com/office/drawing/2010/main" val="0"/>
              </a:ext>
            </a:extLst>
          </a:blip>
          <a:srcRect t="-115" r="2374" b="-1"/>
          <a:stretch/>
        </p:blipFill>
        <p:spPr>
          <a:xfrm>
            <a:off x="7054471" y="3469164"/>
            <a:ext cx="2577902" cy="1284577"/>
          </a:xfrm>
          <a:prstGeom prst="rect">
            <a:avLst/>
          </a:prstGeom>
        </p:spPr>
      </p:pic>
      <p:pic>
        <p:nvPicPr>
          <p:cNvPr id="15" name="Picture 14" descr="A picture containing graphical user interface&#10;&#10;Description automatically generated">
            <a:extLst>
              <a:ext uri="{FF2B5EF4-FFF2-40B4-BE49-F238E27FC236}">
                <a16:creationId xmlns:a16="http://schemas.microsoft.com/office/drawing/2014/main" id="{75DECC92-CC65-0AA7-1B40-AB82C746C74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39871" y="3258129"/>
            <a:ext cx="2430904" cy="1839627"/>
          </a:xfrm>
          <a:prstGeom prst="rect">
            <a:avLst/>
          </a:prstGeom>
        </p:spPr>
      </p:pic>
      <p:pic>
        <p:nvPicPr>
          <p:cNvPr id="9" name="Picture 8" descr="A graph showing the earth and the earth&#10;&#10;Description automatically generated">
            <a:extLst>
              <a:ext uri="{FF2B5EF4-FFF2-40B4-BE49-F238E27FC236}">
                <a16:creationId xmlns:a16="http://schemas.microsoft.com/office/drawing/2014/main" id="{AD325487-0510-2B95-B95A-DD8B85B7B3AC}"/>
              </a:ext>
            </a:extLst>
          </p:cNvPr>
          <p:cNvPicPr>
            <a:picLocks noChangeAspect="1"/>
          </p:cNvPicPr>
          <p:nvPr/>
        </p:nvPicPr>
        <p:blipFill>
          <a:blip r:embed="rId7"/>
          <a:stretch>
            <a:fillRect/>
          </a:stretch>
        </p:blipFill>
        <p:spPr>
          <a:xfrm>
            <a:off x="2240891" y="4629953"/>
            <a:ext cx="2680315" cy="1734200"/>
          </a:xfrm>
          <a:prstGeom prst="rect">
            <a:avLst/>
          </a:prstGeom>
        </p:spPr>
      </p:pic>
      <p:pic>
        <p:nvPicPr>
          <p:cNvPr id="10" name="Picture 9" descr="Logo&#10;&#10;Description automatically generated">
            <a:extLst>
              <a:ext uri="{FF2B5EF4-FFF2-40B4-BE49-F238E27FC236}">
                <a16:creationId xmlns:a16="http://schemas.microsoft.com/office/drawing/2014/main" id="{78D480B9-BDFC-9C39-C937-A04C84CD2858}"/>
              </a:ext>
            </a:extLst>
          </p:cNvPr>
          <p:cNvPicPr>
            <a:picLocks noChangeAspect="1"/>
          </p:cNvPicPr>
          <p:nvPr/>
        </p:nvPicPr>
        <p:blipFill>
          <a:blip r:embed="rId8"/>
          <a:stretch>
            <a:fillRect/>
          </a:stretch>
        </p:blipFill>
        <p:spPr>
          <a:xfrm>
            <a:off x="10032213" y="203360"/>
            <a:ext cx="1958021" cy="1002507"/>
          </a:xfrm>
          <a:prstGeom prst="rect">
            <a:avLst/>
          </a:prstGeom>
        </p:spPr>
      </p:pic>
      <p:pic>
        <p:nvPicPr>
          <p:cNvPr id="11" name="Picture 10" descr="A flag with yellow stars&#10;&#10;Description automatically generated with low confidence">
            <a:extLst>
              <a:ext uri="{FF2B5EF4-FFF2-40B4-BE49-F238E27FC236}">
                <a16:creationId xmlns:a16="http://schemas.microsoft.com/office/drawing/2014/main" id="{F7EE364A-09F5-ED54-F56F-EE83AB548578}"/>
              </a:ext>
            </a:extLst>
          </p:cNvPr>
          <p:cNvPicPr>
            <a:picLocks noChangeAspect="1"/>
          </p:cNvPicPr>
          <p:nvPr/>
        </p:nvPicPr>
        <p:blipFill>
          <a:blip r:embed="rId9"/>
          <a:stretch>
            <a:fillRect/>
          </a:stretch>
        </p:blipFill>
        <p:spPr>
          <a:xfrm>
            <a:off x="10584606" y="1205867"/>
            <a:ext cx="1607393" cy="1628543"/>
          </a:xfrm>
          <a:prstGeom prst="rect">
            <a:avLst/>
          </a:prstGeom>
        </p:spPr>
      </p:pic>
      <p:sp>
        <p:nvSpPr>
          <p:cNvPr id="14" name="TextBox 13">
            <a:extLst>
              <a:ext uri="{FF2B5EF4-FFF2-40B4-BE49-F238E27FC236}">
                <a16:creationId xmlns:a16="http://schemas.microsoft.com/office/drawing/2014/main" id="{9496F751-2903-0B24-1C8E-69DB9426B979}"/>
              </a:ext>
            </a:extLst>
          </p:cNvPr>
          <p:cNvSpPr txBox="1"/>
          <p:nvPr/>
        </p:nvSpPr>
        <p:spPr>
          <a:xfrm>
            <a:off x="2503958" y="6249517"/>
            <a:ext cx="8606649" cy="369332"/>
          </a:xfrm>
          <a:prstGeom prst="rect">
            <a:avLst/>
          </a:prstGeom>
          <a:solidFill>
            <a:schemeClr val="bg1"/>
          </a:solidFill>
        </p:spPr>
        <p:txBody>
          <a:bodyPr wrap="square" rtlCol="0">
            <a:spAutoFit/>
          </a:bodyPr>
          <a:lstStyle/>
          <a:p>
            <a:r>
              <a:rPr lang="en-GB" sz="900" i="0" dirty="0">
                <a:solidFill>
                  <a:srgbClr val="172B4D"/>
                </a:solidFill>
                <a:effectLst/>
              </a:rPr>
              <a:t>The  CERISE project (grant agreement No101082139) is funded by the European Union. Views and opinions expressed are however those of the author(s) only and do not necessarily reflect those of the European Union or the Commission. Neither the European Union nor the granting authority can be held responsible for them.</a:t>
            </a:r>
            <a:endParaRPr lang="en-GB" sz="900" dirty="0"/>
          </a:p>
        </p:txBody>
      </p:sp>
      <p:sp>
        <p:nvSpPr>
          <p:cNvPr id="17" name="Slide Number Placeholder 3">
            <a:extLst>
              <a:ext uri="{FF2B5EF4-FFF2-40B4-BE49-F238E27FC236}">
                <a16:creationId xmlns:a16="http://schemas.microsoft.com/office/drawing/2014/main" id="{D954C244-D4B2-BF01-097F-03950F1B2763}"/>
              </a:ext>
            </a:extLst>
          </p:cNvPr>
          <p:cNvSpPr>
            <a:spLocks noGrp="1"/>
          </p:cNvSpPr>
          <p:nvPr>
            <p:ph type="sldNum" sz="quarter" idx="10"/>
          </p:nvPr>
        </p:nvSpPr>
        <p:spPr>
          <a:xfrm>
            <a:off x="10032213" y="6308255"/>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chemeClr val="accent1">
                    <a:lumMod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pPr/>
              <a:t>13</a:t>
            </a:fld>
            <a:endParaRPr lang="en-US" dirty="0"/>
          </a:p>
        </p:txBody>
      </p:sp>
    </p:spTree>
    <p:extLst>
      <p:ext uri="{BB962C8B-B14F-4D97-AF65-F5344CB8AC3E}">
        <p14:creationId xmlns:p14="http://schemas.microsoft.com/office/powerpoint/2010/main" val="2002081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179" y="373541"/>
            <a:ext cx="7869600" cy="369332"/>
          </a:xfrm>
        </p:spPr>
        <p:txBody>
          <a:bodyPr/>
          <a:lstStyle/>
          <a:p>
            <a:r>
              <a:rPr lang="en-US" sz="2800" b="1" dirty="0">
                <a:solidFill>
                  <a:srgbClr val="376092"/>
                </a:solidFill>
              </a:rPr>
              <a:t>Land surface parameter perturbations</a:t>
            </a:r>
          </a:p>
        </p:txBody>
      </p:sp>
      <p:sp>
        <p:nvSpPr>
          <p:cNvPr id="3" name="Content Placeholder 2"/>
          <p:cNvSpPr>
            <a:spLocks noGrp="1"/>
          </p:cNvSpPr>
          <p:nvPr>
            <p:ph sz="quarter" idx="14"/>
          </p:nvPr>
        </p:nvSpPr>
        <p:spPr>
          <a:xfrm>
            <a:off x="468929" y="1121781"/>
            <a:ext cx="5683420" cy="4986000"/>
          </a:xfrm>
        </p:spPr>
        <p:txBody>
          <a:bodyPr/>
          <a:lstStyle/>
          <a:p>
            <a:pPr indent="0">
              <a:buNone/>
            </a:pPr>
            <a:endParaRPr lang="en-US" dirty="0"/>
          </a:p>
          <a:p>
            <a:r>
              <a:rPr lang="en-US" dirty="0"/>
              <a:t>The ECMWF Ensemble of Data Assimilations (EDA) is under-spread at the surface </a:t>
            </a:r>
          </a:p>
          <a:p>
            <a:r>
              <a:rPr lang="en-US" dirty="0"/>
              <a:t>As part of CERISE project, we explore methods to increase ensemble spread at the land surface for future Land Surface Data Assimilation Systems (LDAS)</a:t>
            </a:r>
          </a:p>
          <a:p>
            <a:r>
              <a:rPr lang="en-US" dirty="0"/>
              <a:t>Stochastic Parameter Perturbation approach for Leaf Area Index (LAI) and vegetation fraction in the offline land DA system</a:t>
            </a:r>
          </a:p>
          <a:p>
            <a:endParaRPr lang="en-US" dirty="0"/>
          </a:p>
          <a:p>
            <a:r>
              <a:rPr lang="en-US" dirty="0"/>
              <a:t>Draper et al., JHM 2021 also investigated surface parameter perturbations </a:t>
            </a:r>
            <a:r>
              <a:rPr lang="en-US" dirty="0">
                <a:hlinkClick r:id="rId2"/>
              </a:rPr>
              <a:t>https://doi.org/10.1175/JHM-D-21-0016.1</a:t>
            </a:r>
            <a:r>
              <a:rPr lang="en-US" dirty="0"/>
              <a:t>	</a:t>
            </a:r>
            <a:endParaRPr lang="en-US" dirty="0">
              <a:solidFill>
                <a:schemeClr val="accent6">
                  <a:lumMod val="75000"/>
                </a:schemeClr>
              </a:solidFill>
            </a:endParaRPr>
          </a:p>
          <a:p>
            <a:pPr indent="0">
              <a:buNone/>
            </a:pPr>
            <a:endParaRPr lang="en-US" dirty="0"/>
          </a:p>
        </p:txBody>
      </p:sp>
      <p:sp>
        <p:nvSpPr>
          <p:cNvPr id="5" name="Footer Placeholder 4"/>
          <p:cNvSpPr>
            <a:spLocks noGrp="1"/>
          </p:cNvSpPr>
          <p:nvPr>
            <p:ph type="ftr" sz="quarter" idx="3"/>
          </p:nvPr>
        </p:nvSpPr>
        <p:spPr/>
        <p:txBody>
          <a:bodyPr/>
          <a:lstStyle/>
          <a:p>
            <a:pPr algn="ctr"/>
            <a:r>
              <a:rPr lang="en-US"/>
              <a:t>European Centre for Medium-Range Weather Forecasts</a:t>
            </a:r>
            <a:endParaRPr lang="en-US" dirty="0"/>
          </a:p>
        </p:txBody>
      </p:sp>
      <p:pic>
        <p:nvPicPr>
          <p:cNvPr id="6" name="Picture 5" descr="Logo&#10;&#10;Description automatically generated">
            <a:extLst>
              <a:ext uri="{FF2B5EF4-FFF2-40B4-BE49-F238E27FC236}">
                <a16:creationId xmlns:a16="http://schemas.microsoft.com/office/drawing/2014/main" id="{F7E9853E-616C-18A0-22EC-572C3BE9B009}"/>
              </a:ext>
            </a:extLst>
          </p:cNvPr>
          <p:cNvPicPr>
            <a:picLocks noChangeAspect="1"/>
          </p:cNvPicPr>
          <p:nvPr/>
        </p:nvPicPr>
        <p:blipFill>
          <a:blip r:embed="rId3"/>
          <a:stretch>
            <a:fillRect/>
          </a:stretch>
        </p:blipFill>
        <p:spPr>
          <a:xfrm>
            <a:off x="10032213" y="203360"/>
            <a:ext cx="1958021" cy="1002507"/>
          </a:xfrm>
          <a:prstGeom prst="rect">
            <a:avLst/>
          </a:prstGeom>
        </p:spPr>
      </p:pic>
      <p:pic>
        <p:nvPicPr>
          <p:cNvPr id="7" name="Picture 6" descr="A flag with yellow stars&#10;&#10;Description automatically generated with low confidence">
            <a:extLst>
              <a:ext uri="{FF2B5EF4-FFF2-40B4-BE49-F238E27FC236}">
                <a16:creationId xmlns:a16="http://schemas.microsoft.com/office/drawing/2014/main" id="{76BF1AC2-D41E-C866-88B4-4BFEA6D180FE}"/>
              </a:ext>
            </a:extLst>
          </p:cNvPr>
          <p:cNvPicPr>
            <a:picLocks noChangeAspect="1"/>
          </p:cNvPicPr>
          <p:nvPr/>
        </p:nvPicPr>
        <p:blipFill>
          <a:blip r:embed="rId4"/>
          <a:stretch>
            <a:fillRect/>
          </a:stretch>
        </p:blipFill>
        <p:spPr>
          <a:xfrm>
            <a:off x="10584606" y="1205867"/>
            <a:ext cx="1607393" cy="1628543"/>
          </a:xfrm>
          <a:prstGeom prst="rect">
            <a:avLst/>
          </a:prstGeom>
        </p:spPr>
      </p:pic>
      <p:sp>
        <p:nvSpPr>
          <p:cNvPr id="11" name="TextBox 10">
            <a:extLst>
              <a:ext uri="{FF2B5EF4-FFF2-40B4-BE49-F238E27FC236}">
                <a16:creationId xmlns:a16="http://schemas.microsoft.com/office/drawing/2014/main" id="{EF9724FE-6C26-8409-F337-881EEB5C5A01}"/>
              </a:ext>
            </a:extLst>
          </p:cNvPr>
          <p:cNvSpPr txBox="1"/>
          <p:nvPr/>
        </p:nvSpPr>
        <p:spPr>
          <a:xfrm>
            <a:off x="2503958" y="6249517"/>
            <a:ext cx="8606649" cy="369332"/>
          </a:xfrm>
          <a:prstGeom prst="rect">
            <a:avLst/>
          </a:prstGeom>
          <a:solidFill>
            <a:schemeClr val="bg1"/>
          </a:solidFill>
        </p:spPr>
        <p:txBody>
          <a:bodyPr wrap="square" rtlCol="0">
            <a:spAutoFit/>
          </a:bodyPr>
          <a:lstStyle/>
          <a:p>
            <a:r>
              <a:rPr lang="en-GB" sz="900" i="0" dirty="0">
                <a:solidFill>
                  <a:srgbClr val="172B4D"/>
                </a:solidFill>
                <a:effectLst/>
              </a:rPr>
              <a:t>The  CERISE project (grant agreement No101082139) is funded by the European Union. Views and opinions expressed are however those of the author(s) only and do not necessarily reflect those of the European Union or the Commission. Neither the European Union nor the granting authority can be held responsible for them.</a:t>
            </a:r>
            <a:endParaRPr lang="en-GB" sz="900" dirty="0"/>
          </a:p>
        </p:txBody>
      </p:sp>
      <p:sp>
        <p:nvSpPr>
          <p:cNvPr id="18" name="Slide Number Placeholder 3">
            <a:extLst>
              <a:ext uri="{FF2B5EF4-FFF2-40B4-BE49-F238E27FC236}">
                <a16:creationId xmlns:a16="http://schemas.microsoft.com/office/drawing/2014/main" id="{CBEBAAD8-B96C-40A0-9372-E84F76352CFB}"/>
              </a:ext>
            </a:extLst>
          </p:cNvPr>
          <p:cNvSpPr>
            <a:spLocks noGrp="1"/>
          </p:cNvSpPr>
          <p:nvPr>
            <p:ph type="sldNum" sz="quarter" idx="10"/>
          </p:nvPr>
        </p:nvSpPr>
        <p:spPr>
          <a:xfrm>
            <a:off x="10032213" y="6308255"/>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chemeClr val="accent1">
                    <a:lumMod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pPr/>
              <a:t>14</a:t>
            </a:fld>
            <a:endParaRPr lang="en-US" dirty="0"/>
          </a:p>
        </p:txBody>
      </p:sp>
      <p:pic>
        <p:nvPicPr>
          <p:cNvPr id="4" name="Picture 3" descr="A map of the world&#10;&#10;Description automatically generated">
            <a:extLst>
              <a:ext uri="{FF2B5EF4-FFF2-40B4-BE49-F238E27FC236}">
                <a16:creationId xmlns:a16="http://schemas.microsoft.com/office/drawing/2014/main" id="{3AE07A45-3994-7982-1657-5C8E839956F7}"/>
              </a:ext>
            </a:extLst>
          </p:cNvPr>
          <p:cNvPicPr>
            <a:picLocks noChangeAspect="1"/>
          </p:cNvPicPr>
          <p:nvPr/>
        </p:nvPicPr>
        <p:blipFill>
          <a:blip r:embed="rId5"/>
          <a:stretch>
            <a:fillRect/>
          </a:stretch>
        </p:blipFill>
        <p:spPr>
          <a:xfrm>
            <a:off x="6457207" y="2023530"/>
            <a:ext cx="3782174" cy="1621759"/>
          </a:xfrm>
          <a:prstGeom prst="rect">
            <a:avLst/>
          </a:prstGeom>
        </p:spPr>
      </p:pic>
      <p:pic>
        <p:nvPicPr>
          <p:cNvPr id="8" name="Picture 7" descr="A map of the world&#10;&#10;Description automatically generated">
            <a:extLst>
              <a:ext uri="{FF2B5EF4-FFF2-40B4-BE49-F238E27FC236}">
                <a16:creationId xmlns:a16="http://schemas.microsoft.com/office/drawing/2014/main" id="{3266F611-4D79-9246-040F-8B2A2046A023}"/>
              </a:ext>
            </a:extLst>
          </p:cNvPr>
          <p:cNvPicPr>
            <a:picLocks noChangeAspect="1"/>
          </p:cNvPicPr>
          <p:nvPr/>
        </p:nvPicPr>
        <p:blipFill>
          <a:blip r:embed="rId6"/>
          <a:stretch>
            <a:fillRect/>
          </a:stretch>
        </p:blipFill>
        <p:spPr>
          <a:xfrm>
            <a:off x="6493323" y="3604052"/>
            <a:ext cx="3905259" cy="1659290"/>
          </a:xfrm>
          <a:prstGeom prst="rect">
            <a:avLst/>
          </a:prstGeom>
        </p:spPr>
      </p:pic>
      <p:sp>
        <p:nvSpPr>
          <p:cNvPr id="10" name="TextBox 9">
            <a:extLst>
              <a:ext uri="{FF2B5EF4-FFF2-40B4-BE49-F238E27FC236}">
                <a16:creationId xmlns:a16="http://schemas.microsoft.com/office/drawing/2014/main" id="{6B403E3B-8A85-FE5E-9C11-0F603906A912}"/>
              </a:ext>
            </a:extLst>
          </p:cNvPr>
          <p:cNvSpPr txBox="1"/>
          <p:nvPr/>
        </p:nvSpPr>
        <p:spPr>
          <a:xfrm>
            <a:off x="7574715" y="3204196"/>
            <a:ext cx="1941557" cy="369332"/>
          </a:xfrm>
          <a:prstGeom prst="rect">
            <a:avLst/>
          </a:prstGeom>
          <a:noFill/>
        </p:spPr>
        <p:txBody>
          <a:bodyPr wrap="none" rtlCol="0">
            <a:spAutoFit/>
          </a:bodyPr>
          <a:lstStyle/>
          <a:p>
            <a:r>
              <a:rPr lang="en-GB" dirty="0"/>
              <a:t>Skin temperature</a:t>
            </a:r>
          </a:p>
        </p:txBody>
      </p:sp>
      <p:sp>
        <p:nvSpPr>
          <p:cNvPr id="12" name="TextBox 11">
            <a:extLst>
              <a:ext uri="{FF2B5EF4-FFF2-40B4-BE49-F238E27FC236}">
                <a16:creationId xmlns:a16="http://schemas.microsoft.com/office/drawing/2014/main" id="{65A3825F-0822-8B54-CA08-0EB52FA90E51}"/>
              </a:ext>
            </a:extLst>
          </p:cNvPr>
          <p:cNvSpPr txBox="1"/>
          <p:nvPr/>
        </p:nvSpPr>
        <p:spPr>
          <a:xfrm>
            <a:off x="7844019" y="4794245"/>
            <a:ext cx="1402948" cy="369332"/>
          </a:xfrm>
          <a:prstGeom prst="rect">
            <a:avLst/>
          </a:prstGeom>
          <a:noFill/>
        </p:spPr>
        <p:txBody>
          <a:bodyPr wrap="none" rtlCol="0">
            <a:spAutoFit/>
          </a:bodyPr>
          <a:lstStyle/>
          <a:p>
            <a:r>
              <a:rPr lang="en-GB" dirty="0"/>
              <a:t>Snow depth</a:t>
            </a:r>
          </a:p>
        </p:txBody>
      </p:sp>
      <p:sp>
        <p:nvSpPr>
          <p:cNvPr id="16" name="TextBox 15">
            <a:extLst>
              <a:ext uri="{FF2B5EF4-FFF2-40B4-BE49-F238E27FC236}">
                <a16:creationId xmlns:a16="http://schemas.microsoft.com/office/drawing/2014/main" id="{97225DFB-4A89-B393-E669-8B150A12B6AC}"/>
              </a:ext>
            </a:extLst>
          </p:cNvPr>
          <p:cNvSpPr txBox="1"/>
          <p:nvPr/>
        </p:nvSpPr>
        <p:spPr>
          <a:xfrm>
            <a:off x="6226160" y="5293866"/>
            <a:ext cx="5496911" cy="646331"/>
          </a:xfrm>
          <a:prstGeom prst="rect">
            <a:avLst/>
          </a:prstGeom>
          <a:noFill/>
        </p:spPr>
        <p:txBody>
          <a:bodyPr wrap="square">
            <a:spAutoFit/>
          </a:bodyPr>
          <a:lstStyle/>
          <a:p>
            <a:r>
              <a:rPr lang="en-US" i="1" dirty="0"/>
              <a:t>Differences in spread between the EDA offline surface ensemble with and without perturbations.</a:t>
            </a:r>
          </a:p>
        </p:txBody>
      </p:sp>
      <p:sp>
        <p:nvSpPr>
          <p:cNvPr id="9" name="TextBox 8">
            <a:extLst>
              <a:ext uri="{FF2B5EF4-FFF2-40B4-BE49-F238E27FC236}">
                <a16:creationId xmlns:a16="http://schemas.microsoft.com/office/drawing/2014/main" id="{4CC1C7ED-4279-2E93-469D-72E225554C60}"/>
              </a:ext>
            </a:extLst>
          </p:cNvPr>
          <p:cNvSpPr txBox="1"/>
          <p:nvPr/>
        </p:nvSpPr>
        <p:spPr>
          <a:xfrm>
            <a:off x="2846874" y="5649524"/>
            <a:ext cx="1915909" cy="369332"/>
          </a:xfrm>
          <a:prstGeom prst="rect">
            <a:avLst/>
          </a:prstGeom>
          <a:noFill/>
        </p:spPr>
        <p:txBody>
          <a:bodyPr wrap="none" rtlCol="0">
            <a:spAutoFit/>
          </a:bodyPr>
          <a:lstStyle/>
          <a:p>
            <a:r>
              <a:rPr lang="en-GB" dirty="0"/>
              <a:t>Ewan </a:t>
            </a:r>
            <a:r>
              <a:rPr lang="en-GB" dirty="0" err="1"/>
              <a:t>Pinnington</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
          <p:cNvSpPr txBox="1">
            <a:spLocks noChangeArrowheads="1"/>
          </p:cNvSpPr>
          <p:nvPr/>
        </p:nvSpPr>
        <p:spPr bwMode="auto">
          <a:xfrm>
            <a:off x="151799" y="-125608"/>
            <a:ext cx="12040201" cy="68562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2136" tIns="46068" rIns="92136" bIns="46068"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ctr">
              <a:lnSpc>
                <a:spcPct val="104000"/>
              </a:lnSpc>
              <a:buClrTx/>
              <a:buFontTx/>
              <a:buNone/>
            </a:pPr>
            <a:r>
              <a:rPr lang="en-US" sz="2800" b="1" dirty="0">
                <a:solidFill>
                  <a:srgbClr val="1F497D"/>
                </a:solidFill>
                <a:latin typeface="+mn-lt"/>
                <a:cs typeface="Calibri" panose="020F0502020204030204" pitchFamily="34" charset="0"/>
              </a:rPr>
              <a:t>Summary </a:t>
            </a:r>
          </a:p>
        </p:txBody>
      </p:sp>
      <p:sp>
        <p:nvSpPr>
          <p:cNvPr id="7" name="Rectangle 1"/>
          <p:cNvSpPr>
            <a:spLocks noChangeArrowheads="1"/>
          </p:cNvSpPr>
          <p:nvPr/>
        </p:nvSpPr>
        <p:spPr bwMode="auto">
          <a:xfrm>
            <a:off x="151799" y="517860"/>
            <a:ext cx="12157212" cy="491154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89977" tIns="46788" rIns="89977" bIns="46788"/>
          <a:lstStyle>
            <a:lvl1pPr marL="215900" indent="-21590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9pPr>
          </a:lstStyle>
          <a:p>
            <a:pPr marL="342900"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Progressive implementation of coupled assimilation at ECMWF for operational NWP, upcoming reanalyses, CAMS/CO2MVS, and DE</a:t>
            </a:r>
          </a:p>
          <a:p>
            <a:pPr marL="342900" indent="-342900">
              <a:spcAft>
                <a:spcPts val="600"/>
              </a:spcAft>
              <a:buFont typeface="Wingdings" charset="2"/>
              <a:buChar char="Ø"/>
            </a:pPr>
            <a:endParaRPr lang="en-GB" altLang="en-US" sz="2200" dirty="0">
              <a:latin typeface="Calibri" panose="020F0502020204030204" pitchFamily="34" charset="0"/>
              <a:ea typeface="DejaVu Sans" charset="0"/>
              <a:cs typeface="Calibri" panose="020F0502020204030204" pitchFamily="34" charset="0"/>
            </a:endParaRPr>
          </a:p>
          <a:p>
            <a:pPr marL="342900"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Towards a unified consistent ensemble-based land data assimilation in coupled IFS &amp; offline </a:t>
            </a:r>
            <a:r>
              <a:rPr lang="en-GB" altLang="en-US" sz="2200" dirty="0" err="1">
                <a:latin typeface="Calibri" panose="020F0502020204030204" pitchFamily="34" charset="0"/>
                <a:ea typeface="DejaVu Sans" charset="0"/>
                <a:cs typeface="Calibri" panose="020F0502020204030204" pitchFamily="34" charset="0"/>
              </a:rPr>
              <a:t>ECLand</a:t>
            </a:r>
            <a:endParaRPr lang="en-GB" altLang="en-US" sz="2200" dirty="0">
              <a:latin typeface="Calibri" panose="020F0502020204030204" pitchFamily="34" charset="0"/>
              <a:ea typeface="DejaVu Sans" charset="0"/>
              <a:cs typeface="Calibri" panose="020F0502020204030204" pitchFamily="34" charset="0"/>
            </a:endParaRPr>
          </a:p>
          <a:p>
            <a:pPr marL="342900" indent="-342900">
              <a:spcAft>
                <a:spcPts val="600"/>
              </a:spcAft>
              <a:buFont typeface="Wingdings" charset="2"/>
              <a:buChar char="Ø"/>
            </a:pPr>
            <a:endParaRPr lang="en-GB" altLang="en-US" sz="2200" dirty="0">
              <a:latin typeface="Calibri" panose="020F0502020204030204" pitchFamily="34" charset="0"/>
              <a:ea typeface="DejaVu Sans" charset="0"/>
              <a:cs typeface="Calibri" panose="020F0502020204030204" pitchFamily="34" charset="0"/>
            </a:endParaRPr>
          </a:p>
          <a:p>
            <a:pPr marL="342900"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Several degrees of coupling</a:t>
            </a:r>
          </a:p>
          <a:p>
            <a:pPr marL="584200" lvl="1"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in the IFS: coupled (</a:t>
            </a:r>
            <a:r>
              <a:rPr lang="en-GB" altLang="en-US" sz="2200" dirty="0" err="1">
                <a:latin typeface="Calibri" panose="020F0502020204030204" pitchFamily="34" charset="0"/>
                <a:ea typeface="DejaVu Sans" charset="0"/>
                <a:cs typeface="Calibri" panose="020F0502020204030204" pitchFamily="34" charset="0"/>
              </a:rPr>
              <a:t>oper</a:t>
            </a:r>
            <a:r>
              <a:rPr lang="en-GB" altLang="en-US" sz="2200" dirty="0">
                <a:latin typeface="Calibri" panose="020F0502020204030204" pitchFamily="34" charset="0"/>
                <a:ea typeface="DejaVu Sans" charset="0"/>
                <a:cs typeface="Calibri" panose="020F0502020204030204" pitchFamily="34" charset="0"/>
              </a:rPr>
              <a:t>) or stand alone (skip 4D-Var)</a:t>
            </a:r>
          </a:p>
          <a:p>
            <a:pPr marL="584200" lvl="1"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In offline </a:t>
            </a:r>
            <a:r>
              <a:rPr lang="en-GB" altLang="en-US" sz="2200" dirty="0" err="1">
                <a:latin typeface="Calibri" panose="020F0502020204030204" pitchFamily="34" charset="0"/>
                <a:ea typeface="DejaVu Sans" charset="0"/>
                <a:cs typeface="Calibri" panose="020F0502020204030204" pitchFamily="34" charset="0"/>
              </a:rPr>
              <a:t>ECLand</a:t>
            </a:r>
            <a:r>
              <a:rPr lang="en-GB" altLang="en-US" sz="2200" dirty="0">
                <a:latin typeface="Calibri" panose="020F0502020204030204" pitchFamily="34" charset="0"/>
                <a:ea typeface="DejaVu Sans" charset="0"/>
                <a:cs typeface="Calibri" panose="020F0502020204030204" pitchFamily="34" charset="0"/>
              </a:rPr>
              <a:t>: python LDAS for research (e.g. VOD DA) and OPER SEAS6 and ERA6-Land</a:t>
            </a:r>
          </a:p>
          <a:p>
            <a:pPr marL="241300" lvl="1">
              <a:spcAft>
                <a:spcPts val="600"/>
              </a:spcAft>
            </a:pPr>
            <a:endParaRPr lang="en-GB" altLang="en-US" sz="2200" dirty="0">
              <a:latin typeface="Calibri" panose="020F0502020204030204" pitchFamily="34" charset="0"/>
              <a:ea typeface="DejaVu Sans" charset="0"/>
              <a:cs typeface="Calibri" panose="020F0502020204030204" pitchFamily="34" charset="0"/>
            </a:endParaRPr>
          </a:p>
          <a:p>
            <a:pPr marL="342900"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Key features of offline land DA for operations in 49r2</a:t>
            </a:r>
          </a:p>
          <a:p>
            <a:pPr marL="1041400" lvl="2"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NRT capability</a:t>
            </a:r>
          </a:p>
          <a:p>
            <a:pPr marL="1041400" lvl="2"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2D-OI screen level analysis</a:t>
            </a:r>
          </a:p>
          <a:p>
            <a:pPr marL="1041400" lvl="2" indent="-342900">
              <a:spcAft>
                <a:spcPts val="600"/>
              </a:spcAft>
              <a:buFont typeface="Wingdings" charset="2"/>
              <a:buChar char="Ø"/>
            </a:pPr>
            <a:endParaRPr lang="en-GB" altLang="en-US" sz="2200" dirty="0">
              <a:latin typeface="Calibri" panose="020F0502020204030204" pitchFamily="34" charset="0"/>
              <a:ea typeface="DejaVu Sans" charset="0"/>
              <a:cs typeface="Calibri" panose="020F0502020204030204" pitchFamily="34" charset="0"/>
            </a:endParaRPr>
          </a:p>
          <a:p>
            <a:pPr marL="342900"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Future plans and ideas: land-hydro DA developments and land DA for fire</a:t>
            </a:r>
          </a:p>
        </p:txBody>
      </p:sp>
      <p:sp>
        <p:nvSpPr>
          <p:cNvPr id="5" name="Slide Number Placeholder 1">
            <a:extLst>
              <a:ext uri="{FF2B5EF4-FFF2-40B4-BE49-F238E27FC236}">
                <a16:creationId xmlns:a16="http://schemas.microsoft.com/office/drawing/2014/main" id="{65D67A8B-0FE3-457A-867B-34F932E75AB9}"/>
              </a:ext>
            </a:extLst>
          </p:cNvPr>
          <p:cNvSpPr txBox="1">
            <a:spLocks/>
          </p:cNvSpPr>
          <p:nvPr/>
        </p:nvSpPr>
        <p:spPr>
          <a:xfrm>
            <a:off x="10032213" y="6454553"/>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cs typeface="Calibri" panose="020F0502020204030204" pitchFamily="34" charset="0"/>
              </a:rPr>
              <a:pPr/>
              <a:t>15</a:t>
            </a:fld>
            <a:endParaRPr lang="en-US">
              <a:cs typeface="Calibri" panose="020F0502020204030204" pitchFamily="34" charset="0"/>
            </a:endParaRPr>
          </a:p>
        </p:txBody>
      </p:sp>
    </p:spTree>
    <p:extLst>
      <p:ext uri="{BB962C8B-B14F-4D97-AF65-F5344CB8AC3E}">
        <p14:creationId xmlns:p14="http://schemas.microsoft.com/office/powerpoint/2010/main" val="29060572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7E4CF59E-6C79-4F7C-A10F-A2A7DC34D573}"/>
                  </a:ext>
                </a:extLst>
              </p:cNvPr>
              <p:cNvSpPr txBox="1"/>
              <p:nvPr/>
            </p:nvSpPr>
            <p:spPr>
              <a:xfrm>
                <a:off x="3975502" y="2489223"/>
                <a:ext cx="1639936" cy="138967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1799" i="1">
                          <a:latin typeface="Cambria Math"/>
                        </a:rPr>
                        <m:t>=</m:t>
                      </m:r>
                      <m:r>
                        <a:rPr lang="en-GB" sz="1799" i="1">
                          <a:latin typeface="Cambria Math" panose="02040503050406030204" pitchFamily="18" charset="0"/>
                        </a:rPr>
                        <m:t>   </m:t>
                      </m:r>
                      <m:m>
                        <m:mPr>
                          <m:mcs>
                            <m:mc>
                              <m:mcPr>
                                <m:count m:val="1"/>
                                <m:mcJc m:val="center"/>
                              </m:mcPr>
                            </m:mc>
                          </m:mcs>
                          <m:ctrlPr>
                            <a:rPr lang="en-GB" sz="1799" i="1">
                              <a:latin typeface="Cambria Math" panose="02040503050406030204" pitchFamily="18" charset="0"/>
                            </a:rPr>
                          </m:ctrlPr>
                        </m:mPr>
                        <m:mr>
                          <m:e>
                            <m:r>
                              <m:rPr>
                                <m:sty m:val="p"/>
                                <m:brk m:alnAt="7"/>
                              </m:rPr>
                              <a:rPr lang="en-GB" sz="1799">
                                <a:latin typeface="Cambria Math" panose="02040503050406030204" pitchFamily="18" charset="0"/>
                              </a:rPr>
                              <m:t>T</m:t>
                            </m:r>
                            <m:r>
                              <a:rPr lang="en-GB" sz="1799" baseline="-25000">
                                <a:latin typeface="Cambria Math" panose="02040503050406030204" pitchFamily="18" charset="0"/>
                              </a:rPr>
                              <m:t>2</m:t>
                            </m:r>
                            <m:r>
                              <m:rPr>
                                <m:sty m:val="p"/>
                              </m:rPr>
                              <a:rPr lang="en-GB" sz="1799" baseline="-25000">
                                <a:latin typeface="Cambria Math" panose="02040503050406030204" pitchFamily="18" charset="0"/>
                              </a:rPr>
                              <m:t>m</m:t>
                            </m:r>
                            <m:r>
                              <m:rPr>
                                <m:brk m:alnAt="7"/>
                              </m:rPr>
                              <a:rPr lang="en-GB" sz="1799" i="1" baseline="-25000">
                                <a:latin typeface="Cambria Math" panose="02040503050406030204" pitchFamily="18" charset="0"/>
                              </a:rPr>
                              <m:t> </m:t>
                            </m:r>
                            <m:r>
                              <a:rPr lang="en-GB" sz="1799" i="1" baseline="-25000">
                                <a:latin typeface="Cambria Math" panose="02040503050406030204" pitchFamily="18" charset="0"/>
                              </a:rPr>
                              <m:t>  </m:t>
                            </m:r>
                          </m:e>
                        </m:mr>
                        <m:mr>
                          <m:e>
                            <m:r>
                              <a:rPr lang="en-GB" sz="1799" i="1">
                                <a:latin typeface="Cambria Math" panose="02040503050406030204" pitchFamily="18" charset="0"/>
                              </a:rPr>
                              <m:t>𝑅𝐻</m:t>
                            </m:r>
                            <m:r>
                              <a:rPr lang="en-GB" sz="1799" i="1" baseline="-25000">
                                <a:latin typeface="Cambria Math" panose="02040503050406030204" pitchFamily="18" charset="0"/>
                              </a:rPr>
                              <m:t>2</m:t>
                            </m:r>
                            <m:r>
                              <a:rPr lang="en-GB" sz="1799" i="1" baseline="-25000">
                                <a:latin typeface="Cambria Math" panose="02040503050406030204" pitchFamily="18" charset="0"/>
                              </a:rPr>
                              <m:t>𝑚</m:t>
                            </m:r>
                          </m:e>
                        </m:mr>
                        <m:mr>
                          <m:e>
                            <m:r>
                              <a:rPr lang="en-GB" sz="1799" i="1">
                                <a:latin typeface="Cambria Math" panose="02040503050406030204" pitchFamily="18" charset="0"/>
                              </a:rPr>
                              <m:t>𝐴𝑆𝐶𝐴𝑇𝑠𝑚</m:t>
                            </m:r>
                          </m:e>
                        </m:mr>
                        <m:mr>
                          <m:e>
                            <m:r>
                              <a:rPr lang="en-GB" sz="1799" i="1">
                                <a:latin typeface="Cambria Math" panose="02040503050406030204" pitchFamily="18" charset="0"/>
                              </a:rPr>
                              <m:t>𝑆𝑀𝑂𝑆</m:t>
                            </m:r>
                            <m:r>
                              <a:rPr lang="en-GB" sz="1799" i="1" baseline="-25000">
                                <a:latin typeface="Cambria Math" panose="02040503050406030204" pitchFamily="18" charset="0"/>
                              </a:rPr>
                              <m:t>𝑆𝑀</m:t>
                            </m:r>
                          </m:e>
                        </m:mr>
                        <m:mr>
                          <m:e/>
                        </m:mr>
                      </m:m>
                    </m:oMath>
                  </m:oMathPara>
                </a14:m>
                <a:endParaRPr lang="en-GB" sz="1799" dirty="0"/>
              </a:p>
            </p:txBody>
          </p:sp>
        </mc:Choice>
        <mc:Fallback xmlns="">
          <p:sp>
            <p:nvSpPr>
              <p:cNvPr id="50" name="TextBox 49">
                <a:extLst>
                  <a:ext uri="{FF2B5EF4-FFF2-40B4-BE49-F238E27FC236}">
                    <a16:creationId xmlns:a16="http://schemas.microsoft.com/office/drawing/2014/main" id="{7E4CF59E-6C79-4F7C-A10F-A2A7DC34D573}"/>
                  </a:ext>
                </a:extLst>
              </p:cNvPr>
              <p:cNvSpPr txBox="1">
                <a:spLocks noRot="1" noChangeAspect="1" noMove="1" noResize="1" noEditPoints="1" noAdjustHandles="1" noChangeArrowheads="1" noChangeShapeType="1" noTextEdit="1"/>
              </p:cNvSpPr>
              <p:nvPr/>
            </p:nvSpPr>
            <p:spPr>
              <a:xfrm>
                <a:off x="3975502" y="2489223"/>
                <a:ext cx="1639936" cy="1389676"/>
              </a:xfrm>
              <a:prstGeom prst="rect">
                <a:avLst/>
              </a:prstGeom>
              <a:blipFill>
                <a:blip r:embed="rId2"/>
                <a:stretch>
                  <a:fillRect/>
                </a:stretch>
              </a:blipFill>
            </p:spPr>
            <p:txBody>
              <a:bodyPr/>
              <a:lstStyle/>
              <a:p>
                <a:r>
                  <a:rPr lang="fr-FR">
                    <a:noFill/>
                  </a:rPr>
                  <a:t> </a:t>
                </a:r>
              </a:p>
            </p:txBody>
          </p:sp>
        </mc:Fallback>
      </mc:AlternateContent>
      <p:sp>
        <p:nvSpPr>
          <p:cNvPr id="3" name="Title 2"/>
          <p:cNvSpPr>
            <a:spLocks noGrp="1" noChangeArrowheads="1"/>
          </p:cNvSpPr>
          <p:nvPr>
            <p:ph type="title" idx="4294967295"/>
          </p:nvPr>
        </p:nvSpPr>
        <p:spPr>
          <a:xfrm>
            <a:off x="1982274" y="113577"/>
            <a:ext cx="8198889" cy="1441075"/>
          </a:xfrm>
          <a:prstGeom prst="rect">
            <a:avLst/>
          </a:prstGeom>
        </p:spPr>
        <p:txBody>
          <a:bodyPr/>
          <a:lstStyle/>
          <a:p>
            <a:r>
              <a:rPr lang="en-GB" dirty="0"/>
              <a:t>Surface-only LDAS</a:t>
            </a:r>
            <a:endParaRPr lang="en-GB" sz="2999" dirty="0">
              <a:latin typeface="Arial" pitchFamily="34" charset="0"/>
            </a:endParaRPr>
          </a:p>
        </p:txBody>
      </p:sp>
      <mc:AlternateContent xmlns:mc="http://schemas.openxmlformats.org/markup-compatibility/2006" xmlns:a14="http://schemas.microsoft.com/office/drawing/2010/main">
        <mc:Choice Requires="a14">
          <p:sp>
            <p:nvSpPr>
              <p:cNvPr id="8" name="TextBox 7"/>
              <p:cNvSpPr txBox="1"/>
              <p:nvPr/>
            </p:nvSpPr>
            <p:spPr>
              <a:xfrm>
                <a:off x="406229" y="2919423"/>
                <a:ext cx="950838" cy="39594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1799" i="1">
                              <a:latin typeface="Cambria Math" panose="02040503050406030204" pitchFamily="18" charset="0"/>
                            </a:rPr>
                          </m:ctrlPr>
                        </m:sSubPr>
                        <m:e>
                          <m:r>
                            <a:rPr lang="en-GB" sz="1799" b="1">
                              <a:latin typeface="Cambria Math"/>
                            </a:rPr>
                            <m:t>𝐱</m:t>
                          </m:r>
                          <m:r>
                            <m:rPr>
                              <m:sty m:val="p"/>
                            </m:rPr>
                            <a:rPr lang="en-GB" sz="1799">
                              <a:latin typeface="Cambria Math"/>
                            </a:rPr>
                            <m:t>b</m:t>
                          </m:r>
                        </m:e>
                        <m:sub>
                          <m:r>
                            <a:rPr lang="en-GB" sz="1799">
                              <a:latin typeface="Cambria Math"/>
                            </a:rPr>
                            <m:t>(</m:t>
                          </m:r>
                          <m:r>
                            <m:rPr>
                              <m:sty m:val="p"/>
                            </m:rPr>
                            <a:rPr lang="en-GB" sz="1799">
                              <a:latin typeface="Cambria Math"/>
                            </a:rPr>
                            <m:t>t</m:t>
                          </m:r>
                          <m:r>
                            <a:rPr lang="en-GB" sz="1799">
                              <a:latin typeface="Cambria Math"/>
                            </a:rPr>
                            <m:t>)</m:t>
                          </m:r>
                        </m:sub>
                      </m:sSub>
                      <m:r>
                        <a:rPr lang="en-GB" sz="1799" i="1">
                          <a:latin typeface="Cambria Math"/>
                        </a:rPr>
                        <m:t>=</m:t>
                      </m:r>
                    </m:oMath>
                  </m:oMathPara>
                </a14:m>
                <a:endParaRPr lang="en-GB" sz="1799" dirty="0"/>
              </a:p>
            </p:txBody>
          </p:sp>
        </mc:Choice>
        <mc:Fallback xmlns="">
          <p:sp>
            <p:nvSpPr>
              <p:cNvPr id="8" name="TextBox 7"/>
              <p:cNvSpPr txBox="1">
                <a:spLocks noRot="1" noChangeAspect="1" noMove="1" noResize="1" noEditPoints="1" noAdjustHandles="1" noChangeArrowheads="1" noChangeShapeType="1" noTextEdit="1"/>
              </p:cNvSpPr>
              <p:nvPr/>
            </p:nvSpPr>
            <p:spPr>
              <a:xfrm>
                <a:off x="406229" y="2919423"/>
                <a:ext cx="950838" cy="395942"/>
              </a:xfrm>
              <a:prstGeom prst="rect">
                <a:avLst/>
              </a:prstGeom>
              <a:blipFill>
                <a:blip r:embed="rId3"/>
                <a:stretch>
                  <a:fillRect b="-7692"/>
                </a:stretch>
              </a:blipFill>
            </p:spPr>
            <p:txBody>
              <a:bodyPr/>
              <a:lstStyle/>
              <a:p>
                <a:r>
                  <a:rPr lang="fr-FR">
                    <a:noFill/>
                  </a:rPr>
                  <a:t> </a:t>
                </a:r>
              </a:p>
            </p:txBody>
          </p:sp>
        </mc:Fallback>
      </mc:AlternateContent>
      <p:sp>
        <p:nvSpPr>
          <p:cNvPr id="16" name="ZoneTexte 15"/>
          <p:cNvSpPr txBox="1"/>
          <p:nvPr/>
        </p:nvSpPr>
        <p:spPr>
          <a:xfrm>
            <a:off x="746155" y="2032739"/>
            <a:ext cx="1620535" cy="369236"/>
          </a:xfrm>
          <a:prstGeom prst="rect">
            <a:avLst/>
          </a:prstGeom>
          <a:noFill/>
        </p:spPr>
        <p:txBody>
          <a:bodyPr wrap="none" rtlCol="0">
            <a:spAutoFit/>
          </a:bodyPr>
          <a:lstStyle/>
          <a:p>
            <a:r>
              <a:rPr lang="en-US" sz="1799" dirty="0">
                <a:solidFill>
                  <a:schemeClr val="tx2"/>
                </a:solidFill>
              </a:rPr>
              <a:t>Control vector</a:t>
            </a:r>
          </a:p>
        </p:txBody>
      </p:sp>
      <p:sp>
        <p:nvSpPr>
          <p:cNvPr id="17" name="ZoneTexte 16"/>
          <p:cNvSpPr txBox="1"/>
          <p:nvPr/>
        </p:nvSpPr>
        <p:spPr>
          <a:xfrm>
            <a:off x="3514944" y="2032739"/>
            <a:ext cx="2235928" cy="369236"/>
          </a:xfrm>
          <a:prstGeom prst="rect">
            <a:avLst/>
          </a:prstGeom>
          <a:noFill/>
        </p:spPr>
        <p:txBody>
          <a:bodyPr wrap="none" rtlCol="0">
            <a:spAutoFit/>
          </a:bodyPr>
          <a:lstStyle/>
          <a:p>
            <a:r>
              <a:rPr lang="en-US" sz="1799" dirty="0">
                <a:solidFill>
                  <a:schemeClr val="tx2"/>
                </a:solidFill>
              </a:rPr>
              <a:t>Observations vector</a:t>
            </a:r>
          </a:p>
        </p:txBody>
      </p:sp>
      <p:sp>
        <p:nvSpPr>
          <p:cNvPr id="18" name="ZoneTexte 17"/>
          <p:cNvSpPr txBox="1"/>
          <p:nvPr/>
        </p:nvSpPr>
        <p:spPr>
          <a:xfrm>
            <a:off x="7011824" y="2032739"/>
            <a:ext cx="2466699" cy="369236"/>
          </a:xfrm>
          <a:prstGeom prst="rect">
            <a:avLst/>
          </a:prstGeom>
          <a:noFill/>
        </p:spPr>
        <p:txBody>
          <a:bodyPr wrap="none" rtlCol="0">
            <a:spAutoFit/>
          </a:bodyPr>
          <a:lstStyle/>
          <a:p>
            <a:r>
              <a:rPr lang="en-US" sz="1799" dirty="0">
                <a:solidFill>
                  <a:schemeClr val="tx2"/>
                </a:solidFill>
              </a:rPr>
              <a:t>Observations operator</a:t>
            </a:r>
          </a:p>
        </p:txBody>
      </p:sp>
      <p:sp>
        <p:nvSpPr>
          <p:cNvPr id="22" name="ZoneTexte 21"/>
          <p:cNvSpPr txBox="1"/>
          <p:nvPr/>
        </p:nvSpPr>
        <p:spPr>
          <a:xfrm>
            <a:off x="5750873" y="2501023"/>
            <a:ext cx="931665" cy="1477328"/>
          </a:xfrm>
          <a:prstGeom prst="rect">
            <a:avLst/>
          </a:prstGeom>
          <a:noFill/>
        </p:spPr>
        <p:txBody>
          <a:bodyPr wrap="none" rtlCol="0">
            <a:spAutoFit/>
          </a:bodyPr>
          <a:lstStyle/>
          <a:p>
            <a:r>
              <a:rPr lang="en-US" dirty="0"/>
              <a:t>[K]</a:t>
            </a:r>
          </a:p>
          <a:p>
            <a:r>
              <a:rPr lang="en-US" dirty="0"/>
              <a:t>[%]</a:t>
            </a:r>
          </a:p>
          <a:p>
            <a:r>
              <a:rPr lang="en-US" dirty="0"/>
              <a:t>[m</a:t>
            </a:r>
            <a:r>
              <a:rPr lang="en-US" baseline="30000" dirty="0"/>
              <a:t>3</a:t>
            </a:r>
            <a:r>
              <a:rPr lang="en-US" dirty="0"/>
              <a:t>/m</a:t>
            </a:r>
            <a:r>
              <a:rPr lang="en-US" baseline="30000" dirty="0"/>
              <a:t>3</a:t>
            </a:r>
            <a:r>
              <a:rPr lang="en-US" dirty="0"/>
              <a:t>]</a:t>
            </a:r>
          </a:p>
          <a:p>
            <a:r>
              <a:rPr lang="en-US" dirty="0"/>
              <a:t>[m</a:t>
            </a:r>
            <a:r>
              <a:rPr lang="en-US" baseline="30000" dirty="0"/>
              <a:t>3</a:t>
            </a:r>
            <a:r>
              <a:rPr lang="en-US" dirty="0"/>
              <a:t>/m</a:t>
            </a:r>
            <a:r>
              <a:rPr lang="en-US" baseline="30000" dirty="0"/>
              <a:t>3</a:t>
            </a:r>
            <a:r>
              <a:rPr lang="en-US" dirty="0"/>
              <a:t>]</a:t>
            </a:r>
          </a:p>
          <a:p>
            <a:endParaRPr lang="en-US" dirty="0"/>
          </a:p>
        </p:txBody>
      </p:sp>
      <mc:AlternateContent xmlns:mc="http://schemas.openxmlformats.org/markup-compatibility/2006" xmlns:a14="http://schemas.microsoft.com/office/drawing/2010/main">
        <mc:Choice Requires="a14">
          <p:sp>
            <p:nvSpPr>
              <p:cNvPr id="24" name="TextBox 23"/>
              <p:cNvSpPr txBox="1"/>
              <p:nvPr/>
            </p:nvSpPr>
            <p:spPr>
              <a:xfrm>
                <a:off x="7452699" y="2518508"/>
                <a:ext cx="1853008" cy="1364412"/>
              </a:xfrm>
              <a:prstGeom prst="rect">
                <a:avLst/>
              </a:prstGeom>
              <a:noFill/>
            </p:spPr>
            <p:txBody>
              <a:bodyPr wrap="none" rtlCol="0">
                <a:spAutoFit/>
              </a:bodyPr>
              <a:lstStyle/>
              <a:p>
                <a:r>
                  <a:rPr lang="en-GB" sz="3199" dirty="0">
                    <a:latin typeface="Monotype Corsiva" pitchFamily="66" charset="0"/>
                    <a:ea typeface="Calibri" pitchFamily="34" charset="0"/>
                    <a:cs typeface="Arial" pitchFamily="34" charset="0"/>
                  </a:rPr>
                  <a:t>H </a:t>
                </a:r>
                <a:r>
                  <a:rPr lang="fr-FR" sz="1799" dirty="0"/>
                  <a:t>[</a:t>
                </a:r>
                <a:r>
                  <a:rPr lang="fr-FR" sz="1799" dirty="0" err="1"/>
                  <a:t>x</a:t>
                </a:r>
                <a:r>
                  <a:rPr lang="fr-FR" sz="1799" baseline="-25000" dirty="0" err="1"/>
                  <a:t>b</a:t>
                </a:r>
                <a:r>
                  <a:rPr lang="fr-FR" sz="1799" baseline="30000" dirty="0" err="1"/>
                  <a:t>t</a:t>
                </a:r>
                <a:r>
                  <a:rPr lang="fr-FR" sz="1799" dirty="0"/>
                  <a:t>]) </a:t>
                </a:r>
                <a14:m>
                  <m:oMath xmlns:m="http://schemas.openxmlformats.org/officeDocument/2006/math">
                    <m:r>
                      <a:rPr lang="en-GB" sz="1799" i="1">
                        <a:latin typeface="Cambria Math"/>
                      </a:rPr>
                      <m:t>=</m:t>
                    </m:r>
                    <m:m>
                      <m:mPr>
                        <m:mcs>
                          <m:mc>
                            <m:mcPr>
                              <m:count m:val="1"/>
                              <m:mcJc m:val="center"/>
                            </m:mcPr>
                          </m:mc>
                        </m:mcs>
                        <m:ctrlPr>
                          <a:rPr lang="en-GB" sz="1799" i="1">
                            <a:latin typeface="Cambria Math" panose="02040503050406030204" pitchFamily="18" charset="0"/>
                          </a:rPr>
                        </m:ctrlPr>
                      </m:mPr>
                      <m:mr>
                        <m:e>
                          <m:r>
                            <m:rPr>
                              <m:sty m:val="p"/>
                              <m:brk m:alnAt="7"/>
                            </m:rPr>
                            <a:rPr lang="en-GB" sz="1799">
                              <a:latin typeface="Cambria Math" panose="02040503050406030204" pitchFamily="18" charset="0"/>
                            </a:rPr>
                            <m:t>T</m:t>
                          </m:r>
                          <m:r>
                            <a:rPr lang="en-GB" sz="1799" baseline="-25000">
                              <a:latin typeface="Cambria Math" panose="02040503050406030204" pitchFamily="18" charset="0"/>
                            </a:rPr>
                            <m:t>2</m:t>
                          </m:r>
                          <m:r>
                            <m:rPr>
                              <m:sty m:val="p"/>
                            </m:rPr>
                            <a:rPr lang="en-GB" sz="1799" baseline="-25000">
                              <a:latin typeface="Cambria Math" panose="02040503050406030204" pitchFamily="18" charset="0"/>
                            </a:rPr>
                            <m:t>m</m:t>
                          </m:r>
                        </m:e>
                      </m:mr>
                      <m:mr>
                        <m:e>
                          <m:r>
                            <a:rPr lang="en-GB" sz="1799" i="1">
                              <a:latin typeface="Cambria Math" panose="02040503050406030204" pitchFamily="18" charset="0"/>
                            </a:rPr>
                            <m:t>𝑅𝐻</m:t>
                          </m:r>
                          <m:r>
                            <a:rPr lang="en-GB" sz="1799" i="1" baseline="-25000">
                              <a:latin typeface="Cambria Math" panose="02040503050406030204" pitchFamily="18" charset="0"/>
                            </a:rPr>
                            <m:t>2</m:t>
                          </m:r>
                          <m:r>
                            <a:rPr lang="en-GB" sz="1799" i="1" baseline="-25000">
                              <a:latin typeface="Cambria Math" panose="02040503050406030204" pitchFamily="18" charset="0"/>
                            </a:rPr>
                            <m:t>𝑚</m:t>
                          </m:r>
                        </m:e>
                      </m:mr>
                      <m:mr>
                        <m:e>
                          <m:r>
                            <a:rPr lang="en-GB" sz="1799" i="1">
                              <a:latin typeface="Cambria Math" panose="02040503050406030204" pitchFamily="18" charset="0"/>
                            </a:rPr>
                            <m:t>𝑆𝑀</m:t>
                          </m:r>
                          <m:r>
                            <a:rPr lang="en-GB" sz="1799" i="1" baseline="-25000">
                              <a:latin typeface="Cambria Math" panose="02040503050406030204" pitchFamily="18" charset="0"/>
                            </a:rPr>
                            <m:t>𝑡𝑜𝑝</m:t>
                          </m:r>
                        </m:e>
                      </m:mr>
                      <m:mr>
                        <m:e>
                          <m:r>
                            <a:rPr lang="en-GB" sz="1799" i="1">
                              <a:latin typeface="Cambria Math" panose="02040503050406030204" pitchFamily="18" charset="0"/>
                            </a:rPr>
                            <m:t>𝑆𝑀</m:t>
                          </m:r>
                          <m:r>
                            <a:rPr lang="en-GB" sz="1799" i="1" baseline="-25000">
                              <a:latin typeface="Cambria Math" panose="02040503050406030204" pitchFamily="18" charset="0"/>
                            </a:rPr>
                            <m:t>𝑡𝑜𝑝</m:t>
                          </m:r>
                        </m:e>
                      </m:mr>
                      <m:mr>
                        <m:e/>
                      </m:mr>
                    </m:m>
                  </m:oMath>
                </a14:m>
                <a:endParaRPr lang="en-GB" sz="1799" dirty="0"/>
              </a:p>
            </p:txBody>
          </p:sp>
        </mc:Choice>
        <mc:Fallback xmlns="">
          <p:sp>
            <p:nvSpPr>
              <p:cNvPr id="24" name="TextBox 23"/>
              <p:cNvSpPr txBox="1">
                <a:spLocks noRot="1" noChangeAspect="1" noMove="1" noResize="1" noEditPoints="1" noAdjustHandles="1" noChangeArrowheads="1" noChangeShapeType="1" noTextEdit="1"/>
              </p:cNvSpPr>
              <p:nvPr/>
            </p:nvSpPr>
            <p:spPr>
              <a:xfrm>
                <a:off x="7452699" y="2518508"/>
                <a:ext cx="1853008" cy="1364412"/>
              </a:xfrm>
              <a:prstGeom prst="rect">
                <a:avLst/>
              </a:prstGeom>
              <a:blipFill>
                <a:blip r:embed="rId4"/>
                <a:stretch>
                  <a:fillRect l="-8553"/>
                </a:stretch>
              </a:blipFill>
            </p:spPr>
            <p:txBody>
              <a:bodyPr/>
              <a:lstStyle/>
              <a:p>
                <a:r>
                  <a:rPr lang="fr-FR">
                    <a:noFill/>
                  </a:rPr>
                  <a:t> </a:t>
                </a:r>
              </a:p>
            </p:txBody>
          </p:sp>
        </mc:Fallback>
      </mc:AlternateContent>
      <p:sp>
        <p:nvSpPr>
          <p:cNvPr id="26" name="ZoneTexte 17"/>
          <p:cNvSpPr txBox="1"/>
          <p:nvPr/>
        </p:nvSpPr>
        <p:spPr>
          <a:xfrm>
            <a:off x="7348505" y="4143050"/>
            <a:ext cx="1966693" cy="369236"/>
          </a:xfrm>
          <a:prstGeom prst="rect">
            <a:avLst/>
          </a:prstGeom>
          <a:noFill/>
        </p:spPr>
        <p:txBody>
          <a:bodyPr wrap="none" rtlCol="0">
            <a:spAutoFit/>
          </a:bodyPr>
          <a:lstStyle/>
          <a:p>
            <a:r>
              <a:rPr lang="en-US" sz="1799" dirty="0">
                <a:solidFill>
                  <a:schemeClr val="tx2"/>
                </a:solidFill>
              </a:rPr>
              <a:t>Background error</a:t>
            </a:r>
          </a:p>
        </p:txBody>
      </p:sp>
      <p:sp>
        <p:nvSpPr>
          <p:cNvPr id="28" name="ZoneTexte 17"/>
          <p:cNvSpPr txBox="1"/>
          <p:nvPr/>
        </p:nvSpPr>
        <p:spPr>
          <a:xfrm>
            <a:off x="2366690" y="4143050"/>
            <a:ext cx="1979513" cy="369236"/>
          </a:xfrm>
          <a:prstGeom prst="rect">
            <a:avLst/>
          </a:prstGeom>
          <a:noFill/>
        </p:spPr>
        <p:txBody>
          <a:bodyPr wrap="none" rtlCol="0">
            <a:spAutoFit/>
          </a:bodyPr>
          <a:lstStyle/>
          <a:p>
            <a:r>
              <a:rPr lang="en-US" sz="1799" dirty="0">
                <a:solidFill>
                  <a:schemeClr val="tx2"/>
                </a:solidFill>
              </a:rPr>
              <a:t>Observation error</a:t>
            </a:r>
          </a:p>
        </p:txBody>
      </p:sp>
      <p:sp>
        <p:nvSpPr>
          <p:cNvPr id="29" name="Left Bracket 28"/>
          <p:cNvSpPr/>
          <p:nvPr/>
        </p:nvSpPr>
        <p:spPr>
          <a:xfrm>
            <a:off x="8600315" y="2483758"/>
            <a:ext cx="45719" cy="1256429"/>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799"/>
          </a:p>
        </p:txBody>
      </p:sp>
      <p:sp>
        <p:nvSpPr>
          <p:cNvPr id="30" name="Left Bracket 29"/>
          <p:cNvSpPr/>
          <p:nvPr/>
        </p:nvSpPr>
        <p:spPr>
          <a:xfrm>
            <a:off x="4467527" y="2547210"/>
            <a:ext cx="73133" cy="1177529"/>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799"/>
          </a:p>
        </p:txBody>
      </p:sp>
      <p:sp>
        <p:nvSpPr>
          <p:cNvPr id="31" name="Left Bracket 30"/>
          <p:cNvSpPr/>
          <p:nvPr/>
        </p:nvSpPr>
        <p:spPr>
          <a:xfrm>
            <a:off x="1386314" y="2547210"/>
            <a:ext cx="79337" cy="909102"/>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799"/>
          </a:p>
        </p:txBody>
      </p:sp>
      <p:sp>
        <p:nvSpPr>
          <p:cNvPr id="33" name="Right Bracket 32"/>
          <p:cNvSpPr/>
          <p:nvPr/>
        </p:nvSpPr>
        <p:spPr>
          <a:xfrm>
            <a:off x="9269479" y="2475196"/>
            <a:ext cx="45719" cy="1256429"/>
          </a:xfrm>
          <a:prstGeom prst="righ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799"/>
          </a:p>
        </p:txBody>
      </p:sp>
      <p:sp>
        <p:nvSpPr>
          <p:cNvPr id="34" name="Right Bracket 33"/>
          <p:cNvSpPr/>
          <p:nvPr/>
        </p:nvSpPr>
        <p:spPr>
          <a:xfrm>
            <a:off x="5419725" y="2537699"/>
            <a:ext cx="73133" cy="1219570"/>
          </a:xfrm>
          <a:prstGeom prst="righ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799"/>
          </a:p>
        </p:txBody>
      </p:sp>
      <p:sp>
        <p:nvSpPr>
          <p:cNvPr id="35" name="Right Bracket 34"/>
          <p:cNvSpPr/>
          <p:nvPr/>
        </p:nvSpPr>
        <p:spPr>
          <a:xfrm>
            <a:off x="2236112" y="2548632"/>
            <a:ext cx="79336" cy="876633"/>
          </a:xfrm>
          <a:prstGeom prst="righ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799"/>
          </a:p>
        </p:txBody>
      </p:sp>
      <p:sp>
        <p:nvSpPr>
          <p:cNvPr id="4" name="Object 3">
            <a:extLst>
              <a:ext uri="{FF2B5EF4-FFF2-40B4-BE49-F238E27FC236}">
                <a16:creationId xmlns:a16="http://schemas.microsoft.com/office/drawing/2014/main" id="{AF618E8D-0BEE-40AC-BD08-1E45721A2CFF}"/>
              </a:ext>
            </a:extLst>
          </p:cNvPr>
          <p:cNvSpPr txBox="1"/>
          <p:nvPr/>
        </p:nvSpPr>
        <p:spPr>
          <a:xfrm>
            <a:off x="4292462" y="1967834"/>
            <a:ext cx="914162" cy="198386"/>
          </a:xfrm>
          <a:prstGeom prst="rect">
            <a:avLst/>
          </a:prstGeom>
        </p:spPr>
        <p:txBody>
          <a:bodyPr>
            <a:normAutofit fontScale="40000" lnSpcReduction="20000"/>
          </a:bodyPr>
          <a:lstStyle/>
          <a:p>
            <a:endParaRPr lang="fr-FR" dirty="0"/>
          </a:p>
        </p:txBody>
      </p:sp>
      <p:sp>
        <p:nvSpPr>
          <p:cNvPr id="6" name="Object 5">
            <a:extLst>
              <a:ext uri="{FF2B5EF4-FFF2-40B4-BE49-F238E27FC236}">
                <a16:creationId xmlns:a16="http://schemas.microsoft.com/office/drawing/2014/main" id="{75B769FA-BEBF-43F1-BB37-FF4BB14D3928}"/>
              </a:ext>
            </a:extLst>
          </p:cNvPr>
          <p:cNvSpPr txBox="1"/>
          <p:nvPr/>
        </p:nvSpPr>
        <p:spPr>
          <a:xfrm>
            <a:off x="4292462" y="1967834"/>
            <a:ext cx="914162" cy="198386"/>
          </a:xfrm>
          <a:prstGeom prst="rect">
            <a:avLst/>
          </a:prstGeom>
        </p:spPr>
        <p:txBody>
          <a:bodyPr>
            <a:normAutofit fontScale="40000" lnSpcReduction="20000"/>
          </a:bodyPr>
          <a:lstStyle/>
          <a:p>
            <a:endParaRPr lang="fr-FR"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967DCA2-2218-466C-A267-01B5E10B9C5D}"/>
                  </a:ext>
                </a:extLst>
              </p:cNvPr>
              <p:cNvSpPr txBox="1"/>
              <p:nvPr/>
            </p:nvSpPr>
            <p:spPr>
              <a:xfrm>
                <a:off x="2127260" y="4706566"/>
                <a:ext cx="3274038" cy="14911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m>
                        <m:mPr>
                          <m:mcs>
                            <m:mc>
                              <m:mcPr>
                                <m:count m:val="5"/>
                                <m:mcJc m:val="center"/>
                              </m:mcPr>
                            </m:mc>
                          </m:mcs>
                          <m:ctrlPr>
                            <a:rPr lang="fr-FR" i="1" smtClean="0">
                              <a:latin typeface="Cambria Math" panose="02040503050406030204" pitchFamily="18" charset="0"/>
                            </a:rPr>
                          </m:ctrlPr>
                        </m:mPr>
                        <m:mr>
                          <m:e>
                            <m:r>
                              <m:rPr>
                                <m:brk m:alnAt="7"/>
                              </m:rPr>
                              <a:rPr lang="en-GB" i="1">
                                <a:latin typeface="Cambria Math" panose="02040503050406030204" pitchFamily="18" charset="0"/>
                              </a:rPr>
                              <m:t>1</m:t>
                            </m:r>
                            <m:r>
                              <a:rPr lang="en-GB" i="1" baseline="30000">
                                <a:latin typeface="Cambria Math" panose="02040503050406030204" pitchFamily="18" charset="0"/>
                              </a:rPr>
                              <m:t>2</m:t>
                            </m:r>
                          </m:e>
                          <m:e>
                            <m:r>
                              <a:rPr lang="en-GB" i="1">
                                <a:latin typeface="Cambria Math" panose="02040503050406030204" pitchFamily="18" charset="0"/>
                              </a:rPr>
                              <m:t>0</m:t>
                            </m:r>
                          </m:e>
                          <m:e>
                            <m:r>
                              <a:rPr lang="en-GB" i="1">
                                <a:latin typeface="Cambria Math" panose="02040503050406030204" pitchFamily="18" charset="0"/>
                              </a:rPr>
                              <m:t>0</m:t>
                            </m:r>
                          </m:e>
                          <m:e>
                            <m:r>
                              <a:rPr lang="en-GB" i="1">
                                <a:latin typeface="Cambria Math" panose="02040503050406030204" pitchFamily="18" charset="0"/>
                              </a:rPr>
                              <m:t>0</m:t>
                            </m:r>
                          </m:e>
                          <m:e/>
                        </m:mr>
                        <m:mr>
                          <m:e>
                            <m:r>
                              <a:rPr lang="en-GB" i="1">
                                <a:latin typeface="Cambria Math" panose="02040503050406030204" pitchFamily="18" charset="0"/>
                              </a:rPr>
                              <m:t>0</m:t>
                            </m:r>
                          </m:e>
                          <m:e>
                            <m:r>
                              <m:rPr>
                                <m:brk m:alnAt="7"/>
                              </m:rPr>
                              <a:rPr lang="en-GB" i="1">
                                <a:latin typeface="Cambria Math" panose="02040503050406030204" pitchFamily="18" charset="0"/>
                              </a:rPr>
                              <m:t>4</m:t>
                            </m:r>
                            <m:r>
                              <a:rPr lang="en-GB" i="1" baseline="30000">
                                <a:latin typeface="Cambria Math" panose="02040503050406030204" pitchFamily="18" charset="0"/>
                              </a:rPr>
                              <m:t>2</m:t>
                            </m:r>
                          </m:e>
                          <m:e>
                            <m:r>
                              <a:rPr lang="en-GB" i="1">
                                <a:latin typeface="Cambria Math" panose="02040503050406030204" pitchFamily="18" charset="0"/>
                              </a:rPr>
                              <m:t>0</m:t>
                            </m:r>
                          </m:e>
                          <m:e>
                            <m:r>
                              <a:rPr lang="en-GB" i="1">
                                <a:latin typeface="Cambria Math" panose="02040503050406030204" pitchFamily="18" charset="0"/>
                              </a:rPr>
                              <m:t>0</m:t>
                            </m:r>
                          </m:e>
                          <m:e/>
                        </m:mr>
                        <m:mr>
                          <m:e>
                            <m:r>
                              <a:rPr lang="en-GB" i="1">
                                <a:latin typeface="Cambria Math" panose="02040503050406030204" pitchFamily="18" charset="0"/>
                              </a:rPr>
                              <m:t>0</m:t>
                            </m:r>
                          </m:e>
                          <m:e>
                            <m:r>
                              <a:rPr lang="en-GB" i="1">
                                <a:latin typeface="Cambria Math" panose="02040503050406030204" pitchFamily="18" charset="0"/>
                              </a:rPr>
                              <m:t>0</m:t>
                            </m:r>
                          </m:e>
                          <m:e>
                            <m:r>
                              <a:rPr lang="fr-FR" i="1">
                                <a:solidFill>
                                  <a:srgbClr val="000000"/>
                                </a:solidFill>
                                <a:latin typeface="Cambria Math" panose="02040503050406030204" pitchFamily="18" charset="0"/>
                              </a:rPr>
                              <m:t>0.0</m:t>
                            </m:r>
                            <m:sSup>
                              <m:sSupPr>
                                <m:ctrlPr>
                                  <a:rPr lang="fr-FR" i="1">
                                    <a:solidFill>
                                      <a:srgbClr val="000000"/>
                                    </a:solidFill>
                                    <a:latin typeface="Cambria Math" panose="02040503050406030204" pitchFamily="18" charset="0"/>
                                  </a:rPr>
                                </m:ctrlPr>
                              </m:sSupPr>
                              <m:e>
                                <m:r>
                                  <a:rPr lang="fr-FR" i="1">
                                    <a:solidFill>
                                      <a:srgbClr val="000000"/>
                                    </a:solidFill>
                                    <a:latin typeface="Cambria Math" panose="02040503050406030204" pitchFamily="18" charset="0"/>
                                  </a:rPr>
                                  <m:t>5</m:t>
                                </m:r>
                              </m:e>
                              <m:sup>
                                <m:r>
                                  <a:rPr lang="fr-FR" i="1">
                                    <a:solidFill>
                                      <a:srgbClr val="000000"/>
                                    </a:solidFill>
                                    <a:latin typeface="Cambria Math" panose="02040503050406030204" pitchFamily="18" charset="0"/>
                                  </a:rPr>
                                  <m:t>2</m:t>
                                </m:r>
                              </m:sup>
                            </m:sSup>
                          </m:e>
                          <m:e>
                            <m:r>
                              <a:rPr lang="en-GB" i="1">
                                <a:latin typeface="Cambria Math" panose="02040503050406030204" pitchFamily="18" charset="0"/>
                              </a:rPr>
                              <m:t>0</m:t>
                            </m:r>
                          </m:e>
                          <m:e/>
                        </m:mr>
                        <m:mr>
                          <m:e>
                            <m:r>
                              <a:rPr lang="en-GB" i="1">
                                <a:latin typeface="Cambria Math" panose="02040503050406030204" pitchFamily="18" charset="0"/>
                              </a:rPr>
                              <m:t>0</m:t>
                            </m:r>
                          </m:e>
                          <m:e>
                            <m:r>
                              <a:rPr lang="en-GB" i="1">
                                <a:latin typeface="Cambria Math" panose="02040503050406030204" pitchFamily="18" charset="0"/>
                              </a:rPr>
                              <m:t>0</m:t>
                            </m:r>
                          </m:e>
                          <m:e>
                            <m:r>
                              <a:rPr lang="en-GB" i="1">
                                <a:latin typeface="Cambria Math" panose="02040503050406030204" pitchFamily="18" charset="0"/>
                              </a:rPr>
                              <m:t>0</m:t>
                            </m:r>
                          </m:e>
                          <m:e>
                            <m:r>
                              <a:rPr lang="en-GB" i="1">
                                <a:latin typeface="Cambria Math" panose="02040503050406030204" pitchFamily="18" charset="0"/>
                              </a:rPr>
                              <m:t>𝐸𝑠𝑚𝑜𝑠</m:t>
                            </m:r>
                            <m:r>
                              <a:rPr lang="en-GB" b="0" i="1" smtClean="0">
                                <a:latin typeface="Cambria Math" panose="02040503050406030204" pitchFamily="18" charset="0"/>
                              </a:rPr>
                              <m:t>_</m:t>
                            </m:r>
                            <m:r>
                              <a:rPr lang="en-GB" i="1">
                                <a:latin typeface="Cambria Math" panose="02040503050406030204" pitchFamily="18" charset="0"/>
                              </a:rPr>
                              <m:t>𝑁𝑁</m:t>
                            </m:r>
                          </m:e>
                          <m:e/>
                        </m:mr>
                        <m:mr>
                          <m:e/>
                          <m:e/>
                          <m:e/>
                          <m:e/>
                          <m:e>
                            <m:eqArr>
                              <m:eqArrPr>
                                <m:ctrlPr>
                                  <a:rPr lang="en-GB" i="1" baseline="-25000">
                                    <a:latin typeface="Cambria Math" panose="02040503050406030204" pitchFamily="18" charset="0"/>
                                  </a:rPr>
                                </m:ctrlPr>
                              </m:eqArrPr>
                              <m:e/>
                              <m:e/>
                            </m:eqArr>
                          </m:e>
                        </m:mr>
                      </m:m>
                    </m:oMath>
                  </m:oMathPara>
                </a14:m>
                <a:endParaRPr lang="fr-FR" dirty="0"/>
              </a:p>
            </p:txBody>
          </p:sp>
        </mc:Choice>
        <mc:Fallback xmlns="">
          <p:sp>
            <p:nvSpPr>
              <p:cNvPr id="5" name="TextBox 4">
                <a:extLst>
                  <a:ext uri="{FF2B5EF4-FFF2-40B4-BE49-F238E27FC236}">
                    <a16:creationId xmlns:a16="http://schemas.microsoft.com/office/drawing/2014/main" id="{A967DCA2-2218-466C-A267-01B5E10B9C5D}"/>
                  </a:ext>
                </a:extLst>
              </p:cNvPr>
              <p:cNvSpPr txBox="1">
                <a:spLocks noRot="1" noChangeAspect="1" noMove="1" noResize="1" noEditPoints="1" noAdjustHandles="1" noChangeArrowheads="1" noChangeShapeType="1" noTextEdit="1"/>
              </p:cNvSpPr>
              <p:nvPr/>
            </p:nvSpPr>
            <p:spPr>
              <a:xfrm>
                <a:off x="2127260" y="4706566"/>
                <a:ext cx="3274038" cy="1491114"/>
              </a:xfrm>
              <a:prstGeom prst="rect">
                <a:avLst/>
              </a:prstGeom>
              <a:blipFill>
                <a:blip r:embed="rId5"/>
                <a:stretch>
                  <a:fillRect l="-772"/>
                </a:stretch>
              </a:blipFill>
            </p:spPr>
            <p:txBody>
              <a:bodyPr/>
              <a:lstStyle/>
              <a:p>
                <a:r>
                  <a:rPr lang="en-GB">
                    <a:noFill/>
                  </a:rPr>
                  <a:t> </a:t>
                </a:r>
              </a:p>
            </p:txBody>
          </p:sp>
        </mc:Fallback>
      </mc:AlternateContent>
      <p:sp>
        <p:nvSpPr>
          <p:cNvPr id="42" name="Right Bracket 41">
            <a:extLst>
              <a:ext uri="{FF2B5EF4-FFF2-40B4-BE49-F238E27FC236}">
                <a16:creationId xmlns:a16="http://schemas.microsoft.com/office/drawing/2014/main" id="{E3F35670-C04B-486C-8FAA-F6BFDD15DC1C}"/>
              </a:ext>
            </a:extLst>
          </p:cNvPr>
          <p:cNvSpPr/>
          <p:nvPr/>
        </p:nvSpPr>
        <p:spPr>
          <a:xfrm>
            <a:off x="4869131" y="4706566"/>
            <a:ext cx="77605" cy="1161158"/>
          </a:xfrm>
          <a:prstGeom prst="righ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799"/>
          </a:p>
        </p:txBody>
      </p:sp>
      <p:sp>
        <p:nvSpPr>
          <p:cNvPr id="43" name="Left Bracket 42">
            <a:extLst>
              <a:ext uri="{FF2B5EF4-FFF2-40B4-BE49-F238E27FC236}">
                <a16:creationId xmlns:a16="http://schemas.microsoft.com/office/drawing/2014/main" id="{5FC25330-49D5-4C7B-A770-DE46A413D94E}"/>
              </a:ext>
            </a:extLst>
          </p:cNvPr>
          <p:cNvSpPr/>
          <p:nvPr/>
        </p:nvSpPr>
        <p:spPr>
          <a:xfrm>
            <a:off x="2063943" y="4747205"/>
            <a:ext cx="172529" cy="1017492"/>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799"/>
          </a:p>
        </p:txBody>
      </p:sp>
      <p:sp>
        <p:nvSpPr>
          <p:cNvPr id="44" name="TextBox 43">
            <a:extLst>
              <a:ext uri="{FF2B5EF4-FFF2-40B4-BE49-F238E27FC236}">
                <a16:creationId xmlns:a16="http://schemas.microsoft.com/office/drawing/2014/main" id="{E4C9F6F2-8925-48E6-BF28-8BC68565F623}"/>
              </a:ext>
            </a:extLst>
          </p:cNvPr>
          <p:cNvSpPr txBox="1"/>
          <p:nvPr/>
        </p:nvSpPr>
        <p:spPr>
          <a:xfrm>
            <a:off x="1438363" y="5226297"/>
            <a:ext cx="486030" cy="369332"/>
          </a:xfrm>
          <a:prstGeom prst="rect">
            <a:avLst/>
          </a:prstGeom>
          <a:noFill/>
        </p:spPr>
        <p:txBody>
          <a:bodyPr wrap="none" rtlCol="0">
            <a:spAutoFit/>
          </a:bodyPr>
          <a:lstStyle/>
          <a:p>
            <a:r>
              <a:rPr lang="en-GB" b="1" dirty="0"/>
              <a:t>R</a:t>
            </a:r>
            <a:r>
              <a:rPr lang="en-GB" dirty="0"/>
              <a:t>=</a:t>
            </a:r>
            <a:endParaRPr lang="fr-FR" dirty="0"/>
          </a:p>
        </p:txBody>
      </p:sp>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36F407DD-2DAF-4175-A6B4-B3DE53413CA1}"/>
                  </a:ext>
                </a:extLst>
              </p:cNvPr>
              <p:cNvSpPr txBox="1"/>
              <p:nvPr/>
            </p:nvSpPr>
            <p:spPr>
              <a:xfrm>
                <a:off x="7411626" y="4842443"/>
                <a:ext cx="2588657" cy="10368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m>
                        <m:mPr>
                          <m:mcs>
                            <m:mc>
                              <m:mcPr>
                                <m:count m:val="4"/>
                                <m:mcJc m:val="center"/>
                              </m:mcPr>
                            </m:mc>
                          </m:mcs>
                          <m:ctrlPr>
                            <a:rPr lang="fr-FR" i="1">
                              <a:latin typeface="Cambria Math" panose="02040503050406030204" pitchFamily="18" charset="0"/>
                            </a:rPr>
                          </m:ctrlPr>
                        </m:mPr>
                        <m:mr>
                          <m:e>
                            <m:r>
                              <a:rPr lang="fr-FR" i="1">
                                <a:solidFill>
                                  <a:srgbClr val="000000"/>
                                </a:solidFill>
                                <a:latin typeface="Cambria Math" panose="02040503050406030204" pitchFamily="18" charset="0"/>
                              </a:rPr>
                              <m:t>0.0</m:t>
                            </m:r>
                            <m:sSup>
                              <m:sSupPr>
                                <m:ctrlPr>
                                  <a:rPr lang="fr-FR" i="1">
                                    <a:solidFill>
                                      <a:srgbClr val="000000"/>
                                    </a:solidFill>
                                    <a:latin typeface="Cambria Math" panose="02040503050406030204" pitchFamily="18" charset="0"/>
                                  </a:rPr>
                                </m:ctrlPr>
                              </m:sSupPr>
                              <m:e>
                                <m:r>
                                  <a:rPr lang="en-GB" i="1">
                                    <a:solidFill>
                                      <a:srgbClr val="000000"/>
                                    </a:solidFill>
                                    <a:latin typeface="Cambria Math" panose="02040503050406030204" pitchFamily="18" charset="0"/>
                                  </a:rPr>
                                  <m:t>1</m:t>
                                </m:r>
                              </m:e>
                              <m:sup>
                                <m:r>
                                  <a:rPr lang="fr-FR" i="1">
                                    <a:solidFill>
                                      <a:srgbClr val="000000"/>
                                    </a:solidFill>
                                    <a:latin typeface="Cambria Math" panose="02040503050406030204" pitchFamily="18" charset="0"/>
                                  </a:rPr>
                                  <m:t>2</m:t>
                                </m:r>
                              </m:sup>
                            </m:sSup>
                          </m:e>
                          <m:e>
                            <m:r>
                              <a:rPr lang="en-GB" i="1">
                                <a:latin typeface="Cambria Math" panose="02040503050406030204" pitchFamily="18" charset="0"/>
                              </a:rPr>
                              <m:t>0</m:t>
                            </m:r>
                          </m:e>
                          <m:e>
                            <m:r>
                              <a:rPr lang="en-GB" i="1">
                                <a:latin typeface="Cambria Math" panose="02040503050406030204" pitchFamily="18" charset="0"/>
                              </a:rPr>
                              <m:t>0</m:t>
                            </m:r>
                          </m:e>
                          <m:e/>
                        </m:mr>
                        <m:mr>
                          <m:e>
                            <m:r>
                              <a:rPr lang="en-GB" i="1">
                                <a:latin typeface="Cambria Math" panose="02040503050406030204" pitchFamily="18" charset="0"/>
                              </a:rPr>
                              <m:t>0</m:t>
                            </m:r>
                          </m:e>
                          <m:e>
                            <m:r>
                              <a:rPr lang="fr-FR" i="1">
                                <a:solidFill>
                                  <a:srgbClr val="000000"/>
                                </a:solidFill>
                                <a:latin typeface="Cambria Math" panose="02040503050406030204" pitchFamily="18" charset="0"/>
                              </a:rPr>
                              <m:t>0.0</m:t>
                            </m:r>
                            <m:sSup>
                              <m:sSupPr>
                                <m:ctrlPr>
                                  <a:rPr lang="fr-FR" i="1">
                                    <a:solidFill>
                                      <a:srgbClr val="000000"/>
                                    </a:solidFill>
                                    <a:latin typeface="Cambria Math" panose="02040503050406030204" pitchFamily="18" charset="0"/>
                                  </a:rPr>
                                </m:ctrlPr>
                              </m:sSupPr>
                              <m:e>
                                <m:r>
                                  <a:rPr lang="en-GB" i="1">
                                    <a:solidFill>
                                      <a:srgbClr val="000000"/>
                                    </a:solidFill>
                                    <a:latin typeface="Cambria Math" panose="02040503050406030204" pitchFamily="18" charset="0"/>
                                  </a:rPr>
                                  <m:t>1</m:t>
                                </m:r>
                              </m:e>
                              <m:sup>
                                <m:r>
                                  <a:rPr lang="fr-FR" i="1">
                                    <a:solidFill>
                                      <a:srgbClr val="000000"/>
                                    </a:solidFill>
                                    <a:latin typeface="Cambria Math" panose="02040503050406030204" pitchFamily="18" charset="0"/>
                                  </a:rPr>
                                  <m:t>2</m:t>
                                </m:r>
                              </m:sup>
                            </m:sSup>
                          </m:e>
                          <m:e>
                            <m:r>
                              <a:rPr lang="en-GB" i="1">
                                <a:latin typeface="Cambria Math" panose="02040503050406030204" pitchFamily="18" charset="0"/>
                              </a:rPr>
                              <m:t>0</m:t>
                            </m:r>
                          </m:e>
                          <m:e/>
                        </m:mr>
                        <m:mr>
                          <m:e>
                            <m:r>
                              <a:rPr lang="en-GB" i="1">
                                <a:latin typeface="Cambria Math" panose="02040503050406030204" pitchFamily="18" charset="0"/>
                              </a:rPr>
                              <m:t>0</m:t>
                            </m:r>
                          </m:e>
                          <m:e>
                            <m:r>
                              <a:rPr lang="en-GB" i="1">
                                <a:latin typeface="Cambria Math" panose="02040503050406030204" pitchFamily="18" charset="0"/>
                              </a:rPr>
                              <m:t>0</m:t>
                            </m:r>
                          </m:e>
                          <m:e>
                            <m:r>
                              <a:rPr lang="fr-FR" i="1">
                                <a:solidFill>
                                  <a:srgbClr val="000000"/>
                                </a:solidFill>
                                <a:latin typeface="Cambria Math" panose="02040503050406030204" pitchFamily="18" charset="0"/>
                              </a:rPr>
                              <m:t>0.0</m:t>
                            </m:r>
                            <m:sSup>
                              <m:sSupPr>
                                <m:ctrlPr>
                                  <a:rPr lang="fr-FR" i="1">
                                    <a:solidFill>
                                      <a:srgbClr val="000000"/>
                                    </a:solidFill>
                                    <a:latin typeface="Cambria Math" panose="02040503050406030204" pitchFamily="18" charset="0"/>
                                  </a:rPr>
                                </m:ctrlPr>
                              </m:sSupPr>
                              <m:e>
                                <m:r>
                                  <a:rPr lang="en-GB" i="1">
                                    <a:solidFill>
                                      <a:srgbClr val="000000"/>
                                    </a:solidFill>
                                    <a:latin typeface="Cambria Math" panose="02040503050406030204" pitchFamily="18" charset="0"/>
                                  </a:rPr>
                                  <m:t>1</m:t>
                                </m:r>
                              </m:e>
                              <m:sup>
                                <m:r>
                                  <a:rPr lang="fr-FR" i="1">
                                    <a:solidFill>
                                      <a:srgbClr val="000000"/>
                                    </a:solidFill>
                                    <a:latin typeface="Cambria Math" panose="02040503050406030204" pitchFamily="18" charset="0"/>
                                  </a:rPr>
                                  <m:t>2</m:t>
                                </m:r>
                              </m:sup>
                            </m:sSup>
                          </m:e>
                          <m:e/>
                        </m:mr>
                        <m:mr>
                          <m:e/>
                          <m:e/>
                          <m:e/>
                          <m:e/>
                        </m:mr>
                      </m:m>
                    </m:oMath>
                  </m:oMathPara>
                </a14:m>
                <a:endParaRPr lang="fr-FR" dirty="0"/>
              </a:p>
            </p:txBody>
          </p:sp>
        </mc:Choice>
        <mc:Fallback xmlns="">
          <p:sp>
            <p:nvSpPr>
              <p:cNvPr id="45" name="TextBox 44">
                <a:extLst>
                  <a:ext uri="{FF2B5EF4-FFF2-40B4-BE49-F238E27FC236}">
                    <a16:creationId xmlns:a16="http://schemas.microsoft.com/office/drawing/2014/main" id="{36F407DD-2DAF-4175-A6B4-B3DE53413CA1}"/>
                  </a:ext>
                </a:extLst>
              </p:cNvPr>
              <p:cNvSpPr txBox="1">
                <a:spLocks noRot="1" noChangeAspect="1" noMove="1" noResize="1" noEditPoints="1" noAdjustHandles="1" noChangeArrowheads="1" noChangeShapeType="1" noTextEdit="1"/>
              </p:cNvSpPr>
              <p:nvPr/>
            </p:nvSpPr>
            <p:spPr>
              <a:xfrm>
                <a:off x="7411626" y="4842443"/>
                <a:ext cx="2588657" cy="1036822"/>
              </a:xfrm>
              <a:prstGeom prst="rect">
                <a:avLst/>
              </a:prstGeom>
              <a:blipFill>
                <a:blip r:embed="rId6"/>
                <a:stretch>
                  <a:fillRect/>
                </a:stretch>
              </a:blipFill>
            </p:spPr>
            <p:txBody>
              <a:bodyPr/>
              <a:lstStyle/>
              <a:p>
                <a:r>
                  <a:rPr lang="fr-FR">
                    <a:noFill/>
                  </a:rPr>
                  <a:t> </a:t>
                </a:r>
              </a:p>
            </p:txBody>
          </p:sp>
        </mc:Fallback>
      </mc:AlternateContent>
      <p:sp>
        <p:nvSpPr>
          <p:cNvPr id="46" name="Right Bracket 45">
            <a:extLst>
              <a:ext uri="{FF2B5EF4-FFF2-40B4-BE49-F238E27FC236}">
                <a16:creationId xmlns:a16="http://schemas.microsoft.com/office/drawing/2014/main" id="{A8585E27-F68F-4A10-A19C-657BCF8ECF52}"/>
              </a:ext>
            </a:extLst>
          </p:cNvPr>
          <p:cNvSpPr/>
          <p:nvPr/>
        </p:nvSpPr>
        <p:spPr>
          <a:xfrm>
            <a:off x="9424709" y="4789378"/>
            <a:ext cx="77604" cy="842186"/>
          </a:xfrm>
          <a:prstGeom prst="righ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799"/>
          </a:p>
        </p:txBody>
      </p:sp>
      <p:sp>
        <p:nvSpPr>
          <p:cNvPr id="47" name="Left Bracket 46">
            <a:extLst>
              <a:ext uri="{FF2B5EF4-FFF2-40B4-BE49-F238E27FC236}">
                <a16:creationId xmlns:a16="http://schemas.microsoft.com/office/drawing/2014/main" id="{87C8391D-6385-4131-A4B7-AF799FB5ACD4}"/>
              </a:ext>
            </a:extLst>
          </p:cNvPr>
          <p:cNvSpPr/>
          <p:nvPr/>
        </p:nvSpPr>
        <p:spPr>
          <a:xfrm>
            <a:off x="7375096" y="4810941"/>
            <a:ext cx="77604" cy="842186"/>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799"/>
          </a:p>
        </p:txBody>
      </p:sp>
      <p:sp>
        <p:nvSpPr>
          <p:cNvPr id="48" name="TextBox 47">
            <a:extLst>
              <a:ext uri="{FF2B5EF4-FFF2-40B4-BE49-F238E27FC236}">
                <a16:creationId xmlns:a16="http://schemas.microsoft.com/office/drawing/2014/main" id="{04A9FFB0-CA08-4ED6-BFE0-7C0617976746}"/>
              </a:ext>
            </a:extLst>
          </p:cNvPr>
          <p:cNvSpPr txBox="1"/>
          <p:nvPr/>
        </p:nvSpPr>
        <p:spPr>
          <a:xfrm>
            <a:off x="6806493" y="5169866"/>
            <a:ext cx="473206" cy="369332"/>
          </a:xfrm>
          <a:prstGeom prst="rect">
            <a:avLst/>
          </a:prstGeom>
          <a:noFill/>
        </p:spPr>
        <p:txBody>
          <a:bodyPr wrap="none" rtlCol="0">
            <a:spAutoFit/>
          </a:bodyPr>
          <a:lstStyle/>
          <a:p>
            <a:r>
              <a:rPr lang="en-GB" b="1" dirty="0"/>
              <a:t>P=</a:t>
            </a:r>
            <a:endParaRPr lang="fr-FR" b="1" dirty="0"/>
          </a:p>
        </p:txBody>
      </p:sp>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24E6E610-2C96-4EC5-87E3-B9012C8BF65D}"/>
                  </a:ext>
                </a:extLst>
              </p:cNvPr>
              <p:cNvSpPr txBox="1"/>
              <p:nvPr/>
            </p:nvSpPr>
            <p:spPr>
              <a:xfrm>
                <a:off x="1514456" y="2550850"/>
                <a:ext cx="629782" cy="113242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m>
                        <m:mPr>
                          <m:mcs>
                            <m:mc>
                              <m:mcPr>
                                <m:count m:val="1"/>
                                <m:mcJc m:val="center"/>
                              </m:mcPr>
                            </m:mc>
                          </m:mcs>
                          <m:ctrlPr>
                            <a:rPr lang="fr-FR" sz="1799" i="1" smtClean="0">
                              <a:latin typeface="Cambria Math" panose="02040503050406030204" pitchFamily="18" charset="0"/>
                            </a:rPr>
                          </m:ctrlPr>
                        </m:mPr>
                        <m:mr>
                          <m:e>
                            <m:sSub>
                              <m:sSubPr>
                                <m:ctrlPr>
                                  <a:rPr lang="en-GB" sz="1799" i="1">
                                    <a:latin typeface="Cambria Math" panose="02040503050406030204" pitchFamily="18" charset="0"/>
                                  </a:rPr>
                                </m:ctrlPr>
                              </m:sSubPr>
                              <m:e>
                                <m:r>
                                  <a:rPr lang="en-GB" sz="1799" i="1">
                                    <a:latin typeface="Cambria Math"/>
                                  </a:rPr>
                                  <m:t>𝑆𝑀</m:t>
                                </m:r>
                              </m:e>
                              <m:sub>
                                <m:r>
                                  <a:rPr lang="en-GB" sz="1799" i="1">
                                    <a:latin typeface="Cambria Math"/>
                                  </a:rPr>
                                  <m:t>𝑙</m:t>
                                </m:r>
                                <m:r>
                                  <a:rPr lang="en-GB" sz="1799" i="1">
                                    <a:latin typeface="Cambria Math"/>
                                  </a:rPr>
                                  <m:t>1</m:t>
                                </m:r>
                                <m:d>
                                  <m:dPr>
                                    <m:ctrlPr>
                                      <a:rPr lang="en-GB" sz="1799" i="1">
                                        <a:latin typeface="Cambria Math" panose="02040503050406030204" pitchFamily="18" charset="0"/>
                                      </a:rPr>
                                    </m:ctrlPr>
                                  </m:dPr>
                                  <m:e>
                                    <m:r>
                                      <a:rPr lang="en-GB" sz="1799" i="1">
                                        <a:latin typeface="Cambria Math"/>
                                      </a:rPr>
                                      <m:t>𝑡</m:t>
                                    </m:r>
                                  </m:e>
                                </m:d>
                              </m:sub>
                            </m:sSub>
                          </m:e>
                        </m:mr>
                        <m:mr>
                          <m:e>
                            <m:sSub>
                              <m:sSubPr>
                                <m:ctrlPr>
                                  <a:rPr lang="en-GB" sz="1799" i="1">
                                    <a:latin typeface="Cambria Math" panose="02040503050406030204" pitchFamily="18" charset="0"/>
                                  </a:rPr>
                                </m:ctrlPr>
                              </m:sSubPr>
                              <m:e>
                                <m:r>
                                  <a:rPr lang="en-GB" sz="1799" i="1">
                                    <a:latin typeface="Cambria Math"/>
                                  </a:rPr>
                                  <m:t>𝑆𝑀</m:t>
                                </m:r>
                              </m:e>
                              <m:sub>
                                <m:r>
                                  <a:rPr lang="en-GB" sz="1799" i="1">
                                    <a:latin typeface="Cambria Math"/>
                                  </a:rPr>
                                  <m:t>𝑙</m:t>
                                </m:r>
                                <m:r>
                                  <a:rPr lang="en-GB" sz="1799" i="1">
                                    <a:latin typeface="Cambria Math"/>
                                  </a:rPr>
                                  <m:t>2</m:t>
                                </m:r>
                                <m:d>
                                  <m:dPr>
                                    <m:ctrlPr>
                                      <a:rPr lang="en-GB" sz="1799" i="1">
                                        <a:latin typeface="Cambria Math" panose="02040503050406030204" pitchFamily="18" charset="0"/>
                                      </a:rPr>
                                    </m:ctrlPr>
                                  </m:dPr>
                                  <m:e>
                                    <m:r>
                                      <a:rPr lang="en-GB" sz="1799" i="1">
                                        <a:latin typeface="Cambria Math"/>
                                      </a:rPr>
                                      <m:t>𝑡</m:t>
                                    </m:r>
                                  </m:e>
                                </m:d>
                              </m:sub>
                            </m:sSub>
                          </m:e>
                        </m:mr>
                        <m:mr>
                          <m:e>
                            <m:sSub>
                              <m:sSubPr>
                                <m:ctrlPr>
                                  <a:rPr lang="en-GB" sz="1799" i="1">
                                    <a:latin typeface="Cambria Math" panose="02040503050406030204" pitchFamily="18" charset="0"/>
                                  </a:rPr>
                                </m:ctrlPr>
                              </m:sSubPr>
                              <m:e>
                                <m:r>
                                  <a:rPr lang="en-GB" sz="1799" i="1">
                                    <a:latin typeface="Cambria Math"/>
                                  </a:rPr>
                                  <m:t>𝑆𝑀</m:t>
                                </m:r>
                              </m:e>
                              <m:sub>
                                <m:r>
                                  <a:rPr lang="en-GB" sz="1799" i="1">
                                    <a:latin typeface="Cambria Math"/>
                                  </a:rPr>
                                  <m:t>𝑙</m:t>
                                </m:r>
                                <m:r>
                                  <a:rPr lang="en-GB" sz="1799" i="1">
                                    <a:latin typeface="Cambria Math"/>
                                  </a:rPr>
                                  <m:t>3</m:t>
                                </m:r>
                                <m:d>
                                  <m:dPr>
                                    <m:ctrlPr>
                                      <a:rPr lang="en-GB" sz="1799" i="1">
                                        <a:latin typeface="Cambria Math" panose="02040503050406030204" pitchFamily="18" charset="0"/>
                                      </a:rPr>
                                    </m:ctrlPr>
                                  </m:dPr>
                                  <m:e>
                                    <m:r>
                                      <a:rPr lang="en-GB" sz="1799" i="1">
                                        <a:latin typeface="Cambria Math"/>
                                      </a:rPr>
                                      <m:t>𝑡</m:t>
                                    </m:r>
                                  </m:e>
                                </m:d>
                              </m:sub>
                            </m:sSub>
                          </m:e>
                        </m:mr>
                        <m:mr>
                          <m:e/>
                        </m:mr>
                      </m:m>
                    </m:oMath>
                  </m:oMathPara>
                </a14:m>
                <a:endParaRPr lang="fr-FR" dirty="0"/>
              </a:p>
            </p:txBody>
          </p:sp>
        </mc:Choice>
        <mc:Fallback xmlns="">
          <p:sp>
            <p:nvSpPr>
              <p:cNvPr id="52" name="TextBox 51">
                <a:extLst>
                  <a:ext uri="{FF2B5EF4-FFF2-40B4-BE49-F238E27FC236}">
                    <a16:creationId xmlns:a16="http://schemas.microsoft.com/office/drawing/2014/main" id="{24E6E610-2C96-4EC5-87E3-B9012C8BF65D}"/>
                  </a:ext>
                </a:extLst>
              </p:cNvPr>
              <p:cNvSpPr txBox="1">
                <a:spLocks noRot="1" noChangeAspect="1" noMove="1" noResize="1" noEditPoints="1" noAdjustHandles="1" noChangeArrowheads="1" noChangeShapeType="1" noTextEdit="1"/>
              </p:cNvSpPr>
              <p:nvPr/>
            </p:nvSpPr>
            <p:spPr>
              <a:xfrm>
                <a:off x="1514456" y="2550850"/>
                <a:ext cx="629782" cy="1132426"/>
              </a:xfrm>
              <a:prstGeom prst="rect">
                <a:avLst/>
              </a:prstGeom>
              <a:blipFill>
                <a:blip r:embed="rId7"/>
                <a:stretch>
                  <a:fillRect r="-6731"/>
                </a:stretch>
              </a:blipFill>
            </p:spPr>
            <p:txBody>
              <a:bodyPr/>
              <a:lstStyle/>
              <a:p>
                <a:r>
                  <a:rPr lang="fr-FR">
                    <a:noFill/>
                  </a:rPr>
                  <a:t> </a:t>
                </a:r>
              </a:p>
            </p:txBody>
          </p:sp>
        </mc:Fallback>
      </mc:AlternateContent>
      <p:sp>
        <p:nvSpPr>
          <p:cNvPr id="53" name="TextBox 52">
            <a:extLst>
              <a:ext uri="{FF2B5EF4-FFF2-40B4-BE49-F238E27FC236}">
                <a16:creationId xmlns:a16="http://schemas.microsoft.com/office/drawing/2014/main" id="{6BA722AC-D9DE-42D2-9F61-69CF4BCC7633}"/>
              </a:ext>
            </a:extLst>
          </p:cNvPr>
          <p:cNvSpPr txBox="1"/>
          <p:nvPr/>
        </p:nvSpPr>
        <p:spPr>
          <a:xfrm>
            <a:off x="3226616" y="2993192"/>
            <a:ext cx="934871" cy="369332"/>
          </a:xfrm>
          <a:prstGeom prst="rect">
            <a:avLst/>
          </a:prstGeom>
          <a:noFill/>
        </p:spPr>
        <p:txBody>
          <a:bodyPr wrap="none" rtlCol="0">
            <a:spAutoFit/>
          </a:bodyPr>
          <a:lstStyle/>
          <a:p>
            <a:r>
              <a:rPr lang="en-GB" b="1" dirty="0"/>
              <a:t>y</a:t>
            </a:r>
            <a:r>
              <a:rPr lang="en-GB" dirty="0"/>
              <a:t> (</a:t>
            </a:r>
            <a:r>
              <a:rPr lang="en-GB" sz="1400" dirty="0" err="1"/>
              <a:t>tobs</a:t>
            </a:r>
            <a:r>
              <a:rPr lang="en-GB" dirty="0"/>
              <a:t>) </a:t>
            </a:r>
            <a:endParaRPr lang="fr-FR" dirty="0"/>
          </a:p>
        </p:txBody>
      </p:sp>
      <p:sp>
        <p:nvSpPr>
          <p:cNvPr id="49" name="Title 2">
            <a:extLst>
              <a:ext uri="{FF2B5EF4-FFF2-40B4-BE49-F238E27FC236}">
                <a16:creationId xmlns:a16="http://schemas.microsoft.com/office/drawing/2014/main" id="{A6EB8460-5498-4F2D-A038-3A6C6AE20460}"/>
              </a:ext>
            </a:extLst>
          </p:cNvPr>
          <p:cNvSpPr txBox="1">
            <a:spLocks noChangeArrowheads="1"/>
          </p:cNvSpPr>
          <p:nvPr/>
        </p:nvSpPr>
        <p:spPr>
          <a:xfrm>
            <a:off x="1981201" y="112713"/>
            <a:ext cx="8201025" cy="1441450"/>
          </a:xfrm>
          <a:prstGeom prst="rect">
            <a:avLst/>
          </a:prstGeom>
        </p:spPr>
        <p:txBody>
          <a:bodyPr/>
          <a:lstStyle>
            <a:lvl1pPr algn="l" defTabSz="457200" rtl="0" eaLnBrk="1" latinLnBrk="0" hangingPunct="1">
              <a:lnSpc>
                <a:spcPts val="2800"/>
              </a:lnSpc>
              <a:spcBef>
                <a:spcPct val="0"/>
              </a:spcBef>
              <a:buNone/>
              <a:defRPr sz="2400" kern="1200">
                <a:solidFill>
                  <a:schemeClr val="bg1"/>
                </a:solidFill>
                <a:latin typeface="+mj-lt"/>
                <a:ea typeface="+mj-ea"/>
                <a:cs typeface="+mj-cs"/>
              </a:defRPr>
            </a:lvl1pPr>
          </a:lstStyle>
          <a:p>
            <a:r>
              <a:rPr lang="en-GB"/>
              <a:t>Surface-only LDAS</a:t>
            </a:r>
            <a:endParaRPr lang="en-GB" sz="3000" dirty="0">
              <a:latin typeface="Arial" pitchFamily="34" charset="0"/>
            </a:endParaRPr>
          </a:p>
        </p:txBody>
      </p:sp>
      <p:sp>
        <p:nvSpPr>
          <p:cNvPr id="51" name="Rectangle 50">
            <a:extLst>
              <a:ext uri="{FF2B5EF4-FFF2-40B4-BE49-F238E27FC236}">
                <a16:creationId xmlns:a16="http://schemas.microsoft.com/office/drawing/2014/main" id="{E4B88628-A9D5-47CC-A135-96D3B18BF318}"/>
              </a:ext>
            </a:extLst>
          </p:cNvPr>
          <p:cNvSpPr/>
          <p:nvPr/>
        </p:nvSpPr>
        <p:spPr>
          <a:xfrm>
            <a:off x="514776" y="854832"/>
            <a:ext cx="2626617" cy="800219"/>
          </a:xfrm>
          <a:prstGeom prst="rect">
            <a:avLst/>
          </a:prstGeom>
        </p:spPr>
        <p:txBody>
          <a:bodyPr wrap="square">
            <a:spAutoFit/>
          </a:bodyPr>
          <a:lstStyle/>
          <a:p>
            <a:pPr>
              <a:spcAft>
                <a:spcPts val="1200"/>
              </a:spcAft>
            </a:pPr>
            <a:r>
              <a:rPr lang="en-GB" altLang="en-US" b="1" i="1" dirty="0">
                <a:latin typeface="Arial" panose="020B0604020202020204" pitchFamily="34" charset="0"/>
                <a:ea typeface="Calibri" panose="020F0502020204030204" pitchFamily="34" charset="0"/>
                <a:cs typeface="Arial" panose="020B0604020202020204" pitchFamily="34" charset="0"/>
              </a:rPr>
              <a:t>x</a:t>
            </a:r>
            <a:r>
              <a:rPr lang="el-GR" altLang="en-US" b="1" i="1" dirty="0">
                <a:latin typeface="Arial" panose="020B0604020202020204" pitchFamily="34" charset="0"/>
                <a:ea typeface="Calibri" panose="020F0502020204030204" pitchFamily="34" charset="0"/>
                <a:cs typeface="Arial" panose="020B0604020202020204" pitchFamily="34" charset="0"/>
              </a:rPr>
              <a:t> </a:t>
            </a:r>
            <a:r>
              <a:rPr lang="en-GB" altLang="en-US" baseline="-30000" dirty="0">
                <a:latin typeface="Arial" panose="020B0604020202020204" pitchFamily="34" charset="0"/>
                <a:ea typeface="Calibri" panose="020F0502020204030204" pitchFamily="34" charset="0"/>
                <a:cs typeface="Arial" panose="020B0604020202020204" pitchFamily="34" charset="0"/>
              </a:rPr>
              <a:t>a</a:t>
            </a:r>
            <a:r>
              <a:rPr lang="en-GB" altLang="en-US" dirty="0">
                <a:latin typeface="Arial" panose="020B0604020202020204" pitchFamily="34" charset="0"/>
                <a:ea typeface="Calibri" panose="020F0502020204030204" pitchFamily="34" charset="0"/>
                <a:cs typeface="Arial" panose="020B0604020202020204" pitchFamily="34" charset="0"/>
              </a:rPr>
              <a:t>= </a:t>
            </a:r>
            <a:r>
              <a:rPr lang="en-GB" altLang="en-US" b="1" i="1" dirty="0">
                <a:latin typeface="Arial" panose="020B0604020202020204" pitchFamily="34" charset="0"/>
                <a:ea typeface="Calibri" panose="020F0502020204030204" pitchFamily="34" charset="0"/>
                <a:cs typeface="Arial" panose="020B0604020202020204" pitchFamily="34" charset="0"/>
              </a:rPr>
              <a:t>x</a:t>
            </a:r>
            <a:r>
              <a:rPr lang="el-GR" altLang="en-US" b="1" i="1" dirty="0">
                <a:latin typeface="Arial" panose="020B0604020202020204" pitchFamily="34" charset="0"/>
                <a:ea typeface="Calibri" panose="020F0502020204030204" pitchFamily="34" charset="0"/>
                <a:cs typeface="Arial" panose="020B0604020202020204" pitchFamily="34" charset="0"/>
              </a:rPr>
              <a:t> </a:t>
            </a:r>
            <a:r>
              <a:rPr lang="en-GB" altLang="en-US" baseline="-30000" dirty="0">
                <a:latin typeface="Arial" panose="020B0604020202020204" pitchFamily="34" charset="0"/>
                <a:ea typeface="Calibri" panose="020F0502020204030204" pitchFamily="34" charset="0"/>
                <a:cs typeface="Arial" panose="020B0604020202020204" pitchFamily="34" charset="0"/>
              </a:rPr>
              <a:t>b</a:t>
            </a:r>
            <a:r>
              <a:rPr lang="en-GB" altLang="en-US" dirty="0">
                <a:latin typeface="Arial" panose="020B0604020202020204" pitchFamily="34" charset="0"/>
                <a:ea typeface="Calibri" panose="020F0502020204030204" pitchFamily="34" charset="0"/>
                <a:cs typeface="Arial" panose="020B0604020202020204" pitchFamily="34" charset="0"/>
              </a:rPr>
              <a:t>+ </a:t>
            </a:r>
            <a:r>
              <a:rPr lang="en-GB" altLang="en-US" b="1" i="1" dirty="0">
                <a:latin typeface="Arial" panose="020B0604020202020204" pitchFamily="34" charset="0"/>
                <a:ea typeface="Calibri" panose="020F0502020204030204" pitchFamily="34" charset="0"/>
                <a:cs typeface="Arial" panose="020B0604020202020204" pitchFamily="34" charset="0"/>
              </a:rPr>
              <a:t>K</a:t>
            </a:r>
            <a:r>
              <a:rPr lang="en-GB" altLang="en-US" dirty="0">
                <a:latin typeface="Arial" panose="020B0604020202020204" pitchFamily="34" charset="0"/>
                <a:ea typeface="Calibri" panose="020F0502020204030204" pitchFamily="34" charset="0"/>
                <a:cs typeface="Arial" panose="020B0604020202020204" pitchFamily="34" charset="0"/>
              </a:rPr>
              <a:t> (</a:t>
            </a:r>
            <a:r>
              <a:rPr lang="en-GB" altLang="en-US" b="1" i="1" dirty="0">
                <a:latin typeface="Arial" panose="020B0604020202020204" pitchFamily="34" charset="0"/>
                <a:ea typeface="Calibri" panose="020F0502020204030204" pitchFamily="34" charset="0"/>
                <a:cs typeface="Arial" panose="020B0604020202020204" pitchFamily="34" charset="0"/>
              </a:rPr>
              <a:t>y</a:t>
            </a:r>
            <a:r>
              <a:rPr lang="en-GB" altLang="en-US" dirty="0">
                <a:latin typeface="Arial" panose="020B0604020202020204" pitchFamily="34" charset="0"/>
                <a:ea typeface="Calibri" panose="020F0502020204030204" pitchFamily="34" charset="0"/>
                <a:cs typeface="Arial" panose="020B0604020202020204" pitchFamily="34" charset="0"/>
              </a:rPr>
              <a:t>-</a:t>
            </a:r>
            <a:r>
              <a:rPr lang="en-GB" altLang="en-US" dirty="0">
                <a:latin typeface="Monotype Corsiva" panose="03010101010201010101" pitchFamily="66" charset="0"/>
                <a:ea typeface="Calibri" panose="020F0502020204030204" pitchFamily="34" charset="0"/>
                <a:cs typeface="Arial" panose="020B0604020202020204" pitchFamily="34" charset="0"/>
              </a:rPr>
              <a:t>H</a:t>
            </a:r>
            <a:r>
              <a:rPr lang="en-GB" altLang="en-US" i="1" dirty="0">
                <a:latin typeface="Monotype Corsiva" panose="03010101010201010101" pitchFamily="66" charset="0"/>
                <a:ea typeface="Calibri" panose="020F0502020204030204" pitchFamily="34" charset="0"/>
                <a:cs typeface="Arial" panose="020B0604020202020204" pitchFamily="34" charset="0"/>
              </a:rPr>
              <a:t> </a:t>
            </a:r>
            <a:r>
              <a:rPr lang="en-GB" altLang="en-US" dirty="0">
                <a:latin typeface="Arial" panose="020B0604020202020204" pitchFamily="34" charset="0"/>
                <a:ea typeface="Calibri" panose="020F0502020204030204" pitchFamily="34" charset="0"/>
                <a:cs typeface="Arial" panose="020B0604020202020204" pitchFamily="34" charset="0"/>
              </a:rPr>
              <a:t>[</a:t>
            </a:r>
            <a:r>
              <a:rPr lang="en-GB" altLang="en-US" b="1" i="1" dirty="0">
                <a:latin typeface="Arial" panose="020B0604020202020204" pitchFamily="34" charset="0"/>
                <a:ea typeface="Calibri" panose="020F0502020204030204" pitchFamily="34" charset="0"/>
                <a:cs typeface="Arial" panose="020B0604020202020204" pitchFamily="34" charset="0"/>
              </a:rPr>
              <a:t>x</a:t>
            </a:r>
            <a:r>
              <a:rPr lang="el-GR" altLang="en-US" b="1" i="1" dirty="0">
                <a:latin typeface="Arial" panose="020B0604020202020204" pitchFamily="34" charset="0"/>
                <a:ea typeface="Calibri" panose="020F0502020204030204" pitchFamily="34" charset="0"/>
                <a:cs typeface="Arial" panose="020B0604020202020204" pitchFamily="34" charset="0"/>
              </a:rPr>
              <a:t> </a:t>
            </a:r>
            <a:r>
              <a:rPr lang="en-GB" altLang="en-US" baseline="-30000" dirty="0">
                <a:latin typeface="Arial" panose="020B0604020202020204" pitchFamily="34" charset="0"/>
                <a:ea typeface="Calibri" panose="020F0502020204030204" pitchFamily="34" charset="0"/>
                <a:cs typeface="Arial" panose="020B0604020202020204" pitchFamily="34" charset="0"/>
              </a:rPr>
              <a:t>b</a:t>
            </a:r>
            <a:r>
              <a:rPr lang="en-GB" altLang="en-US" dirty="0">
                <a:latin typeface="Arial" panose="020B0604020202020204" pitchFamily="34" charset="0"/>
                <a:ea typeface="Calibri" panose="020F0502020204030204" pitchFamily="34" charset="0"/>
                <a:cs typeface="Arial" panose="020B0604020202020204" pitchFamily="34" charset="0"/>
              </a:rPr>
              <a:t>])</a:t>
            </a:r>
          </a:p>
          <a:p>
            <a:pPr>
              <a:spcAft>
                <a:spcPts val="1200"/>
              </a:spcAft>
            </a:pPr>
            <a:endParaRPr lang="fr-FR" b="1" dirty="0"/>
          </a:p>
        </p:txBody>
      </p:sp>
      <p:sp>
        <p:nvSpPr>
          <p:cNvPr id="56" name="Rectangle 1">
            <a:extLst>
              <a:ext uri="{FF2B5EF4-FFF2-40B4-BE49-F238E27FC236}">
                <a16:creationId xmlns:a16="http://schemas.microsoft.com/office/drawing/2014/main" id="{53CAEA2D-68F7-4678-82F1-19F449067313}"/>
              </a:ext>
            </a:extLst>
          </p:cNvPr>
          <p:cNvSpPr>
            <a:spLocks noChangeArrowheads="1"/>
          </p:cNvSpPr>
          <p:nvPr/>
        </p:nvSpPr>
        <p:spPr bwMode="auto">
          <a:xfrm>
            <a:off x="1524000" y="115889"/>
            <a:ext cx="9144000" cy="586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gn="ctr"/>
            <a:r>
              <a:rPr lang="en-GB" altLang="en-US" sz="3200" b="1" dirty="0" err="1">
                <a:solidFill>
                  <a:srgbClr val="1F497D"/>
                </a:solidFill>
                <a:latin typeface="+mj-lt"/>
              </a:rPr>
              <a:t>Simplifed</a:t>
            </a:r>
            <a:r>
              <a:rPr lang="en-GB" altLang="en-US" sz="3200" b="1" dirty="0">
                <a:solidFill>
                  <a:srgbClr val="1F497D"/>
                </a:solidFill>
                <a:latin typeface="+mj-lt"/>
              </a:rPr>
              <a:t> EKF soil moisture analysis </a:t>
            </a:r>
          </a:p>
        </p:txBody>
      </p:sp>
      <p:sp>
        <p:nvSpPr>
          <p:cNvPr id="60" name="TextBox 59">
            <a:extLst>
              <a:ext uri="{FF2B5EF4-FFF2-40B4-BE49-F238E27FC236}">
                <a16:creationId xmlns:a16="http://schemas.microsoft.com/office/drawing/2014/main" id="{EEDE2547-023E-46AF-BA63-4AAC7FBF845E}"/>
              </a:ext>
            </a:extLst>
          </p:cNvPr>
          <p:cNvSpPr txBox="1"/>
          <p:nvPr/>
        </p:nvSpPr>
        <p:spPr>
          <a:xfrm>
            <a:off x="3269410" y="833438"/>
            <a:ext cx="7726514" cy="646331"/>
          </a:xfrm>
          <a:prstGeom prst="rect">
            <a:avLst/>
          </a:prstGeom>
          <a:noFill/>
        </p:spPr>
        <p:txBody>
          <a:bodyPr wrap="square" rtlCol="0">
            <a:spAutoFit/>
          </a:bodyPr>
          <a:lstStyle/>
          <a:p>
            <a:r>
              <a:rPr lang="en-GB" b="1" dirty="0"/>
              <a:t>Elements of the SEKF for each individual grid point in the case of: </a:t>
            </a:r>
          </a:p>
          <a:p>
            <a:r>
              <a:rPr lang="en-GB" dirty="0"/>
              <a:t>- Assimilation of 4 </a:t>
            </a:r>
            <a:r>
              <a:rPr lang="en-GB" dirty="0" err="1"/>
              <a:t>obs</a:t>
            </a:r>
            <a:r>
              <a:rPr lang="en-GB" dirty="0"/>
              <a:t> types: T2m, RH2m, </a:t>
            </a:r>
            <a:r>
              <a:rPr lang="en-GB" dirty="0" err="1"/>
              <a:t>ASCAT</a:t>
            </a:r>
            <a:r>
              <a:rPr lang="en-GB" sz="1200" dirty="0" err="1"/>
              <a:t>sm</a:t>
            </a:r>
            <a:r>
              <a:rPr lang="en-GB" dirty="0"/>
              <a:t>, </a:t>
            </a:r>
            <a:r>
              <a:rPr lang="en-GB" dirty="0" err="1"/>
              <a:t>SMOS</a:t>
            </a:r>
            <a:r>
              <a:rPr lang="en-GB" sz="1200" dirty="0" err="1"/>
              <a:t>sm</a:t>
            </a:r>
            <a:r>
              <a:rPr lang="en-GB" dirty="0"/>
              <a:t> </a:t>
            </a:r>
          </a:p>
        </p:txBody>
      </p:sp>
      <p:sp>
        <p:nvSpPr>
          <p:cNvPr id="64" name="TextBox 63">
            <a:extLst>
              <a:ext uri="{FF2B5EF4-FFF2-40B4-BE49-F238E27FC236}">
                <a16:creationId xmlns:a16="http://schemas.microsoft.com/office/drawing/2014/main" id="{192DF5D4-DD67-462F-97B2-805922810A3C}"/>
              </a:ext>
            </a:extLst>
          </p:cNvPr>
          <p:cNvSpPr txBox="1"/>
          <p:nvPr/>
        </p:nvSpPr>
        <p:spPr>
          <a:xfrm>
            <a:off x="3217619" y="1447089"/>
            <a:ext cx="8943474" cy="369332"/>
          </a:xfrm>
          <a:prstGeom prst="rect">
            <a:avLst/>
          </a:prstGeom>
          <a:noFill/>
        </p:spPr>
        <p:txBody>
          <a:bodyPr wrap="none" rtlCol="0">
            <a:spAutoFit/>
          </a:bodyPr>
          <a:lstStyle/>
          <a:p>
            <a:r>
              <a:rPr lang="en-GB" dirty="0"/>
              <a:t>- State vector </a:t>
            </a:r>
            <a:r>
              <a:rPr lang="en-GB" b="1" dirty="0"/>
              <a:t>x</a:t>
            </a:r>
            <a:r>
              <a:rPr lang="en-GB" dirty="0"/>
              <a:t>: volumetric soil moisture (SM) of the model layers, l1, l2, l3 (in m3/m3)</a:t>
            </a:r>
          </a:p>
        </p:txBody>
      </p:sp>
      <p:sp>
        <p:nvSpPr>
          <p:cNvPr id="66" name="Slide Number Placeholder 1">
            <a:extLst>
              <a:ext uri="{FF2B5EF4-FFF2-40B4-BE49-F238E27FC236}">
                <a16:creationId xmlns:a16="http://schemas.microsoft.com/office/drawing/2014/main" id="{BB49EAFC-A384-4310-8684-7CAC6B1BA8F7}"/>
              </a:ext>
            </a:extLst>
          </p:cNvPr>
          <p:cNvSpPr txBox="1">
            <a:spLocks/>
          </p:cNvSpPr>
          <p:nvPr/>
        </p:nvSpPr>
        <p:spPr>
          <a:xfrm>
            <a:off x="9830817" y="6445192"/>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mtClean="0"/>
              <a:pPr/>
              <a:t>16</a:t>
            </a:fld>
            <a:endParaRPr lang="en-US" dirty="0"/>
          </a:p>
        </p:txBody>
      </p:sp>
      <p:sp>
        <p:nvSpPr>
          <p:cNvPr id="2" name="TextBox 1">
            <a:extLst>
              <a:ext uri="{FF2B5EF4-FFF2-40B4-BE49-F238E27FC236}">
                <a16:creationId xmlns:a16="http://schemas.microsoft.com/office/drawing/2014/main" id="{14E7E6F2-D978-D371-08EA-A43FEAF9A6AD}"/>
              </a:ext>
            </a:extLst>
          </p:cNvPr>
          <p:cNvSpPr txBox="1"/>
          <p:nvPr/>
        </p:nvSpPr>
        <p:spPr>
          <a:xfrm>
            <a:off x="514776" y="6171275"/>
            <a:ext cx="11008078" cy="369332"/>
          </a:xfrm>
          <a:prstGeom prst="rect">
            <a:avLst/>
          </a:prstGeom>
          <a:noFill/>
        </p:spPr>
        <p:txBody>
          <a:bodyPr wrap="none" rtlCol="0">
            <a:spAutoFit/>
          </a:bodyPr>
          <a:lstStyle/>
          <a:p>
            <a:r>
              <a:rPr lang="en-GB" b="1" dirty="0"/>
              <a:t>Two possible options to compute the SEKF Jacobians H: Finite difference of EDA Jacobians (</a:t>
            </a:r>
            <a:r>
              <a:rPr lang="en-GB" b="1" dirty="0" err="1"/>
              <a:t>oper</a:t>
            </a:r>
            <a:r>
              <a:rPr lang="en-GB" b="1" dirty="0"/>
              <a:t>)</a:t>
            </a:r>
          </a:p>
        </p:txBody>
      </p:sp>
    </p:spTree>
    <p:extLst>
      <p:ext uri="{BB962C8B-B14F-4D97-AF65-F5344CB8AC3E}">
        <p14:creationId xmlns:p14="http://schemas.microsoft.com/office/powerpoint/2010/main" val="7625505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noChangeArrowheads="1"/>
          </p:cNvSpPr>
          <p:nvPr>
            <p:ph type="title" idx="4294967295"/>
          </p:nvPr>
        </p:nvSpPr>
        <p:spPr>
          <a:xfrm>
            <a:off x="1981201" y="112713"/>
            <a:ext cx="8201025" cy="1441450"/>
          </a:xfrm>
          <a:prstGeom prst="rect">
            <a:avLst/>
          </a:prstGeom>
        </p:spPr>
        <p:txBody>
          <a:bodyPr/>
          <a:lstStyle/>
          <a:p>
            <a:r>
              <a:rPr lang="en-GB" dirty="0"/>
              <a:t>Surface-only LDAS</a:t>
            </a:r>
            <a:endParaRPr lang="en-GB" sz="3000" dirty="0">
              <a:latin typeface="Arial" pitchFamily="34" charset="0"/>
            </a:endParaRPr>
          </a:p>
        </p:txBody>
      </p:sp>
      <mc:AlternateContent xmlns:mc="http://schemas.openxmlformats.org/markup-compatibility/2006" xmlns:a14="http://schemas.microsoft.com/office/drawing/2010/main">
        <mc:Choice Requires="a14">
          <p:sp>
            <p:nvSpPr>
              <p:cNvPr id="5" name="Rectangle 4"/>
              <p:cNvSpPr/>
              <p:nvPr/>
            </p:nvSpPr>
            <p:spPr>
              <a:xfrm>
                <a:off x="534258" y="1001503"/>
                <a:ext cx="11657741" cy="2394566"/>
              </a:xfrm>
              <a:prstGeom prst="rect">
                <a:avLst/>
              </a:prstGeom>
              <a:ln w="38100">
                <a:noFill/>
              </a:ln>
            </p:spPr>
            <p:txBody>
              <a:bodyPr wrap="square">
                <a:spAutoFit/>
              </a:bodyPr>
              <a:lstStyle/>
              <a:p>
                <a:pPr>
                  <a:spcAft>
                    <a:spcPts val="600"/>
                  </a:spcAft>
                  <a:buClr>
                    <a:schemeClr val="accent2"/>
                  </a:buClr>
                </a:pPr>
                <a:r>
                  <a:rPr lang="en-GB" sz="2000" b="1" u="sng" dirty="0">
                    <a:solidFill>
                      <a:schemeClr val="tx1"/>
                    </a:solidFill>
                  </a:rPr>
                  <a:t>Jacobians computation in Finite differences</a:t>
                </a:r>
                <a:r>
                  <a:rPr lang="en-GB" sz="2000" b="1" dirty="0">
                    <a:solidFill>
                      <a:schemeClr val="tx1"/>
                    </a:solidFill>
                  </a:rPr>
                  <a:t>: in ERA5 and NWP until June 2019</a:t>
                </a:r>
              </a:p>
              <a:p>
                <a:pPr>
                  <a:spcAft>
                    <a:spcPts val="1200"/>
                  </a:spcAft>
                </a:pPr>
                <a:r>
                  <a:rPr lang="fr-FR" sz="2000" dirty="0" err="1">
                    <a:solidFill>
                      <a:schemeClr val="tx1"/>
                    </a:solidFill>
                    <a:ea typeface="Calibri" pitchFamily="34" charset="0"/>
                    <a:cs typeface="Times New Roman" pitchFamily="18" charset="0"/>
                  </a:rPr>
                  <a:t>Estimated</a:t>
                </a:r>
                <a:r>
                  <a:rPr lang="fr-FR" sz="2000" dirty="0">
                    <a:solidFill>
                      <a:schemeClr val="tx1"/>
                    </a:solidFill>
                    <a:ea typeface="Calibri" pitchFamily="34" charset="0"/>
                    <a:cs typeface="Times New Roman" pitchFamily="18" charset="0"/>
                  </a:rPr>
                  <a:t> by </a:t>
                </a:r>
                <a:r>
                  <a:rPr lang="fr-FR" sz="2000" dirty="0" err="1">
                    <a:solidFill>
                      <a:schemeClr val="tx1"/>
                    </a:solidFill>
                    <a:ea typeface="Calibri" pitchFamily="34" charset="0"/>
                    <a:cs typeface="Times New Roman" pitchFamily="18" charset="0"/>
                  </a:rPr>
                  <a:t>finite</a:t>
                </a:r>
                <a:r>
                  <a:rPr lang="fr-FR" sz="2000" dirty="0">
                    <a:solidFill>
                      <a:schemeClr val="tx1"/>
                    </a:solidFill>
                    <a:ea typeface="Calibri" pitchFamily="34" charset="0"/>
                    <a:cs typeface="Times New Roman" pitchFamily="18" charset="0"/>
                  </a:rPr>
                  <a:t> </a:t>
                </a:r>
                <a:r>
                  <a:rPr lang="fr-FR" sz="2000" dirty="0" err="1">
                    <a:solidFill>
                      <a:schemeClr val="tx1"/>
                    </a:solidFill>
                    <a:ea typeface="Calibri" pitchFamily="34" charset="0"/>
                    <a:cs typeface="Times New Roman" pitchFamily="18" charset="0"/>
                  </a:rPr>
                  <a:t>differences</a:t>
                </a:r>
                <a:r>
                  <a:rPr lang="fr-FR" sz="2000" dirty="0">
                    <a:solidFill>
                      <a:schemeClr val="tx1"/>
                    </a:solidFill>
                    <a:ea typeface="Calibri" pitchFamily="34" charset="0"/>
                    <a:cs typeface="Times New Roman" pitchFamily="18" charset="0"/>
                  </a:rPr>
                  <a:t> by </a:t>
                </a:r>
                <a:r>
                  <a:rPr lang="fr-FR" sz="2000" dirty="0" err="1">
                    <a:solidFill>
                      <a:schemeClr val="tx1"/>
                    </a:solidFill>
                    <a:ea typeface="Calibri" pitchFamily="34" charset="0"/>
                    <a:cs typeface="Times New Roman" pitchFamily="18" charset="0"/>
                  </a:rPr>
                  <a:t>perturbing</a:t>
                </a:r>
                <a:r>
                  <a:rPr lang="fr-FR" sz="2000" dirty="0">
                    <a:solidFill>
                      <a:schemeClr val="tx1"/>
                    </a:solidFill>
                    <a:ea typeface="Calibri" pitchFamily="34" charset="0"/>
                    <a:cs typeface="Times New Roman" pitchFamily="18" charset="0"/>
                  </a:rPr>
                  <a:t> </a:t>
                </a:r>
                <a:r>
                  <a:rPr lang="fr-FR" sz="2000" dirty="0" err="1">
                    <a:solidFill>
                      <a:schemeClr val="tx1"/>
                    </a:solidFill>
                    <a:ea typeface="Calibri" pitchFamily="34" charset="0"/>
                    <a:cs typeface="Times New Roman" pitchFamily="18" charset="0"/>
                  </a:rPr>
                  <a:t>individually</a:t>
                </a:r>
                <a:r>
                  <a:rPr lang="fr-FR" sz="2000" dirty="0">
                    <a:solidFill>
                      <a:schemeClr val="tx1"/>
                    </a:solidFill>
                    <a:ea typeface="Calibri" pitchFamily="34" charset="0"/>
                    <a:cs typeface="Times New Roman" pitchFamily="18" charset="0"/>
                  </a:rPr>
                  <a:t> </a:t>
                </a:r>
                <a:r>
                  <a:rPr lang="fr-FR" sz="2000" dirty="0" err="1">
                    <a:solidFill>
                      <a:schemeClr val="tx1"/>
                    </a:solidFill>
                    <a:ea typeface="Calibri" pitchFamily="34" charset="0"/>
                    <a:cs typeface="Times New Roman" pitchFamily="18" charset="0"/>
                  </a:rPr>
                  <a:t>each</a:t>
                </a:r>
                <a:r>
                  <a:rPr lang="fr-FR" sz="2000" dirty="0">
                    <a:solidFill>
                      <a:schemeClr val="tx1"/>
                    </a:solidFill>
                    <a:ea typeface="Calibri" pitchFamily="34" charset="0"/>
                    <a:cs typeface="Times New Roman" pitchFamily="18" charset="0"/>
                  </a:rPr>
                  <a:t> component </a:t>
                </a:r>
                <a:r>
                  <a:rPr lang="fr-FR" sz="2000" dirty="0" err="1">
                    <a:solidFill>
                      <a:schemeClr val="tx1"/>
                    </a:solidFill>
                    <a:ea typeface="Calibri" pitchFamily="34" charset="0"/>
                    <a:cs typeface="Times New Roman" pitchFamily="18" charset="0"/>
                  </a:rPr>
                  <a:t>x</a:t>
                </a:r>
                <a:r>
                  <a:rPr lang="fr-FR" sz="2000" baseline="-25000" dirty="0" err="1">
                    <a:solidFill>
                      <a:schemeClr val="tx1"/>
                    </a:solidFill>
                    <a:ea typeface="Calibri" pitchFamily="34" charset="0"/>
                    <a:cs typeface="Times New Roman" pitchFamily="18" charset="0"/>
                  </a:rPr>
                  <a:t>j</a:t>
                </a:r>
                <a:r>
                  <a:rPr lang="fr-FR" sz="2000" dirty="0">
                    <a:solidFill>
                      <a:schemeClr val="tx1"/>
                    </a:solidFill>
                    <a:ea typeface="Calibri" pitchFamily="34" charset="0"/>
                    <a:cs typeface="Times New Roman" pitchFamily="18" charset="0"/>
                  </a:rPr>
                  <a:t> of the control </a:t>
                </a:r>
                <a:r>
                  <a:rPr lang="fr-FR" sz="2000" dirty="0" err="1">
                    <a:solidFill>
                      <a:schemeClr val="tx1"/>
                    </a:solidFill>
                    <a:ea typeface="Calibri" pitchFamily="34" charset="0"/>
                    <a:cs typeface="Times New Roman" pitchFamily="18" charset="0"/>
                  </a:rPr>
                  <a:t>vector</a:t>
                </a:r>
                <a:r>
                  <a:rPr lang="fr-FR" sz="2000" dirty="0">
                    <a:solidFill>
                      <a:schemeClr val="tx1"/>
                    </a:solidFill>
                    <a:ea typeface="Calibri" pitchFamily="34" charset="0"/>
                    <a:cs typeface="Times New Roman" pitchFamily="18" charset="0"/>
                  </a:rPr>
                  <a:t> </a:t>
                </a:r>
                <a:r>
                  <a:rPr lang="fr-FR" sz="2000" b="1" dirty="0">
                    <a:solidFill>
                      <a:schemeClr val="tx1"/>
                    </a:solidFill>
                    <a:ea typeface="Calibri" pitchFamily="34" charset="0"/>
                    <a:cs typeface="Times New Roman" pitchFamily="18" charset="0"/>
                  </a:rPr>
                  <a:t>x</a:t>
                </a:r>
                <a:r>
                  <a:rPr lang="fr-FR" sz="2000" dirty="0">
                    <a:solidFill>
                      <a:schemeClr val="tx1"/>
                    </a:solidFill>
                    <a:ea typeface="Calibri" pitchFamily="34" charset="0"/>
                    <a:cs typeface="Times New Roman" pitchFamily="18" charset="0"/>
                  </a:rPr>
                  <a:t> by a </a:t>
                </a:r>
                <a:r>
                  <a:rPr lang="fr-FR" sz="2000" dirty="0" err="1">
                    <a:solidFill>
                      <a:schemeClr val="tx1"/>
                    </a:solidFill>
                    <a:ea typeface="Calibri" pitchFamily="34" charset="0"/>
                    <a:cs typeface="Times New Roman" pitchFamily="18" charset="0"/>
                  </a:rPr>
                  <a:t>small</a:t>
                </a:r>
                <a:r>
                  <a:rPr lang="fr-FR" sz="2000" dirty="0">
                    <a:solidFill>
                      <a:schemeClr val="tx1"/>
                    </a:solidFill>
                    <a:ea typeface="Calibri" pitchFamily="34" charset="0"/>
                    <a:cs typeface="Times New Roman" pitchFamily="18" charset="0"/>
                  </a:rPr>
                  <a:t> </a:t>
                </a:r>
                <a:r>
                  <a:rPr lang="fr-FR" sz="2000" dirty="0" err="1">
                    <a:solidFill>
                      <a:schemeClr val="tx1"/>
                    </a:solidFill>
                    <a:ea typeface="Calibri" pitchFamily="34" charset="0"/>
                    <a:cs typeface="Times New Roman" pitchFamily="18" charset="0"/>
                  </a:rPr>
                  <a:t>amount</a:t>
                </a:r>
                <a:r>
                  <a:rPr lang="fr-FR" sz="2000" dirty="0">
                    <a:solidFill>
                      <a:schemeClr val="tx1"/>
                    </a:solidFill>
                    <a:ea typeface="Calibri" pitchFamily="34" charset="0"/>
                    <a:cs typeface="Times New Roman" pitchFamily="18" charset="0"/>
                  </a:rPr>
                  <a:t> </a:t>
                </a:r>
                <a14:m>
                  <m:oMath xmlns:m="http://schemas.openxmlformats.org/officeDocument/2006/math">
                    <m:r>
                      <a:rPr lang="en-GB" sz="2000">
                        <a:solidFill>
                          <a:schemeClr val="tx1"/>
                        </a:solidFill>
                        <a:latin typeface="Cambria Math" panose="02040503050406030204" pitchFamily="18" charset="0"/>
                        <a:ea typeface="Calibri" pitchFamily="34" charset="0"/>
                        <a:cs typeface="Times New Roman" pitchFamily="18" charset="0"/>
                      </a:rPr>
                      <m:t>𝛿</m:t>
                    </m:r>
                    <m:sSub>
                      <m:sSubPr>
                        <m:ctrlPr>
                          <a:rPr lang="en-GB" sz="2000" i="1">
                            <a:solidFill>
                              <a:schemeClr val="tx1"/>
                            </a:solidFill>
                            <a:latin typeface="Cambria Math" panose="02040503050406030204" pitchFamily="18" charset="0"/>
                            <a:ea typeface="Calibri" pitchFamily="34" charset="0"/>
                            <a:cs typeface="Times New Roman" pitchFamily="18" charset="0"/>
                          </a:rPr>
                        </m:ctrlPr>
                      </m:sSubPr>
                      <m:e>
                        <m:r>
                          <a:rPr lang="en-GB" sz="2000">
                            <a:solidFill>
                              <a:schemeClr val="tx1"/>
                            </a:solidFill>
                            <a:latin typeface="Cambria Math" panose="02040503050406030204" pitchFamily="18" charset="0"/>
                            <a:ea typeface="Calibri" pitchFamily="34" charset="0"/>
                            <a:cs typeface="Times New Roman" pitchFamily="18" charset="0"/>
                          </a:rPr>
                          <m:t>𝑥</m:t>
                        </m:r>
                      </m:e>
                      <m:sub>
                        <m:r>
                          <a:rPr lang="en-GB" sz="2000">
                            <a:solidFill>
                              <a:schemeClr val="tx1"/>
                            </a:solidFill>
                            <a:latin typeface="Cambria Math" panose="02040503050406030204" pitchFamily="18" charset="0"/>
                            <a:ea typeface="Calibri" pitchFamily="34" charset="0"/>
                            <a:cs typeface="Times New Roman" pitchFamily="18" charset="0"/>
                          </a:rPr>
                          <m:t>𝑗</m:t>
                        </m:r>
                        <m:r>
                          <a:rPr lang="en-GB" sz="2000">
                            <a:solidFill>
                              <a:schemeClr val="tx1"/>
                            </a:solidFill>
                            <a:latin typeface="Cambria Math" panose="02040503050406030204" pitchFamily="18" charset="0"/>
                            <a:ea typeface="Calibri" pitchFamily="34" charset="0"/>
                            <a:cs typeface="Times New Roman" pitchFamily="18" charset="0"/>
                          </a:rPr>
                          <m:t> </m:t>
                        </m:r>
                      </m:sub>
                    </m:sSub>
                    <m:r>
                      <a:rPr lang="en-GB" sz="2000" b="0" i="0" smtClean="0">
                        <a:solidFill>
                          <a:schemeClr val="tx1"/>
                        </a:solidFill>
                        <a:latin typeface="Cambria Math" panose="02040503050406030204" pitchFamily="18" charset="0"/>
                        <a:ea typeface="Calibri" pitchFamily="34" charset="0"/>
                        <a:cs typeface="Times New Roman" pitchFamily="18" charset="0"/>
                      </a:rPr>
                      <m:t> .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One</m:t>
                    </m:r>
                    <m:r>
                      <a:rPr lang="en-GB" sz="2000" b="0" i="0" smtClean="0">
                        <a:solidFill>
                          <a:schemeClr val="tx1"/>
                        </a:solidFill>
                        <a:latin typeface="Cambria Math" panose="02040503050406030204" pitchFamily="18" charset="0"/>
                        <a:ea typeface="Calibri" pitchFamily="34" charset="0"/>
                        <a:cs typeface="Times New Roman" pitchFamily="18" charset="0"/>
                      </a:rPr>
                      <m:t>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perturbed</m:t>
                    </m:r>
                    <m:r>
                      <a:rPr lang="en-GB" sz="2000" b="0" i="0" smtClean="0">
                        <a:solidFill>
                          <a:schemeClr val="tx1"/>
                        </a:solidFill>
                        <a:latin typeface="Cambria Math" panose="02040503050406030204" pitchFamily="18" charset="0"/>
                        <a:ea typeface="Calibri" pitchFamily="34" charset="0"/>
                        <a:cs typeface="Times New Roman" pitchFamily="18" charset="0"/>
                      </a:rPr>
                      <m:t>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model</m:t>
                    </m:r>
                    <m:r>
                      <a:rPr lang="en-GB" sz="2000" b="0" i="0" smtClean="0">
                        <a:solidFill>
                          <a:schemeClr val="tx1"/>
                        </a:solidFill>
                        <a:latin typeface="Cambria Math" panose="02040503050406030204" pitchFamily="18" charset="0"/>
                        <a:ea typeface="Calibri" pitchFamily="34" charset="0"/>
                        <a:cs typeface="Times New Roman" pitchFamily="18" charset="0"/>
                      </a:rPr>
                      <m:t>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trajectory</m:t>
                    </m:r>
                    <m:r>
                      <a:rPr lang="en-GB" sz="2000" b="0" i="0" smtClean="0">
                        <a:solidFill>
                          <a:schemeClr val="tx1"/>
                        </a:solidFill>
                        <a:latin typeface="Cambria Math" panose="02040503050406030204" pitchFamily="18" charset="0"/>
                        <a:ea typeface="Calibri" pitchFamily="34" charset="0"/>
                        <a:cs typeface="Times New Roman" pitchFamily="18" charset="0"/>
                      </a:rPr>
                      <m:t>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is</m:t>
                    </m:r>
                    <m:r>
                      <a:rPr lang="en-GB" sz="2000" b="0" i="0" smtClean="0">
                        <a:solidFill>
                          <a:schemeClr val="tx1"/>
                        </a:solidFill>
                        <a:latin typeface="Cambria Math" panose="02040503050406030204" pitchFamily="18" charset="0"/>
                        <a:ea typeface="Calibri" pitchFamily="34" charset="0"/>
                        <a:cs typeface="Times New Roman" pitchFamily="18" charset="0"/>
                      </a:rPr>
                      <m:t>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computed</m:t>
                    </m:r>
                    <m:r>
                      <a:rPr lang="en-GB" sz="2000" b="0" i="0" smtClean="0">
                        <a:solidFill>
                          <a:schemeClr val="tx1"/>
                        </a:solidFill>
                        <a:latin typeface="Cambria Math" panose="02040503050406030204" pitchFamily="18" charset="0"/>
                        <a:ea typeface="Calibri" pitchFamily="34" charset="0"/>
                        <a:cs typeface="Times New Roman" pitchFamily="18" charset="0"/>
                      </a:rPr>
                      <m:t>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for</m:t>
                    </m:r>
                    <m:r>
                      <a:rPr lang="en-GB" sz="2000" b="0" i="0" smtClean="0">
                        <a:solidFill>
                          <a:schemeClr val="tx1"/>
                        </a:solidFill>
                        <a:latin typeface="Cambria Math" panose="02040503050406030204" pitchFamily="18" charset="0"/>
                        <a:ea typeface="Calibri" pitchFamily="34" charset="0"/>
                        <a:cs typeface="Times New Roman" pitchFamily="18" charset="0"/>
                      </a:rPr>
                      <m:t>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each</m:t>
                    </m:r>
                    <m:r>
                      <a:rPr lang="en-GB" sz="2000" b="0" i="0" smtClean="0">
                        <a:solidFill>
                          <a:schemeClr val="tx1"/>
                        </a:solidFill>
                        <a:latin typeface="Cambria Math" panose="02040503050406030204" pitchFamily="18" charset="0"/>
                        <a:ea typeface="Calibri" pitchFamily="34" charset="0"/>
                        <a:cs typeface="Times New Roman" pitchFamily="18" charset="0"/>
                      </a:rPr>
                      <m:t>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control</m:t>
                    </m:r>
                    <m:r>
                      <a:rPr lang="en-GB" sz="2000" b="0" i="0" smtClean="0">
                        <a:solidFill>
                          <a:schemeClr val="tx1"/>
                        </a:solidFill>
                        <a:latin typeface="Cambria Math" panose="02040503050406030204" pitchFamily="18" charset="0"/>
                        <a:ea typeface="Calibri" pitchFamily="34" charset="0"/>
                        <a:cs typeface="Times New Roman" pitchFamily="18" charset="0"/>
                      </a:rPr>
                      <m:t>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valriable</m:t>
                    </m:r>
                  </m:oMath>
                </a14:m>
                <a:endParaRPr lang="en-GB" sz="2000" dirty="0">
                  <a:solidFill>
                    <a:schemeClr val="tx1"/>
                  </a:solidFill>
                  <a:ea typeface="Calibri" pitchFamily="34" charset="0"/>
                  <a:cs typeface="Times New Roman" pitchFamily="18" charset="0"/>
                </a:endParaRPr>
              </a:p>
              <a:p>
                <a:pPr>
                  <a:spcAft>
                    <a:spcPts val="1200"/>
                  </a:spcAft>
                </a:pPr>
                <a:r>
                  <a:rPr lang="en-GB" sz="2000" dirty="0"/>
                  <a:t>In the ECMWF soil analysis the p</a:t>
                </a:r>
                <a:r>
                  <a:rPr lang="en-GB" sz="2000" dirty="0">
                    <a:solidFill>
                      <a:schemeClr val="tx1"/>
                    </a:solidFill>
                  </a:rPr>
                  <a:t>erturbation size is set to 0.01m</a:t>
                </a:r>
                <a:r>
                  <a:rPr lang="en-GB" sz="2000" baseline="30000" dirty="0">
                    <a:solidFill>
                      <a:schemeClr val="tx1"/>
                    </a:solidFill>
                  </a:rPr>
                  <a:t>3</a:t>
                </a:r>
                <a:r>
                  <a:rPr lang="en-GB" sz="2000" dirty="0">
                    <a:solidFill>
                      <a:schemeClr val="tx1"/>
                    </a:solidFill>
                  </a:rPr>
                  <a:t>m</a:t>
                </a:r>
                <a:r>
                  <a:rPr lang="en-GB" sz="2000" baseline="30000" dirty="0">
                    <a:solidFill>
                      <a:schemeClr val="tx1"/>
                    </a:solidFill>
                  </a:rPr>
                  <a:t>-3  </a:t>
                </a:r>
              </a:p>
              <a:p>
                <a:pPr>
                  <a:spcAft>
                    <a:spcPts val="600"/>
                  </a:spcAft>
                  <a:buClr>
                    <a:schemeClr val="accent2"/>
                  </a:buClr>
                </a:pPr>
                <a:endParaRPr lang="en-GB" sz="2000" dirty="0">
                  <a:solidFill>
                    <a:srgbClr val="1C1C1C"/>
                  </a:solidFill>
                  <a:latin typeface="Arial" pitchFamily="34" charset="0"/>
                </a:endParaRPr>
              </a:p>
              <a:p>
                <a:pPr marL="342900" indent="-342900">
                  <a:spcAft>
                    <a:spcPts val="600"/>
                  </a:spcAft>
                  <a:buClr>
                    <a:schemeClr val="accent2"/>
                  </a:buClr>
                  <a:buFont typeface="Wingdings" pitchFamily="2" charset="2"/>
                  <a:buChar char="§"/>
                </a:pPr>
                <a:endParaRPr lang="en-GB" dirty="0">
                  <a:solidFill>
                    <a:srgbClr val="1C1C1C"/>
                  </a:solidFill>
                  <a:latin typeface="Arial" pitchFamily="34"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534258" y="1001503"/>
                <a:ext cx="11657741" cy="2394566"/>
              </a:xfrm>
              <a:prstGeom prst="rect">
                <a:avLst/>
              </a:prstGeom>
              <a:blipFill>
                <a:blip r:embed="rId3"/>
                <a:stretch>
                  <a:fillRect l="-653" t="-1053"/>
                </a:stretch>
              </a:blipFill>
              <a:ln w="38100">
                <a:noFill/>
              </a:ln>
            </p:spPr>
            <p:txBody>
              <a:bodyPr/>
              <a:lstStyle/>
              <a:p>
                <a:r>
                  <a:rPr lang="en-GB">
                    <a:noFill/>
                  </a:rPr>
                  <a:t> </a:t>
                </a:r>
              </a:p>
            </p:txBody>
          </p:sp>
        </mc:Fallback>
      </mc:AlternateContent>
      <p:cxnSp>
        <p:nvCxnSpPr>
          <p:cNvPr id="7" name="Straight Arrow Connector 6"/>
          <p:cNvCxnSpPr/>
          <p:nvPr/>
        </p:nvCxnSpPr>
        <p:spPr bwMode="auto">
          <a:xfrm>
            <a:off x="2999657" y="3485382"/>
            <a:ext cx="7128917" cy="0"/>
          </a:xfrm>
          <a:prstGeom prst="straightConnector1">
            <a:avLst/>
          </a:prstGeom>
          <a:solidFill>
            <a:srgbClr val="00B8FF"/>
          </a:solidFill>
          <a:ln w="98425" cap="flat" cmpd="sng" algn="ctr">
            <a:solidFill>
              <a:schemeClr val="tx1"/>
            </a:solidFill>
            <a:prstDash val="solid"/>
            <a:round/>
            <a:headEnd type="oval"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Box 7"/>
          <p:cNvSpPr txBox="1"/>
          <p:nvPr/>
        </p:nvSpPr>
        <p:spPr>
          <a:xfrm>
            <a:off x="214988" y="3331850"/>
            <a:ext cx="2403222" cy="369332"/>
          </a:xfrm>
          <a:prstGeom prst="rect">
            <a:avLst/>
          </a:prstGeom>
          <a:noFill/>
        </p:spPr>
        <p:txBody>
          <a:bodyPr wrap="none" rtlCol="0">
            <a:spAutoFit/>
          </a:bodyPr>
          <a:lstStyle/>
          <a:p>
            <a:r>
              <a:rPr lang="en-GB" dirty="0"/>
              <a:t>Ctrl trajectory not pert</a:t>
            </a:r>
          </a:p>
        </p:txBody>
      </p:sp>
      <p:sp>
        <p:nvSpPr>
          <p:cNvPr id="9" name="TextBox 8"/>
          <p:cNvSpPr txBox="1"/>
          <p:nvPr/>
        </p:nvSpPr>
        <p:spPr>
          <a:xfrm>
            <a:off x="2736040" y="2968549"/>
            <a:ext cx="697627" cy="338554"/>
          </a:xfrm>
          <a:prstGeom prst="rect">
            <a:avLst/>
          </a:prstGeom>
          <a:noFill/>
        </p:spPr>
        <p:txBody>
          <a:bodyPr wrap="none" rtlCol="0">
            <a:spAutoFit/>
          </a:bodyPr>
          <a:lstStyle/>
          <a:p>
            <a:r>
              <a:rPr lang="en-GB" sz="1600" dirty="0"/>
              <a:t>09:00</a:t>
            </a:r>
            <a:endParaRPr lang="en-GB" dirty="0"/>
          </a:p>
        </p:txBody>
      </p:sp>
      <p:cxnSp>
        <p:nvCxnSpPr>
          <p:cNvPr id="12" name="Straight Arrow Connector 11"/>
          <p:cNvCxnSpPr/>
          <p:nvPr/>
        </p:nvCxnSpPr>
        <p:spPr bwMode="auto">
          <a:xfrm>
            <a:off x="2999656" y="3800057"/>
            <a:ext cx="7127832" cy="0"/>
          </a:xfrm>
          <a:prstGeom prst="straightConnector1">
            <a:avLst/>
          </a:prstGeom>
          <a:solidFill>
            <a:srgbClr val="00B8FF"/>
          </a:solidFill>
          <a:ln w="38100" cap="flat" cmpd="sng" algn="ctr">
            <a:solidFill>
              <a:srgbClr val="FF0000"/>
            </a:solidFill>
            <a:prstDash val="solid"/>
            <a:round/>
            <a:headEnd type="oval"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Arrow Connector 12"/>
          <p:cNvCxnSpPr/>
          <p:nvPr/>
        </p:nvCxnSpPr>
        <p:spPr bwMode="auto">
          <a:xfrm>
            <a:off x="2999656" y="4134346"/>
            <a:ext cx="7127832" cy="14734"/>
          </a:xfrm>
          <a:prstGeom prst="straightConnector1">
            <a:avLst/>
          </a:prstGeom>
          <a:solidFill>
            <a:srgbClr val="00B8FF"/>
          </a:solidFill>
          <a:ln w="38100" cap="flat" cmpd="sng" algn="ctr">
            <a:solidFill>
              <a:srgbClr val="262699"/>
            </a:solidFill>
            <a:prstDash val="solid"/>
            <a:round/>
            <a:headEnd type="oval"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Arrow Connector 13"/>
          <p:cNvCxnSpPr/>
          <p:nvPr/>
        </p:nvCxnSpPr>
        <p:spPr bwMode="auto">
          <a:xfrm>
            <a:off x="2999656" y="4437112"/>
            <a:ext cx="7127832" cy="0"/>
          </a:xfrm>
          <a:prstGeom prst="straightConnector1">
            <a:avLst/>
          </a:prstGeom>
          <a:solidFill>
            <a:srgbClr val="00B8FF"/>
          </a:solidFill>
          <a:ln w="38100" cap="flat" cmpd="sng" algn="ctr">
            <a:solidFill>
              <a:srgbClr val="00B050"/>
            </a:solidFill>
            <a:prstDash val="solid"/>
            <a:round/>
            <a:headEnd type="oval"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Box 14"/>
          <p:cNvSpPr txBox="1"/>
          <p:nvPr/>
        </p:nvSpPr>
        <p:spPr>
          <a:xfrm>
            <a:off x="217099" y="3635005"/>
            <a:ext cx="2782557" cy="369332"/>
          </a:xfrm>
          <a:prstGeom prst="rect">
            <a:avLst/>
          </a:prstGeom>
          <a:noFill/>
        </p:spPr>
        <p:txBody>
          <a:bodyPr wrap="none" rtlCol="0">
            <a:spAutoFit/>
          </a:bodyPr>
          <a:lstStyle/>
          <a:p>
            <a:r>
              <a:rPr lang="en-GB" dirty="0"/>
              <a:t>Trajectory perturbed SM</a:t>
            </a:r>
            <a:r>
              <a:rPr lang="en-GB" baseline="-25000" dirty="0"/>
              <a:t>l1</a:t>
            </a:r>
          </a:p>
        </p:txBody>
      </p:sp>
      <p:sp>
        <p:nvSpPr>
          <p:cNvPr id="22" name="TextBox 21"/>
          <p:cNvSpPr txBox="1"/>
          <p:nvPr/>
        </p:nvSpPr>
        <p:spPr>
          <a:xfrm>
            <a:off x="9547714" y="2996952"/>
            <a:ext cx="697627" cy="338554"/>
          </a:xfrm>
          <a:prstGeom prst="rect">
            <a:avLst/>
          </a:prstGeom>
          <a:noFill/>
        </p:spPr>
        <p:txBody>
          <a:bodyPr wrap="none" rtlCol="0">
            <a:spAutoFit/>
          </a:bodyPr>
          <a:lstStyle/>
          <a:p>
            <a:r>
              <a:rPr lang="en-GB" sz="1600" dirty="0"/>
              <a:t>21:00</a:t>
            </a:r>
            <a:endParaRPr lang="en-GB" dirty="0"/>
          </a:p>
        </p:txBody>
      </p:sp>
      <p:sp>
        <p:nvSpPr>
          <p:cNvPr id="21" name="Rectangle 1"/>
          <p:cNvSpPr>
            <a:spLocks noChangeArrowheads="1"/>
          </p:cNvSpPr>
          <p:nvPr/>
        </p:nvSpPr>
        <p:spPr bwMode="auto">
          <a:xfrm>
            <a:off x="1523999" y="115889"/>
            <a:ext cx="10043711" cy="586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gn="ctr"/>
            <a:r>
              <a:rPr lang="en-GB" altLang="en-US" sz="3200" b="1" dirty="0" err="1">
                <a:solidFill>
                  <a:srgbClr val="1F497D"/>
                </a:solidFill>
                <a:latin typeface="+mj-lt"/>
              </a:rPr>
              <a:t>Simplifed</a:t>
            </a:r>
            <a:r>
              <a:rPr lang="en-GB" altLang="en-US" sz="3200" b="1" dirty="0">
                <a:solidFill>
                  <a:srgbClr val="1F497D"/>
                </a:solidFill>
                <a:latin typeface="+mj-lt"/>
              </a:rPr>
              <a:t> EKF soil moisture analysis</a:t>
            </a:r>
          </a:p>
        </p:txBody>
      </p:sp>
      <p:sp>
        <p:nvSpPr>
          <p:cNvPr id="23" name="TextBox 22"/>
          <p:cNvSpPr txBox="1"/>
          <p:nvPr/>
        </p:nvSpPr>
        <p:spPr>
          <a:xfrm>
            <a:off x="191015" y="3911075"/>
            <a:ext cx="2782557" cy="369332"/>
          </a:xfrm>
          <a:prstGeom prst="rect">
            <a:avLst/>
          </a:prstGeom>
          <a:noFill/>
        </p:spPr>
        <p:txBody>
          <a:bodyPr wrap="none" rtlCol="0">
            <a:spAutoFit/>
          </a:bodyPr>
          <a:lstStyle/>
          <a:p>
            <a:r>
              <a:rPr lang="en-GB" dirty="0"/>
              <a:t>Trajectory perturbed SM</a:t>
            </a:r>
            <a:r>
              <a:rPr lang="en-GB" baseline="-25000" dirty="0"/>
              <a:t>l2</a:t>
            </a:r>
          </a:p>
        </p:txBody>
      </p:sp>
      <p:sp>
        <p:nvSpPr>
          <p:cNvPr id="24" name="TextBox 23"/>
          <p:cNvSpPr txBox="1"/>
          <p:nvPr/>
        </p:nvSpPr>
        <p:spPr>
          <a:xfrm>
            <a:off x="186807" y="4189881"/>
            <a:ext cx="2782557" cy="369332"/>
          </a:xfrm>
          <a:prstGeom prst="rect">
            <a:avLst/>
          </a:prstGeom>
          <a:noFill/>
        </p:spPr>
        <p:txBody>
          <a:bodyPr wrap="none" rtlCol="0">
            <a:spAutoFit/>
          </a:bodyPr>
          <a:lstStyle/>
          <a:p>
            <a:r>
              <a:rPr lang="en-GB" dirty="0"/>
              <a:t>Trajectory perturbed SM</a:t>
            </a:r>
            <a:r>
              <a:rPr lang="en-GB" baseline="-25000" dirty="0"/>
              <a:t>l3</a:t>
            </a: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36BDCCF1-7C68-4431-AEC3-2E7CABF22A94}"/>
                  </a:ext>
                </a:extLst>
              </p:cNvPr>
              <p:cNvSpPr txBox="1"/>
              <p:nvPr/>
            </p:nvSpPr>
            <p:spPr>
              <a:xfrm>
                <a:off x="3084853" y="4654579"/>
                <a:ext cx="6254213" cy="1856149"/>
              </a:xfrm>
              <a:prstGeom prst="rect">
                <a:avLst/>
              </a:prstGeom>
              <a:noFill/>
            </p:spPr>
            <p:txBody>
              <a:bodyPr wrap="none" rtlCol="0">
                <a:spAutoFit/>
              </a:bodyPr>
              <a:lstStyle/>
              <a:p>
                <a:r>
                  <a:rPr lang="en-GB" sz="2000" dirty="0"/>
                  <a:t>        </a:t>
                </a:r>
                <a14:m>
                  <m:oMath xmlns:m="http://schemas.openxmlformats.org/officeDocument/2006/math">
                    <m:m>
                      <m:mPr>
                        <m:mcs>
                          <m:mc>
                            <m:mcPr>
                              <m:count m:val="3"/>
                              <m:mcJc m:val="center"/>
                            </m:mcPr>
                          </m:mc>
                        </m:mcs>
                        <m:ctrlPr>
                          <a:rPr lang="en-GB" sz="2000" i="1">
                            <a:latin typeface="Cambria Math" panose="02040503050406030204" pitchFamily="18" charset="0"/>
                          </a:rPr>
                        </m:ctrlPr>
                      </m:mPr>
                      <m:mr>
                        <m:e>
                          <m:f>
                            <m:fPr>
                              <m:ctrlPr>
                                <a:rPr lang="en-GB" sz="2000" i="1">
                                  <a:latin typeface="Cambria Math" panose="02040503050406030204" pitchFamily="18" charset="0"/>
                                </a:rPr>
                              </m:ctrlPr>
                            </m:fPr>
                            <m:num>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𝑇</m:t>
                                  </m:r>
                                </m:e>
                                <m:sub>
                                  <m:r>
                                    <a:rPr lang="en-GB" sz="2000" i="1">
                                      <a:solidFill>
                                        <a:srgbClr val="FF0000"/>
                                      </a:solidFill>
                                      <a:latin typeface="Cambria Math"/>
                                    </a:rPr>
                                    <m:t>2</m:t>
                                  </m:r>
                                  <m:r>
                                    <a:rPr lang="en-GB" sz="2000" i="1">
                                      <a:solidFill>
                                        <a:srgbClr val="FF0000"/>
                                      </a:solidFill>
                                      <a:latin typeface="Cambria Math"/>
                                    </a:rPr>
                                    <m:t>𝑚</m:t>
                                  </m:r>
                                </m:sub>
                              </m:sSub>
                              <m:r>
                                <a:rPr lang="en-GB" sz="2000" i="1">
                                  <a:solidFill>
                                    <a:srgbClr val="FF0000"/>
                                  </a:solidFill>
                                  <a:latin typeface="Cambria Math"/>
                                </a:rPr>
                                <m:t>𝑝𝑒𝑟𝑡</m:t>
                              </m:r>
                              <m:r>
                                <a:rPr lang="en-GB" sz="2000" i="1">
                                  <a:solidFill>
                                    <a:srgbClr val="FF0000"/>
                                  </a:solidFill>
                                  <a:latin typeface="Cambria Math" panose="02040503050406030204" pitchFamily="18" charset="0"/>
                                </a:rPr>
                                <m:t>1</m:t>
                              </m:r>
                              <m:r>
                                <a:rPr lang="en-GB" sz="2000" i="1">
                                  <a:latin typeface="Cambria Math"/>
                                </a:rPr>
                                <m:t>−</m:t>
                              </m:r>
                              <m:sSub>
                                <m:sSubPr>
                                  <m:ctrlPr>
                                    <a:rPr lang="en-GB" sz="2000" i="1">
                                      <a:latin typeface="Cambria Math" panose="02040503050406030204" pitchFamily="18" charset="0"/>
                                    </a:rPr>
                                  </m:ctrlPr>
                                </m:sSubPr>
                                <m:e>
                                  <m:r>
                                    <a:rPr lang="en-GB" sz="2000" i="1">
                                      <a:latin typeface="Cambria Math"/>
                                    </a:rPr>
                                    <m:t>𝑇</m:t>
                                  </m:r>
                                </m:e>
                                <m:sub>
                                  <m:r>
                                    <a:rPr lang="en-GB" sz="2000" i="1">
                                      <a:latin typeface="Cambria Math"/>
                                    </a:rPr>
                                    <m:t>2</m:t>
                                  </m:r>
                                  <m:r>
                                    <a:rPr lang="en-GB" sz="2000" i="1">
                                      <a:latin typeface="Cambria Math"/>
                                    </a:rPr>
                                    <m:t>𝑚</m:t>
                                  </m:r>
                                </m:sub>
                              </m:sSub>
                            </m:num>
                            <m:den>
                              <m:r>
                                <a:rPr lang="en-GB" sz="2000" i="1">
                                  <a:latin typeface="Cambria Math"/>
                                  <a:ea typeface="Cambria Math"/>
                                </a:rPr>
                                <m:t>𝛿</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e>
                                <m:sub>
                                  <m:r>
                                    <a:rPr lang="en-GB" sz="2000" i="1">
                                      <a:latin typeface="Cambria Math"/>
                                      <a:ea typeface="Cambria Math"/>
                                    </a:rPr>
                                    <m:t>𝑙</m:t>
                                  </m:r>
                                  <m:r>
                                    <a:rPr lang="en-GB" sz="2000" i="1">
                                      <a:latin typeface="Cambria Math"/>
                                      <a:ea typeface="Cambria Math"/>
                                    </a:rPr>
                                    <m:t>1</m:t>
                                  </m:r>
                                </m:sub>
                              </m:sSub>
                            </m:den>
                          </m:f>
                        </m:e>
                        <m:e>
                          <m:f>
                            <m:fPr>
                              <m:ctrlPr>
                                <a:rPr lang="en-GB" sz="2000" i="1">
                                  <a:latin typeface="Cambria Math" panose="02040503050406030204" pitchFamily="18" charset="0"/>
                                </a:rPr>
                              </m:ctrlPr>
                            </m:fPr>
                            <m:num>
                              <m:sSub>
                                <m:sSubPr>
                                  <m:ctrlPr>
                                    <a:rPr lang="en-GB" sz="2000" i="1">
                                      <a:solidFill>
                                        <a:srgbClr val="262699"/>
                                      </a:solidFill>
                                      <a:latin typeface="Cambria Math" panose="02040503050406030204" pitchFamily="18" charset="0"/>
                                    </a:rPr>
                                  </m:ctrlPr>
                                </m:sSubPr>
                                <m:e>
                                  <m:r>
                                    <a:rPr lang="en-GB" sz="2000" i="1">
                                      <a:solidFill>
                                        <a:srgbClr val="262699"/>
                                      </a:solidFill>
                                      <a:latin typeface="Cambria Math"/>
                                    </a:rPr>
                                    <m:t>𝑇</m:t>
                                  </m:r>
                                </m:e>
                                <m:sub>
                                  <m:r>
                                    <a:rPr lang="en-GB" sz="2000" i="1">
                                      <a:solidFill>
                                        <a:srgbClr val="262699"/>
                                      </a:solidFill>
                                      <a:latin typeface="Cambria Math"/>
                                    </a:rPr>
                                    <m:t>2</m:t>
                                  </m:r>
                                  <m:r>
                                    <a:rPr lang="en-GB" sz="2000" i="1">
                                      <a:solidFill>
                                        <a:srgbClr val="262699"/>
                                      </a:solidFill>
                                      <a:latin typeface="Cambria Math"/>
                                    </a:rPr>
                                    <m:t>𝑚</m:t>
                                  </m:r>
                                </m:sub>
                              </m:sSub>
                              <m:r>
                                <a:rPr lang="en-GB" sz="2000" i="1">
                                  <a:solidFill>
                                    <a:srgbClr val="262699"/>
                                  </a:solidFill>
                                  <a:latin typeface="Cambria Math"/>
                                </a:rPr>
                                <m:t>𝑝𝑒𝑟𝑡</m:t>
                              </m:r>
                              <m:r>
                                <a:rPr lang="en-GB" sz="2000" i="1">
                                  <a:solidFill>
                                    <a:srgbClr val="262699"/>
                                  </a:solidFill>
                                  <a:latin typeface="Cambria Math" panose="02040503050406030204" pitchFamily="18" charset="0"/>
                                </a:rPr>
                                <m:t>2</m:t>
                              </m:r>
                              <m:r>
                                <a:rPr lang="en-GB" sz="2000" i="1">
                                  <a:latin typeface="Cambria Math"/>
                                </a:rPr>
                                <m:t>−</m:t>
                              </m:r>
                              <m:sSub>
                                <m:sSubPr>
                                  <m:ctrlPr>
                                    <a:rPr lang="en-GB" sz="2000" i="1">
                                      <a:latin typeface="Cambria Math" panose="02040503050406030204" pitchFamily="18" charset="0"/>
                                    </a:rPr>
                                  </m:ctrlPr>
                                </m:sSubPr>
                                <m:e>
                                  <m:r>
                                    <a:rPr lang="en-GB" sz="2000" i="1">
                                      <a:latin typeface="Cambria Math"/>
                                    </a:rPr>
                                    <m:t>𝑇</m:t>
                                  </m:r>
                                </m:e>
                                <m:sub>
                                  <m:r>
                                    <a:rPr lang="en-GB" sz="2000" i="1">
                                      <a:latin typeface="Cambria Math"/>
                                    </a:rPr>
                                    <m:t>2</m:t>
                                  </m:r>
                                  <m:r>
                                    <a:rPr lang="en-GB" sz="2000" i="1">
                                      <a:latin typeface="Cambria Math"/>
                                    </a:rPr>
                                    <m:t>𝑚</m:t>
                                  </m:r>
                                </m:sub>
                              </m:sSub>
                            </m:num>
                            <m:den>
                              <m:r>
                                <a:rPr lang="en-GB" sz="2000" i="1">
                                  <a:latin typeface="Cambria Math"/>
                                  <a:ea typeface="Cambria Math"/>
                                </a:rPr>
                                <m:t>𝛿</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e>
                                <m:sub>
                                  <m:r>
                                    <a:rPr lang="en-GB" sz="2000" i="1">
                                      <a:latin typeface="Cambria Math"/>
                                      <a:ea typeface="Cambria Math"/>
                                    </a:rPr>
                                    <m:t>𝑙</m:t>
                                  </m:r>
                                  <m:r>
                                    <a:rPr lang="en-GB" sz="2000" i="1">
                                      <a:latin typeface="Cambria Math"/>
                                      <a:ea typeface="Cambria Math"/>
                                    </a:rPr>
                                    <m:t>2</m:t>
                                  </m:r>
                                </m:sub>
                              </m:sSub>
                            </m:den>
                          </m:f>
                        </m:e>
                        <m:e>
                          <m:f>
                            <m:fPr>
                              <m:ctrlPr>
                                <a:rPr lang="en-GB" sz="2000" i="1">
                                  <a:latin typeface="Cambria Math" panose="02040503050406030204" pitchFamily="18" charset="0"/>
                                </a:rPr>
                              </m:ctrlPr>
                            </m:fPr>
                            <m:num>
                              <m:sSub>
                                <m:sSubPr>
                                  <m:ctrlPr>
                                    <a:rPr lang="en-GB" sz="2000" i="1">
                                      <a:solidFill>
                                        <a:srgbClr val="00CC00"/>
                                      </a:solidFill>
                                      <a:latin typeface="Cambria Math" panose="02040503050406030204" pitchFamily="18" charset="0"/>
                                    </a:rPr>
                                  </m:ctrlPr>
                                </m:sSubPr>
                                <m:e>
                                  <m:r>
                                    <a:rPr lang="en-GB" sz="2000" i="1">
                                      <a:solidFill>
                                        <a:srgbClr val="00CC00"/>
                                      </a:solidFill>
                                      <a:latin typeface="Cambria Math"/>
                                    </a:rPr>
                                    <m:t>𝑇</m:t>
                                  </m:r>
                                </m:e>
                                <m:sub>
                                  <m:r>
                                    <a:rPr lang="en-GB" sz="2000" i="1">
                                      <a:solidFill>
                                        <a:srgbClr val="00CC00"/>
                                      </a:solidFill>
                                      <a:latin typeface="Cambria Math"/>
                                    </a:rPr>
                                    <m:t>2</m:t>
                                  </m:r>
                                  <m:r>
                                    <a:rPr lang="en-GB" sz="2000" i="1">
                                      <a:solidFill>
                                        <a:srgbClr val="00CC00"/>
                                      </a:solidFill>
                                      <a:latin typeface="Cambria Math"/>
                                    </a:rPr>
                                    <m:t>𝑚</m:t>
                                  </m:r>
                                </m:sub>
                              </m:sSub>
                              <m:r>
                                <a:rPr lang="en-GB" sz="2000" i="1">
                                  <a:solidFill>
                                    <a:srgbClr val="00CC00"/>
                                  </a:solidFill>
                                  <a:latin typeface="Cambria Math"/>
                                </a:rPr>
                                <m:t>𝑝𝑒𝑟𝑡</m:t>
                              </m:r>
                              <m:r>
                                <a:rPr lang="en-GB" sz="2000" i="1">
                                  <a:solidFill>
                                    <a:srgbClr val="00CC00"/>
                                  </a:solidFill>
                                  <a:latin typeface="Cambria Math" panose="02040503050406030204" pitchFamily="18" charset="0"/>
                                </a:rPr>
                                <m:t>3</m:t>
                              </m:r>
                              <m:r>
                                <a:rPr lang="en-GB" sz="2000" i="1">
                                  <a:latin typeface="Cambria Math"/>
                                </a:rPr>
                                <m:t>−</m:t>
                              </m:r>
                              <m:sSub>
                                <m:sSubPr>
                                  <m:ctrlPr>
                                    <a:rPr lang="en-GB" sz="2000" i="1">
                                      <a:latin typeface="Cambria Math" panose="02040503050406030204" pitchFamily="18" charset="0"/>
                                    </a:rPr>
                                  </m:ctrlPr>
                                </m:sSubPr>
                                <m:e>
                                  <m:r>
                                    <a:rPr lang="en-GB" sz="2000" i="1">
                                      <a:latin typeface="Cambria Math"/>
                                    </a:rPr>
                                    <m:t>𝑇</m:t>
                                  </m:r>
                                </m:e>
                                <m:sub>
                                  <m:r>
                                    <a:rPr lang="en-GB" sz="2000" i="1">
                                      <a:latin typeface="Cambria Math"/>
                                    </a:rPr>
                                    <m:t>2</m:t>
                                  </m:r>
                                  <m:r>
                                    <a:rPr lang="en-GB" sz="2000" i="1">
                                      <a:latin typeface="Cambria Math"/>
                                    </a:rPr>
                                    <m:t>𝑚</m:t>
                                  </m:r>
                                </m:sub>
                              </m:sSub>
                            </m:num>
                            <m:den>
                              <m:r>
                                <a:rPr lang="en-GB" sz="2000" i="1">
                                  <a:latin typeface="Cambria Math"/>
                                  <a:ea typeface="Cambria Math"/>
                                </a:rPr>
                                <m:t>𝛿</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e>
                                <m:sub>
                                  <m:r>
                                    <a:rPr lang="en-GB" sz="2000" i="1">
                                      <a:latin typeface="Cambria Math"/>
                                      <a:ea typeface="Cambria Math"/>
                                    </a:rPr>
                                    <m:t>𝑙</m:t>
                                  </m:r>
                                  <m:r>
                                    <a:rPr lang="en-GB" sz="2000" i="1">
                                      <a:latin typeface="Cambria Math"/>
                                      <a:ea typeface="Cambria Math"/>
                                    </a:rPr>
                                    <m:t>3</m:t>
                                  </m:r>
                                </m:sub>
                              </m:sSub>
                            </m:den>
                          </m:f>
                        </m:e>
                      </m:mr>
                      <m:mr>
                        <m:e>
                          <m:f>
                            <m:fPr>
                              <m:ctrlPr>
                                <a:rPr lang="en-GB" sz="2000" i="1">
                                  <a:latin typeface="Cambria Math" panose="02040503050406030204" pitchFamily="18" charset="0"/>
                                </a:rPr>
                              </m:ctrlPr>
                            </m:fPr>
                            <m:num>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𝑅𝐻</m:t>
                                  </m:r>
                                </m:e>
                                <m:sub>
                                  <m:r>
                                    <a:rPr lang="en-GB" sz="2000" i="1">
                                      <a:solidFill>
                                        <a:srgbClr val="FF0000"/>
                                      </a:solidFill>
                                      <a:latin typeface="Cambria Math"/>
                                    </a:rPr>
                                    <m:t>2</m:t>
                                  </m:r>
                                  <m:r>
                                    <a:rPr lang="en-GB" sz="2000" i="1">
                                      <a:solidFill>
                                        <a:srgbClr val="FF0000"/>
                                      </a:solidFill>
                                      <a:latin typeface="Cambria Math"/>
                                    </a:rPr>
                                    <m:t>𝑚</m:t>
                                  </m:r>
                                </m:sub>
                              </m:sSub>
                              <m:r>
                                <a:rPr lang="en-GB" sz="2000" i="1">
                                  <a:solidFill>
                                    <a:srgbClr val="FF0000"/>
                                  </a:solidFill>
                                  <a:latin typeface="Cambria Math"/>
                                </a:rPr>
                                <m:t>𝑝𝑒𝑟𝑡</m:t>
                              </m:r>
                              <m:r>
                                <a:rPr lang="en-GB" sz="2000" i="1">
                                  <a:solidFill>
                                    <a:srgbClr val="FF0000"/>
                                  </a:solidFill>
                                  <a:latin typeface="Cambria Math" panose="02040503050406030204" pitchFamily="18" charset="0"/>
                                </a:rPr>
                                <m:t>1</m:t>
                              </m:r>
                              <m:r>
                                <a:rPr lang="en-GB" sz="2000" i="1">
                                  <a:latin typeface="Cambria Math"/>
                                </a:rPr>
                                <m:t>−</m:t>
                              </m:r>
                              <m:sSub>
                                <m:sSubPr>
                                  <m:ctrlPr>
                                    <a:rPr lang="en-GB" sz="2000" i="1">
                                      <a:latin typeface="Cambria Math" panose="02040503050406030204" pitchFamily="18" charset="0"/>
                                    </a:rPr>
                                  </m:ctrlPr>
                                </m:sSubPr>
                                <m:e>
                                  <m:r>
                                    <a:rPr lang="en-GB" sz="2000" i="1">
                                      <a:latin typeface="Cambria Math"/>
                                    </a:rPr>
                                    <m:t>𝑅𝐻</m:t>
                                  </m:r>
                                </m:e>
                                <m:sub>
                                  <m:r>
                                    <a:rPr lang="en-GB" sz="2000" i="1">
                                      <a:latin typeface="Cambria Math"/>
                                    </a:rPr>
                                    <m:t>2</m:t>
                                  </m:r>
                                  <m:r>
                                    <a:rPr lang="en-GB" sz="2000" i="1">
                                      <a:latin typeface="Cambria Math"/>
                                    </a:rPr>
                                    <m:t>𝑚</m:t>
                                  </m:r>
                                </m:sub>
                              </m:sSub>
                            </m:num>
                            <m:den>
                              <m:r>
                                <a:rPr lang="en-GB" sz="2000" i="1">
                                  <a:latin typeface="Cambria Math"/>
                                  <a:ea typeface="Cambria Math"/>
                                </a:rPr>
                                <m:t>𝛿</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e>
                                <m:sub>
                                  <m:r>
                                    <a:rPr lang="en-GB" sz="2000" i="1">
                                      <a:latin typeface="Cambria Math"/>
                                      <a:ea typeface="Cambria Math"/>
                                    </a:rPr>
                                    <m:t>𝑙</m:t>
                                  </m:r>
                                  <m:r>
                                    <a:rPr lang="en-GB" sz="2000" i="1">
                                      <a:latin typeface="Cambria Math"/>
                                      <a:ea typeface="Cambria Math"/>
                                    </a:rPr>
                                    <m:t>1</m:t>
                                  </m:r>
                                </m:sub>
                              </m:sSub>
                            </m:den>
                          </m:f>
                        </m:e>
                        <m:e>
                          <m:f>
                            <m:fPr>
                              <m:ctrlPr>
                                <a:rPr lang="en-GB" sz="2000" i="1">
                                  <a:latin typeface="Cambria Math" panose="02040503050406030204" pitchFamily="18" charset="0"/>
                                </a:rPr>
                              </m:ctrlPr>
                            </m:fPr>
                            <m:num>
                              <m:sSub>
                                <m:sSubPr>
                                  <m:ctrlPr>
                                    <a:rPr lang="en-GB" sz="2000" i="1">
                                      <a:solidFill>
                                        <a:srgbClr val="262699"/>
                                      </a:solidFill>
                                      <a:latin typeface="Cambria Math" panose="02040503050406030204" pitchFamily="18" charset="0"/>
                                    </a:rPr>
                                  </m:ctrlPr>
                                </m:sSubPr>
                                <m:e>
                                  <m:r>
                                    <a:rPr lang="en-GB" sz="2000" i="1">
                                      <a:solidFill>
                                        <a:srgbClr val="262699"/>
                                      </a:solidFill>
                                      <a:latin typeface="Cambria Math"/>
                                    </a:rPr>
                                    <m:t>𝑅𝐻</m:t>
                                  </m:r>
                                </m:e>
                                <m:sub>
                                  <m:r>
                                    <a:rPr lang="en-GB" sz="2000" i="1">
                                      <a:solidFill>
                                        <a:srgbClr val="262699"/>
                                      </a:solidFill>
                                      <a:latin typeface="Cambria Math"/>
                                    </a:rPr>
                                    <m:t>2</m:t>
                                  </m:r>
                                  <m:r>
                                    <a:rPr lang="en-GB" sz="2000" i="1">
                                      <a:solidFill>
                                        <a:srgbClr val="262699"/>
                                      </a:solidFill>
                                      <a:latin typeface="Cambria Math"/>
                                    </a:rPr>
                                    <m:t>𝑚</m:t>
                                  </m:r>
                                </m:sub>
                              </m:sSub>
                              <m:r>
                                <a:rPr lang="en-GB" sz="2000" i="1">
                                  <a:solidFill>
                                    <a:srgbClr val="262699"/>
                                  </a:solidFill>
                                  <a:latin typeface="Cambria Math"/>
                                </a:rPr>
                                <m:t>𝑝𝑒𝑟𝑡</m:t>
                              </m:r>
                              <m:r>
                                <a:rPr lang="en-GB" sz="2000" i="1">
                                  <a:solidFill>
                                    <a:srgbClr val="262699"/>
                                  </a:solidFill>
                                  <a:latin typeface="Cambria Math" panose="02040503050406030204" pitchFamily="18" charset="0"/>
                                </a:rPr>
                                <m:t>2</m:t>
                              </m:r>
                              <m:r>
                                <a:rPr lang="en-GB" sz="2000" i="1">
                                  <a:latin typeface="Cambria Math"/>
                                </a:rPr>
                                <m:t>−</m:t>
                              </m:r>
                              <m:sSub>
                                <m:sSubPr>
                                  <m:ctrlPr>
                                    <a:rPr lang="en-GB" sz="2000" i="1">
                                      <a:latin typeface="Cambria Math" panose="02040503050406030204" pitchFamily="18" charset="0"/>
                                    </a:rPr>
                                  </m:ctrlPr>
                                </m:sSubPr>
                                <m:e>
                                  <m:r>
                                    <a:rPr lang="en-GB" sz="2000" i="1">
                                      <a:latin typeface="Cambria Math"/>
                                    </a:rPr>
                                    <m:t>𝑅𝐻</m:t>
                                  </m:r>
                                </m:e>
                                <m:sub>
                                  <m:r>
                                    <a:rPr lang="en-GB" sz="2000" i="1">
                                      <a:latin typeface="Cambria Math"/>
                                    </a:rPr>
                                    <m:t>2</m:t>
                                  </m:r>
                                  <m:r>
                                    <a:rPr lang="en-GB" sz="2000" i="1">
                                      <a:latin typeface="Cambria Math"/>
                                    </a:rPr>
                                    <m:t>𝑚</m:t>
                                  </m:r>
                                </m:sub>
                              </m:sSub>
                            </m:num>
                            <m:den>
                              <m:r>
                                <a:rPr lang="en-GB" sz="2000" i="1">
                                  <a:latin typeface="Cambria Math"/>
                                  <a:ea typeface="Cambria Math"/>
                                </a:rPr>
                                <m:t>𝛿</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e>
                                <m:sub>
                                  <m:r>
                                    <a:rPr lang="en-GB" sz="2000" i="1">
                                      <a:latin typeface="Cambria Math"/>
                                      <a:ea typeface="Cambria Math"/>
                                    </a:rPr>
                                    <m:t>𝑙</m:t>
                                  </m:r>
                                  <m:r>
                                    <a:rPr lang="en-GB" sz="2000" i="1">
                                      <a:latin typeface="Cambria Math"/>
                                      <a:ea typeface="Cambria Math"/>
                                    </a:rPr>
                                    <m:t>2</m:t>
                                  </m:r>
                                </m:sub>
                              </m:sSub>
                            </m:den>
                          </m:f>
                        </m:e>
                        <m:e>
                          <m:f>
                            <m:fPr>
                              <m:ctrlPr>
                                <a:rPr lang="en-GB" sz="2000" i="1">
                                  <a:latin typeface="Cambria Math" panose="02040503050406030204" pitchFamily="18" charset="0"/>
                                </a:rPr>
                              </m:ctrlPr>
                            </m:fPr>
                            <m:num>
                              <m:sSub>
                                <m:sSubPr>
                                  <m:ctrlPr>
                                    <a:rPr lang="en-GB" sz="2000" i="1">
                                      <a:solidFill>
                                        <a:srgbClr val="00CC00"/>
                                      </a:solidFill>
                                      <a:latin typeface="Cambria Math" panose="02040503050406030204" pitchFamily="18" charset="0"/>
                                    </a:rPr>
                                  </m:ctrlPr>
                                </m:sSubPr>
                                <m:e>
                                  <m:r>
                                    <a:rPr lang="en-GB" sz="2000" i="1">
                                      <a:solidFill>
                                        <a:srgbClr val="00CC00"/>
                                      </a:solidFill>
                                      <a:latin typeface="Cambria Math"/>
                                    </a:rPr>
                                    <m:t>𝑅𝐻</m:t>
                                  </m:r>
                                </m:e>
                                <m:sub>
                                  <m:r>
                                    <a:rPr lang="en-GB" sz="2000" i="1">
                                      <a:solidFill>
                                        <a:srgbClr val="00CC00"/>
                                      </a:solidFill>
                                      <a:latin typeface="Cambria Math"/>
                                    </a:rPr>
                                    <m:t>2</m:t>
                                  </m:r>
                                  <m:r>
                                    <a:rPr lang="en-GB" sz="2000" i="1">
                                      <a:solidFill>
                                        <a:srgbClr val="00CC00"/>
                                      </a:solidFill>
                                      <a:latin typeface="Cambria Math"/>
                                    </a:rPr>
                                    <m:t>𝑚</m:t>
                                  </m:r>
                                </m:sub>
                              </m:sSub>
                              <m:r>
                                <a:rPr lang="en-GB" sz="2000" i="1">
                                  <a:solidFill>
                                    <a:srgbClr val="00CC00"/>
                                  </a:solidFill>
                                  <a:latin typeface="Cambria Math"/>
                                </a:rPr>
                                <m:t>𝑝𝑒𝑟𝑡</m:t>
                              </m:r>
                              <m:r>
                                <a:rPr lang="en-GB" sz="2000" i="1">
                                  <a:solidFill>
                                    <a:srgbClr val="00CC00"/>
                                  </a:solidFill>
                                  <a:latin typeface="Cambria Math" panose="02040503050406030204" pitchFamily="18" charset="0"/>
                                </a:rPr>
                                <m:t>3</m:t>
                              </m:r>
                              <m:r>
                                <a:rPr lang="en-GB" sz="2000" i="1">
                                  <a:latin typeface="Cambria Math"/>
                                </a:rPr>
                                <m:t>−</m:t>
                              </m:r>
                              <m:sSub>
                                <m:sSubPr>
                                  <m:ctrlPr>
                                    <a:rPr lang="en-GB" sz="2000" i="1">
                                      <a:latin typeface="Cambria Math" panose="02040503050406030204" pitchFamily="18" charset="0"/>
                                    </a:rPr>
                                  </m:ctrlPr>
                                </m:sSubPr>
                                <m:e>
                                  <m:r>
                                    <a:rPr lang="en-GB" sz="2000" i="1">
                                      <a:latin typeface="Cambria Math"/>
                                    </a:rPr>
                                    <m:t>𝑅𝐻</m:t>
                                  </m:r>
                                </m:e>
                                <m:sub>
                                  <m:r>
                                    <a:rPr lang="en-GB" sz="2000" i="1">
                                      <a:latin typeface="Cambria Math"/>
                                    </a:rPr>
                                    <m:t>2</m:t>
                                  </m:r>
                                  <m:r>
                                    <a:rPr lang="en-GB" sz="2000" i="1">
                                      <a:latin typeface="Cambria Math"/>
                                    </a:rPr>
                                    <m:t>𝑚</m:t>
                                  </m:r>
                                </m:sub>
                              </m:sSub>
                            </m:num>
                            <m:den>
                              <m:r>
                                <a:rPr lang="en-GB" sz="2000" i="1">
                                  <a:latin typeface="Cambria Math"/>
                                  <a:ea typeface="Cambria Math"/>
                                </a:rPr>
                                <m:t>𝛿</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e>
                                <m:sub>
                                  <m:r>
                                    <a:rPr lang="en-GB" sz="2000" i="1">
                                      <a:latin typeface="Cambria Math"/>
                                      <a:ea typeface="Cambria Math"/>
                                    </a:rPr>
                                    <m:t>𝑙</m:t>
                                  </m:r>
                                  <m:r>
                                    <a:rPr lang="en-GB" sz="2000" i="1">
                                      <a:latin typeface="Cambria Math"/>
                                      <a:ea typeface="Cambria Math"/>
                                    </a:rPr>
                                    <m:t>3</m:t>
                                  </m:r>
                                </m:sub>
                              </m:sSub>
                            </m:den>
                          </m:f>
                        </m:e>
                      </m:mr>
                      <m:mr>
                        <m:e>
                          <m:f>
                            <m:fPr>
                              <m:ctrlPr>
                                <a:rPr lang="en-GB" sz="2000" i="1">
                                  <a:latin typeface="Cambria Math" panose="02040503050406030204" pitchFamily="18" charset="0"/>
                                </a:rPr>
                              </m:ctrlPr>
                            </m:fPr>
                            <m:num>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𝑆𝑀</m:t>
                                  </m:r>
                                </m:e>
                                <m:sub>
                                  <m:r>
                                    <a:rPr lang="en-GB" sz="2000" i="1">
                                      <a:solidFill>
                                        <a:srgbClr val="FF0000"/>
                                      </a:solidFill>
                                      <a:latin typeface="Cambria Math"/>
                                    </a:rPr>
                                    <m:t>𝑙</m:t>
                                  </m:r>
                                  <m:r>
                                    <a:rPr lang="en-GB" sz="2000" i="1">
                                      <a:solidFill>
                                        <a:srgbClr val="FF0000"/>
                                      </a:solidFill>
                                      <a:latin typeface="Cambria Math"/>
                                    </a:rPr>
                                    <m:t>1</m:t>
                                  </m:r>
                                </m:sub>
                              </m:sSub>
                              <m:r>
                                <a:rPr lang="en-GB" sz="2000" i="1">
                                  <a:solidFill>
                                    <a:srgbClr val="FF0000"/>
                                  </a:solidFill>
                                  <a:latin typeface="Cambria Math"/>
                                </a:rPr>
                                <m:t>𝑝𝑒𝑟𝑡</m:t>
                              </m:r>
                              <m:r>
                                <a:rPr lang="en-GB" sz="2000" i="1">
                                  <a:solidFill>
                                    <a:srgbClr val="FF0000"/>
                                  </a:solidFill>
                                  <a:latin typeface="Cambria Math" panose="02040503050406030204" pitchFamily="18" charset="0"/>
                                </a:rPr>
                                <m:t>1</m:t>
                              </m:r>
                              <m:r>
                                <a:rPr lang="en-GB" sz="2000" i="1">
                                  <a:latin typeface="Cambria Math"/>
                                </a:rPr>
                                <m:t>−</m:t>
                              </m:r>
                              <m:sSub>
                                <m:sSubPr>
                                  <m:ctrlPr>
                                    <a:rPr lang="en-GB" sz="2000" i="1">
                                      <a:latin typeface="Cambria Math" panose="02040503050406030204" pitchFamily="18" charset="0"/>
                                    </a:rPr>
                                  </m:ctrlPr>
                                </m:sSubPr>
                                <m:e>
                                  <m:r>
                                    <a:rPr lang="en-GB" sz="2000" i="1">
                                      <a:latin typeface="Cambria Math"/>
                                    </a:rPr>
                                    <m:t>𝑆𝑀</m:t>
                                  </m:r>
                                </m:e>
                                <m:sub>
                                  <m:r>
                                    <a:rPr lang="en-GB" sz="2000" i="1">
                                      <a:latin typeface="Cambria Math"/>
                                    </a:rPr>
                                    <m:t>𝑙</m:t>
                                  </m:r>
                                  <m:r>
                                    <a:rPr lang="en-GB" sz="2000" i="1">
                                      <a:latin typeface="Cambria Math"/>
                                    </a:rPr>
                                    <m:t>1</m:t>
                                  </m:r>
                                </m:sub>
                              </m:sSub>
                            </m:num>
                            <m:den>
                              <m:r>
                                <a:rPr lang="en-GB" sz="2000" i="1">
                                  <a:latin typeface="Cambria Math"/>
                                  <a:ea typeface="Cambria Math"/>
                                </a:rPr>
                                <m:t>𝛿</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e>
                                <m:sub>
                                  <m:r>
                                    <a:rPr lang="en-GB" sz="2000" i="1">
                                      <a:latin typeface="Cambria Math"/>
                                      <a:ea typeface="Cambria Math"/>
                                    </a:rPr>
                                    <m:t>𝑙</m:t>
                                  </m:r>
                                  <m:r>
                                    <a:rPr lang="en-GB" sz="2000" i="1">
                                      <a:latin typeface="Cambria Math"/>
                                      <a:ea typeface="Cambria Math"/>
                                    </a:rPr>
                                    <m:t>1</m:t>
                                  </m:r>
                                </m:sub>
                              </m:sSub>
                            </m:den>
                          </m:f>
                        </m:e>
                        <m:e>
                          <m:f>
                            <m:fPr>
                              <m:ctrlPr>
                                <a:rPr lang="en-GB" sz="2000" i="1">
                                  <a:latin typeface="Cambria Math" panose="02040503050406030204" pitchFamily="18" charset="0"/>
                                </a:rPr>
                              </m:ctrlPr>
                            </m:fPr>
                            <m:num>
                              <m:sSub>
                                <m:sSubPr>
                                  <m:ctrlPr>
                                    <a:rPr lang="en-GB" sz="2000" i="1">
                                      <a:solidFill>
                                        <a:srgbClr val="262699"/>
                                      </a:solidFill>
                                      <a:latin typeface="Cambria Math" panose="02040503050406030204" pitchFamily="18" charset="0"/>
                                    </a:rPr>
                                  </m:ctrlPr>
                                </m:sSubPr>
                                <m:e>
                                  <m:r>
                                    <a:rPr lang="en-GB" sz="2000" i="1">
                                      <a:solidFill>
                                        <a:srgbClr val="262699"/>
                                      </a:solidFill>
                                      <a:latin typeface="Cambria Math"/>
                                    </a:rPr>
                                    <m:t>𝑆𝑀</m:t>
                                  </m:r>
                                </m:e>
                                <m:sub>
                                  <m:r>
                                    <a:rPr lang="en-GB" sz="2000" i="1">
                                      <a:solidFill>
                                        <a:srgbClr val="262699"/>
                                      </a:solidFill>
                                      <a:latin typeface="Cambria Math"/>
                                    </a:rPr>
                                    <m:t>𝑙</m:t>
                                  </m:r>
                                  <m:r>
                                    <a:rPr lang="en-GB" sz="2000" i="1">
                                      <a:solidFill>
                                        <a:srgbClr val="262699"/>
                                      </a:solidFill>
                                      <a:latin typeface="Cambria Math"/>
                                    </a:rPr>
                                    <m:t>1</m:t>
                                  </m:r>
                                </m:sub>
                              </m:sSub>
                              <m:r>
                                <a:rPr lang="en-GB" sz="2000" i="1">
                                  <a:solidFill>
                                    <a:srgbClr val="262699"/>
                                  </a:solidFill>
                                  <a:latin typeface="Cambria Math"/>
                                </a:rPr>
                                <m:t>𝑝𝑒𝑟𝑡</m:t>
                              </m:r>
                              <m:r>
                                <a:rPr lang="en-GB" sz="2000" i="1">
                                  <a:solidFill>
                                    <a:srgbClr val="262699"/>
                                  </a:solidFill>
                                  <a:latin typeface="Cambria Math" panose="02040503050406030204" pitchFamily="18" charset="0"/>
                                </a:rPr>
                                <m:t>2</m:t>
                              </m:r>
                              <m:r>
                                <a:rPr lang="en-GB" sz="2000" i="1">
                                  <a:latin typeface="Cambria Math"/>
                                </a:rPr>
                                <m:t>−</m:t>
                              </m:r>
                              <m:sSub>
                                <m:sSubPr>
                                  <m:ctrlPr>
                                    <a:rPr lang="en-GB" sz="2000" i="1">
                                      <a:latin typeface="Cambria Math" panose="02040503050406030204" pitchFamily="18" charset="0"/>
                                    </a:rPr>
                                  </m:ctrlPr>
                                </m:sSubPr>
                                <m:e>
                                  <m:r>
                                    <a:rPr lang="en-GB" sz="2000" i="1">
                                      <a:latin typeface="Cambria Math"/>
                                    </a:rPr>
                                    <m:t>𝑆𝑀</m:t>
                                  </m:r>
                                </m:e>
                                <m:sub>
                                  <m:r>
                                    <a:rPr lang="en-GB" sz="2000" i="1">
                                      <a:latin typeface="Cambria Math"/>
                                    </a:rPr>
                                    <m:t>𝑙</m:t>
                                  </m:r>
                                  <m:r>
                                    <a:rPr lang="en-GB" sz="2000" i="1">
                                      <a:latin typeface="Cambria Math"/>
                                    </a:rPr>
                                    <m:t>1</m:t>
                                  </m:r>
                                </m:sub>
                              </m:sSub>
                            </m:num>
                            <m:den>
                              <m:r>
                                <a:rPr lang="en-GB" sz="2000" i="1">
                                  <a:latin typeface="Cambria Math"/>
                                  <a:ea typeface="Cambria Math"/>
                                </a:rPr>
                                <m:t>𝛿</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e>
                                <m:sub>
                                  <m:r>
                                    <a:rPr lang="en-GB" sz="2000" i="1">
                                      <a:latin typeface="Cambria Math"/>
                                      <a:ea typeface="Cambria Math"/>
                                    </a:rPr>
                                    <m:t>𝑙</m:t>
                                  </m:r>
                                  <m:r>
                                    <a:rPr lang="en-GB" sz="2000" i="1">
                                      <a:latin typeface="Cambria Math"/>
                                      <a:ea typeface="Cambria Math"/>
                                    </a:rPr>
                                    <m:t>2</m:t>
                                  </m:r>
                                </m:sub>
                              </m:sSub>
                            </m:den>
                          </m:f>
                        </m:e>
                        <m:e>
                          <m:f>
                            <m:fPr>
                              <m:ctrlPr>
                                <a:rPr lang="en-GB" sz="2000" i="1">
                                  <a:latin typeface="Cambria Math" panose="02040503050406030204" pitchFamily="18" charset="0"/>
                                </a:rPr>
                              </m:ctrlPr>
                            </m:fPr>
                            <m:num>
                              <m:sSub>
                                <m:sSubPr>
                                  <m:ctrlPr>
                                    <a:rPr lang="en-GB" sz="2000" i="1">
                                      <a:solidFill>
                                        <a:srgbClr val="00CC00"/>
                                      </a:solidFill>
                                      <a:latin typeface="Cambria Math" panose="02040503050406030204" pitchFamily="18" charset="0"/>
                                    </a:rPr>
                                  </m:ctrlPr>
                                </m:sSubPr>
                                <m:e>
                                  <m:r>
                                    <a:rPr lang="en-GB" sz="2000" i="1">
                                      <a:solidFill>
                                        <a:srgbClr val="00CC00"/>
                                      </a:solidFill>
                                      <a:latin typeface="Cambria Math"/>
                                    </a:rPr>
                                    <m:t>𝑆𝑀</m:t>
                                  </m:r>
                                </m:e>
                                <m:sub>
                                  <m:r>
                                    <a:rPr lang="en-GB" sz="2000" i="1">
                                      <a:solidFill>
                                        <a:srgbClr val="00CC00"/>
                                      </a:solidFill>
                                      <a:latin typeface="Cambria Math"/>
                                    </a:rPr>
                                    <m:t>𝑙</m:t>
                                  </m:r>
                                  <m:r>
                                    <a:rPr lang="en-GB" sz="2000" i="1">
                                      <a:solidFill>
                                        <a:srgbClr val="00CC00"/>
                                      </a:solidFill>
                                      <a:latin typeface="Cambria Math"/>
                                    </a:rPr>
                                    <m:t>1</m:t>
                                  </m:r>
                                </m:sub>
                              </m:sSub>
                              <m:r>
                                <a:rPr lang="en-GB" sz="2000" i="1">
                                  <a:solidFill>
                                    <a:srgbClr val="00CC00"/>
                                  </a:solidFill>
                                  <a:latin typeface="Cambria Math"/>
                                </a:rPr>
                                <m:t>𝑝𝑒𝑟𝑡</m:t>
                              </m:r>
                              <m:r>
                                <a:rPr lang="en-GB" sz="2000" i="1">
                                  <a:solidFill>
                                    <a:srgbClr val="00CC00"/>
                                  </a:solidFill>
                                  <a:latin typeface="Cambria Math" panose="02040503050406030204" pitchFamily="18" charset="0"/>
                                </a:rPr>
                                <m:t>3</m:t>
                              </m:r>
                              <m:r>
                                <a:rPr lang="en-GB" sz="2000" i="1">
                                  <a:latin typeface="Cambria Math"/>
                                </a:rPr>
                                <m:t>−</m:t>
                              </m:r>
                              <m:sSub>
                                <m:sSubPr>
                                  <m:ctrlPr>
                                    <a:rPr lang="en-GB" sz="2000" i="1">
                                      <a:latin typeface="Cambria Math" panose="02040503050406030204" pitchFamily="18" charset="0"/>
                                    </a:rPr>
                                  </m:ctrlPr>
                                </m:sSubPr>
                                <m:e>
                                  <m:r>
                                    <a:rPr lang="en-GB" sz="2000" i="1">
                                      <a:latin typeface="Cambria Math"/>
                                    </a:rPr>
                                    <m:t>𝑆𝑀</m:t>
                                  </m:r>
                                </m:e>
                                <m:sub>
                                  <m:r>
                                    <a:rPr lang="en-GB" sz="2000" i="1">
                                      <a:latin typeface="Cambria Math"/>
                                    </a:rPr>
                                    <m:t>𝑙</m:t>
                                  </m:r>
                                  <m:r>
                                    <a:rPr lang="en-GB" sz="2000" i="1">
                                      <a:latin typeface="Cambria Math"/>
                                    </a:rPr>
                                    <m:t>1</m:t>
                                  </m:r>
                                </m:sub>
                              </m:sSub>
                            </m:num>
                            <m:den>
                              <m:r>
                                <a:rPr lang="en-GB" sz="2000" i="1">
                                  <a:latin typeface="Cambria Math"/>
                                  <a:ea typeface="Cambria Math"/>
                                </a:rPr>
                                <m:t>𝛿</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e>
                                <m:sub>
                                  <m:r>
                                    <a:rPr lang="en-GB" sz="2000" i="1">
                                      <a:latin typeface="Cambria Math"/>
                                      <a:ea typeface="Cambria Math"/>
                                    </a:rPr>
                                    <m:t>𝑙</m:t>
                                  </m:r>
                                  <m:r>
                                    <a:rPr lang="en-GB" sz="2000" i="1">
                                      <a:latin typeface="Cambria Math"/>
                                      <a:ea typeface="Cambria Math"/>
                                    </a:rPr>
                                    <m:t>3</m:t>
                                  </m:r>
                                </m:sub>
                              </m:sSub>
                            </m:den>
                          </m:f>
                        </m:e>
                      </m:mr>
                    </m:m>
                  </m:oMath>
                </a14:m>
                <a:endParaRPr lang="en-GB" sz="2000" dirty="0">
                  <a:ea typeface="Cambria Math"/>
                </a:endParaRPr>
              </a:p>
              <a:p>
                <a:endParaRPr lang="en-GB" sz="1600" dirty="0"/>
              </a:p>
            </p:txBody>
          </p:sp>
        </mc:Choice>
        <mc:Fallback xmlns="">
          <p:sp>
            <p:nvSpPr>
              <p:cNvPr id="18" name="TextBox 17">
                <a:extLst>
                  <a:ext uri="{FF2B5EF4-FFF2-40B4-BE49-F238E27FC236}">
                    <a16:creationId xmlns:a16="http://schemas.microsoft.com/office/drawing/2014/main" id="{36BDCCF1-7C68-4431-AEC3-2E7CABF22A94}"/>
                  </a:ext>
                </a:extLst>
              </p:cNvPr>
              <p:cNvSpPr txBox="1">
                <a:spLocks noRot="1" noChangeAspect="1" noMove="1" noResize="1" noEditPoints="1" noAdjustHandles="1" noChangeArrowheads="1" noChangeShapeType="1" noTextEdit="1"/>
              </p:cNvSpPr>
              <p:nvPr/>
            </p:nvSpPr>
            <p:spPr>
              <a:xfrm>
                <a:off x="3084853" y="4654579"/>
                <a:ext cx="6254213" cy="1856149"/>
              </a:xfrm>
              <a:prstGeom prst="rect">
                <a:avLst/>
              </a:prstGeom>
              <a:blipFill>
                <a:blip r:embed="rId4"/>
                <a:stretch>
                  <a:fillRect/>
                </a:stretch>
              </a:blipFill>
            </p:spPr>
            <p:txBody>
              <a:bodyPr/>
              <a:lstStyle/>
              <a:p>
                <a:r>
                  <a:rPr lang="fr-FR">
                    <a:noFill/>
                  </a:rPr>
                  <a:t> </a:t>
                </a:r>
              </a:p>
            </p:txBody>
          </p:sp>
        </mc:Fallback>
      </mc:AlternateContent>
      <p:pic>
        <p:nvPicPr>
          <p:cNvPr id="4" name="Picture 3">
            <a:extLst>
              <a:ext uri="{FF2B5EF4-FFF2-40B4-BE49-F238E27FC236}">
                <a16:creationId xmlns:a16="http://schemas.microsoft.com/office/drawing/2014/main" id="{E8D24C67-5F42-4835-BE8F-E68ED760F1D8}"/>
              </a:ext>
            </a:extLst>
          </p:cNvPr>
          <p:cNvPicPr>
            <a:picLocks noChangeAspect="1"/>
          </p:cNvPicPr>
          <p:nvPr/>
        </p:nvPicPr>
        <p:blipFill rotWithShape="1">
          <a:blip r:embed="rId5"/>
          <a:srcRect t="55057"/>
          <a:stretch/>
        </p:blipFill>
        <p:spPr>
          <a:xfrm>
            <a:off x="3090124" y="6228521"/>
            <a:ext cx="6248942" cy="835687"/>
          </a:xfrm>
          <a:prstGeom prst="rect">
            <a:avLst/>
          </a:prstGeom>
        </p:spPr>
      </p:pic>
      <p:sp>
        <p:nvSpPr>
          <p:cNvPr id="28" name="TextBox 27">
            <a:extLst>
              <a:ext uri="{FF2B5EF4-FFF2-40B4-BE49-F238E27FC236}">
                <a16:creationId xmlns:a16="http://schemas.microsoft.com/office/drawing/2014/main" id="{27AE3A58-5BE1-4BB3-90B9-85F85F2A7C92}"/>
              </a:ext>
            </a:extLst>
          </p:cNvPr>
          <p:cNvSpPr txBox="1"/>
          <p:nvPr/>
        </p:nvSpPr>
        <p:spPr>
          <a:xfrm>
            <a:off x="2545798" y="5578279"/>
            <a:ext cx="614271" cy="369332"/>
          </a:xfrm>
          <a:prstGeom prst="rect">
            <a:avLst/>
          </a:prstGeom>
          <a:noFill/>
        </p:spPr>
        <p:txBody>
          <a:bodyPr wrap="none" rtlCol="0">
            <a:spAutoFit/>
          </a:bodyPr>
          <a:lstStyle/>
          <a:p>
            <a:r>
              <a:rPr lang="en-GB" dirty="0"/>
              <a:t>H = </a:t>
            </a:r>
            <a:endParaRPr lang="fr-FR" dirty="0"/>
          </a:p>
        </p:txBody>
      </p:sp>
      <p:sp>
        <p:nvSpPr>
          <p:cNvPr id="29" name="Left Bracket 28">
            <a:extLst>
              <a:ext uri="{FF2B5EF4-FFF2-40B4-BE49-F238E27FC236}">
                <a16:creationId xmlns:a16="http://schemas.microsoft.com/office/drawing/2014/main" id="{3A141B47-5331-489D-BF3C-883992BE6501}"/>
              </a:ext>
            </a:extLst>
          </p:cNvPr>
          <p:cNvSpPr/>
          <p:nvPr/>
        </p:nvSpPr>
        <p:spPr>
          <a:xfrm>
            <a:off x="3655835" y="4621561"/>
            <a:ext cx="86578" cy="2202921"/>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0" name="Left Bracket 29">
            <a:extLst>
              <a:ext uri="{FF2B5EF4-FFF2-40B4-BE49-F238E27FC236}">
                <a16:creationId xmlns:a16="http://schemas.microsoft.com/office/drawing/2014/main" id="{DDA8E9F5-FFE0-462A-A86E-BBF0CF0DCD59}"/>
              </a:ext>
            </a:extLst>
          </p:cNvPr>
          <p:cNvSpPr/>
          <p:nvPr/>
        </p:nvSpPr>
        <p:spPr>
          <a:xfrm flipH="1">
            <a:off x="9287622" y="4630706"/>
            <a:ext cx="51444" cy="2198423"/>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5" name="Slide Number Placeholder 1">
            <a:extLst>
              <a:ext uri="{FF2B5EF4-FFF2-40B4-BE49-F238E27FC236}">
                <a16:creationId xmlns:a16="http://schemas.microsoft.com/office/drawing/2014/main" id="{C32B04B6-70B4-481A-842E-B879E85078A9}"/>
              </a:ext>
            </a:extLst>
          </p:cNvPr>
          <p:cNvSpPr txBox="1">
            <a:spLocks/>
          </p:cNvSpPr>
          <p:nvPr/>
        </p:nvSpPr>
        <p:spPr>
          <a:xfrm>
            <a:off x="9830817" y="6445192"/>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mtClean="0"/>
              <a:pPr/>
              <a:t>17</a:t>
            </a:fld>
            <a:endParaRPr lang="en-US" dirty="0"/>
          </a:p>
        </p:txBody>
      </p:sp>
    </p:spTree>
    <p:extLst>
      <p:ext uri="{BB962C8B-B14F-4D97-AF65-F5344CB8AC3E}">
        <p14:creationId xmlns:p14="http://schemas.microsoft.com/office/powerpoint/2010/main" val="13297329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noChangeArrowheads="1"/>
          </p:cNvSpPr>
          <p:nvPr>
            <p:ph type="title" idx="4294967295"/>
          </p:nvPr>
        </p:nvSpPr>
        <p:spPr>
          <a:xfrm>
            <a:off x="1981201" y="112713"/>
            <a:ext cx="8201025" cy="1441450"/>
          </a:xfrm>
          <a:prstGeom prst="rect">
            <a:avLst/>
          </a:prstGeom>
        </p:spPr>
        <p:txBody>
          <a:bodyPr/>
          <a:lstStyle/>
          <a:p>
            <a:r>
              <a:rPr lang="en-GB" dirty="0"/>
              <a:t>Surface-only LDAS</a:t>
            </a:r>
            <a:endParaRPr lang="en-GB" sz="3000" dirty="0">
              <a:latin typeface="Arial" pitchFamily="34" charset="0"/>
            </a:endParaRPr>
          </a:p>
        </p:txBody>
      </p:sp>
      <p:sp>
        <p:nvSpPr>
          <p:cNvPr id="5" name="Rectangle 4"/>
          <p:cNvSpPr/>
          <p:nvPr/>
        </p:nvSpPr>
        <p:spPr>
          <a:xfrm>
            <a:off x="534258" y="1001503"/>
            <a:ext cx="11657741" cy="1908215"/>
          </a:xfrm>
          <a:prstGeom prst="rect">
            <a:avLst/>
          </a:prstGeom>
          <a:ln w="38100">
            <a:noFill/>
          </a:ln>
        </p:spPr>
        <p:txBody>
          <a:bodyPr wrap="square">
            <a:spAutoFit/>
          </a:bodyPr>
          <a:lstStyle/>
          <a:p>
            <a:pPr>
              <a:spcAft>
                <a:spcPts val="600"/>
              </a:spcAft>
              <a:buClr>
                <a:schemeClr val="accent2"/>
              </a:buClr>
            </a:pPr>
            <a:r>
              <a:rPr lang="en-GB" sz="2000" b="1" u="sng" dirty="0">
                <a:solidFill>
                  <a:schemeClr val="tx1"/>
                </a:solidFill>
              </a:rPr>
              <a:t>Jacobians computation based on the </a:t>
            </a:r>
            <a:r>
              <a:rPr lang="en-GB" sz="2000" b="1" u="sng" dirty="0">
                <a:solidFill>
                  <a:srgbClr val="1C1C1C"/>
                </a:solidFill>
                <a:latin typeface="Arial" pitchFamily="34" charset="0"/>
              </a:rPr>
              <a:t>EDA</a:t>
            </a:r>
            <a:r>
              <a:rPr lang="en-GB" sz="2000" b="1" dirty="0">
                <a:solidFill>
                  <a:srgbClr val="1C1C1C"/>
                </a:solidFill>
                <a:latin typeface="Arial" pitchFamily="34" charset="0"/>
              </a:rPr>
              <a:t>: in NWP since June 2019 (IFS cycle 46r1 Doc)</a:t>
            </a:r>
            <a:endParaRPr lang="en-GB" sz="2000" b="1" dirty="0">
              <a:solidFill>
                <a:schemeClr val="tx1"/>
              </a:solidFill>
            </a:endParaRPr>
          </a:p>
          <a:p>
            <a:pPr>
              <a:spcAft>
                <a:spcPts val="600"/>
              </a:spcAft>
              <a:buClr>
                <a:schemeClr val="accent2"/>
              </a:buClr>
            </a:pPr>
            <a:r>
              <a:rPr lang="en-GB" sz="2000" dirty="0">
                <a:solidFill>
                  <a:srgbClr val="1C1C1C"/>
                </a:solidFill>
                <a:latin typeface="Arial" pitchFamily="34" charset="0"/>
              </a:rPr>
              <a:t>Use the EDA (Ensemble Data Assimilation) spread to compute covariances and the SEKF Jacobians</a:t>
            </a:r>
          </a:p>
          <a:p>
            <a:pPr>
              <a:spcAft>
                <a:spcPts val="600"/>
              </a:spcAft>
              <a:buClr>
                <a:schemeClr val="accent2"/>
              </a:buClr>
            </a:pPr>
            <a:endParaRPr lang="en-GB" sz="2000" dirty="0">
              <a:solidFill>
                <a:srgbClr val="1C1C1C"/>
              </a:solidFill>
              <a:latin typeface="Arial" pitchFamily="34" charset="0"/>
            </a:endParaRPr>
          </a:p>
          <a:p>
            <a:pPr>
              <a:spcAft>
                <a:spcPts val="600"/>
              </a:spcAft>
              <a:buClr>
                <a:schemeClr val="accent2"/>
              </a:buClr>
            </a:pPr>
            <a:r>
              <a:rPr lang="en-GB" sz="2000" dirty="0">
                <a:solidFill>
                  <a:srgbClr val="1C1C1C"/>
                </a:solidFill>
                <a:latin typeface="Arial" pitchFamily="34" charset="0"/>
              </a:rPr>
              <a:t>I</a:t>
            </a:r>
            <a:r>
              <a:rPr lang="en-GB" sz="2000" dirty="0"/>
              <a:t>n the case of assimilation of four observations T2m, RH2m, ASCAT, SMOS</a:t>
            </a:r>
            <a:r>
              <a:rPr lang="en-GB" sz="2000" dirty="0">
                <a:solidFill>
                  <a:srgbClr val="1C1C1C"/>
                </a:solidFill>
                <a:latin typeface="Arial" pitchFamily="34" charset="0"/>
              </a:rPr>
              <a:t>:</a:t>
            </a:r>
          </a:p>
          <a:p>
            <a:pPr marL="342900" indent="-342900">
              <a:spcAft>
                <a:spcPts val="600"/>
              </a:spcAft>
              <a:buClr>
                <a:schemeClr val="accent2"/>
              </a:buClr>
              <a:buFont typeface="Wingdings" pitchFamily="2" charset="2"/>
              <a:buChar char="§"/>
            </a:pPr>
            <a:endParaRPr lang="en-GB" dirty="0">
              <a:solidFill>
                <a:srgbClr val="1C1C1C"/>
              </a:solidFill>
              <a:latin typeface="Arial" pitchFamily="34" charset="0"/>
            </a:endParaRPr>
          </a:p>
        </p:txBody>
      </p:sp>
      <p:cxnSp>
        <p:nvCxnSpPr>
          <p:cNvPr id="7" name="Straight Arrow Connector 6"/>
          <p:cNvCxnSpPr/>
          <p:nvPr/>
        </p:nvCxnSpPr>
        <p:spPr bwMode="auto">
          <a:xfrm>
            <a:off x="3053309" y="3029279"/>
            <a:ext cx="7128917" cy="0"/>
          </a:xfrm>
          <a:prstGeom prst="straightConnector1">
            <a:avLst/>
          </a:prstGeom>
          <a:solidFill>
            <a:srgbClr val="00B8FF"/>
          </a:solidFill>
          <a:ln w="98425" cap="flat" cmpd="sng" algn="ctr">
            <a:solidFill>
              <a:schemeClr val="tx1"/>
            </a:solidFill>
            <a:prstDash val="solid"/>
            <a:round/>
            <a:headEnd type="oval"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Box 7"/>
          <p:cNvSpPr txBox="1"/>
          <p:nvPr/>
        </p:nvSpPr>
        <p:spPr>
          <a:xfrm>
            <a:off x="732562" y="2844613"/>
            <a:ext cx="1838965" cy="369332"/>
          </a:xfrm>
          <a:prstGeom prst="rect">
            <a:avLst/>
          </a:prstGeom>
          <a:noFill/>
        </p:spPr>
        <p:txBody>
          <a:bodyPr wrap="none" rtlCol="0">
            <a:spAutoFit/>
          </a:bodyPr>
          <a:lstStyle/>
          <a:p>
            <a:r>
              <a:rPr lang="en-GB" dirty="0"/>
              <a:t>Single trajectory</a:t>
            </a:r>
          </a:p>
        </p:txBody>
      </p:sp>
      <p:sp>
        <p:nvSpPr>
          <p:cNvPr id="9" name="TextBox 8"/>
          <p:cNvSpPr txBox="1"/>
          <p:nvPr/>
        </p:nvSpPr>
        <p:spPr>
          <a:xfrm>
            <a:off x="2789692" y="2512446"/>
            <a:ext cx="697627" cy="338554"/>
          </a:xfrm>
          <a:prstGeom prst="rect">
            <a:avLst/>
          </a:prstGeom>
          <a:noFill/>
        </p:spPr>
        <p:txBody>
          <a:bodyPr wrap="none" rtlCol="0">
            <a:spAutoFit/>
          </a:bodyPr>
          <a:lstStyle/>
          <a:p>
            <a:r>
              <a:rPr lang="en-GB" sz="1600" dirty="0"/>
              <a:t>09:00</a:t>
            </a:r>
            <a:endParaRPr lang="en-GB" dirty="0"/>
          </a:p>
        </p:txBody>
      </p:sp>
      <p:sp>
        <p:nvSpPr>
          <p:cNvPr id="22" name="TextBox 21"/>
          <p:cNvSpPr txBox="1"/>
          <p:nvPr/>
        </p:nvSpPr>
        <p:spPr>
          <a:xfrm>
            <a:off x="9601366" y="2540849"/>
            <a:ext cx="697627" cy="338554"/>
          </a:xfrm>
          <a:prstGeom prst="rect">
            <a:avLst/>
          </a:prstGeom>
          <a:noFill/>
        </p:spPr>
        <p:txBody>
          <a:bodyPr wrap="none" rtlCol="0">
            <a:spAutoFit/>
          </a:bodyPr>
          <a:lstStyle/>
          <a:p>
            <a:r>
              <a:rPr lang="en-GB" sz="1600" dirty="0"/>
              <a:t>21:00</a:t>
            </a:r>
            <a:endParaRPr lang="en-GB" dirty="0"/>
          </a:p>
        </p:txBody>
      </p:sp>
      <mc:AlternateContent xmlns:mc="http://schemas.openxmlformats.org/markup-compatibility/2006" xmlns:a14="http://schemas.microsoft.com/office/drawing/2010/main">
        <mc:Choice Requires="a14">
          <p:sp>
            <p:nvSpPr>
              <p:cNvPr id="2" name="TextBox 1"/>
              <p:cNvSpPr txBox="1"/>
              <p:nvPr/>
            </p:nvSpPr>
            <p:spPr>
              <a:xfrm>
                <a:off x="1173966" y="3555337"/>
                <a:ext cx="6040436" cy="2198422"/>
              </a:xfrm>
              <a:prstGeom prst="rect">
                <a:avLst/>
              </a:prstGeom>
              <a:noFill/>
            </p:spPr>
            <p:txBody>
              <a:bodyPr wrap="none" rtlCol="0">
                <a:spAutoFit/>
              </a:bodyPr>
              <a:lstStyle/>
              <a:p>
                <a:r>
                  <a:rPr lang="en-GB" sz="2000" dirty="0"/>
                  <a:t>        </a:t>
                </a:r>
                <a14:m>
                  <m:oMath xmlns:m="http://schemas.openxmlformats.org/officeDocument/2006/math">
                    <m:m>
                      <m:mPr>
                        <m:mcs>
                          <m:mc>
                            <m:mcPr>
                              <m:count m:val="3"/>
                              <m:mcJc m:val="center"/>
                            </m:mcPr>
                          </m:mc>
                        </m:mcs>
                        <m:ctrlPr>
                          <a:rPr lang="en-GB" sz="2000" i="1">
                            <a:latin typeface="Cambria Math" panose="02040503050406030204" pitchFamily="18" charset="0"/>
                          </a:rPr>
                        </m:ctrlPr>
                      </m:mPr>
                      <m:mr>
                        <m:e>
                          <m:f>
                            <m:fPr>
                              <m:ctrlPr>
                                <a:rPr lang="en-GB" sz="2000" i="1">
                                  <a:latin typeface="Cambria Math" panose="02040503050406030204" pitchFamily="18" charset="0"/>
                                </a:rPr>
                              </m:ctrlPr>
                            </m:fPr>
                            <m:num>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𝐶𝑜𝑣𝑎𝑟</m:t>
                                  </m:r>
                                  <m:r>
                                    <a:rPr lang="en-GB" sz="2000" b="0" i="1" smtClean="0">
                                      <a:solidFill>
                                        <a:srgbClr val="FF0000"/>
                                      </a:solidFill>
                                      <a:latin typeface="Cambria Math" panose="02040503050406030204" pitchFamily="18" charset="0"/>
                                    </a:rPr>
                                    <m:t>(</m:t>
                                  </m:r>
                                  <m:r>
                                    <a:rPr lang="en-GB" sz="2000" i="1">
                                      <a:solidFill>
                                        <a:srgbClr val="FF0000"/>
                                      </a:solidFill>
                                      <a:latin typeface="Cambria Math"/>
                                    </a:rPr>
                                    <m:t>𝑇</m:t>
                                  </m:r>
                                  <m:r>
                                    <a:rPr lang="en-GB" sz="2000" b="0" i="1" baseline="-25000" smtClean="0">
                                      <a:solidFill>
                                        <a:srgbClr val="FF0000"/>
                                      </a:solidFill>
                                      <a:latin typeface="Cambria Math" panose="02040503050406030204" pitchFamily="18" charset="0"/>
                                    </a:rPr>
                                    <m:t>2</m:t>
                                  </m:r>
                                  <m:r>
                                    <a:rPr lang="en-GB" sz="2000" b="0" i="1" baseline="-25000" smtClean="0">
                                      <a:solidFill>
                                        <a:srgbClr val="FF0000"/>
                                      </a:solidFill>
                                      <a:latin typeface="Cambria Math" panose="02040503050406030204" pitchFamily="18" charset="0"/>
                                    </a:rPr>
                                    <m:t>𝑚</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𝑆𝑀</m:t>
                                  </m:r>
                                  <m:r>
                                    <a:rPr lang="en-GB" sz="2000" b="0" i="1" baseline="-25000" smtClean="0">
                                      <a:solidFill>
                                        <a:srgbClr val="FF0000"/>
                                      </a:solidFill>
                                      <a:latin typeface="Cambria Math" panose="02040503050406030204" pitchFamily="18" charset="0"/>
                                    </a:rPr>
                                    <m:t>1</m:t>
                                  </m:r>
                                </m:e>
                                <m:sub>
                                  <m:r>
                                    <a:rPr lang="en-GB" sz="2000" b="0" i="1" smtClean="0">
                                      <a:solidFill>
                                        <a:srgbClr val="FF0000"/>
                                      </a:solidFill>
                                      <a:latin typeface="Cambria Math" panose="02040503050406030204" pitchFamily="18" charset="0"/>
                                    </a:rPr>
                                    <m:t>)</m:t>
                                  </m:r>
                                </m:sub>
                              </m:sSub>
                            </m:num>
                            <m:den>
                              <m:r>
                                <a:rPr lang="en-GB" sz="2000" b="0" i="1" smtClean="0">
                                  <a:latin typeface="Cambria Math" panose="02040503050406030204" pitchFamily="18" charset="0"/>
                                </a:rPr>
                                <m:t>𝑉𝑎𝑟</m:t>
                              </m:r>
                              <m:r>
                                <a:rPr lang="en-GB" sz="2000" b="0" i="1" smtClean="0">
                                  <a:latin typeface="Cambria Math" panose="02040503050406030204" pitchFamily="18" charset="0"/>
                                </a:rPr>
                                <m:t>(</m:t>
                              </m:r>
                              <m:sSub>
                                <m:sSubPr>
                                  <m:ctrlPr>
                                    <a:rPr lang="en-GB" sz="2000" i="1" smtClean="0">
                                      <a:latin typeface="Cambria Math" panose="02040503050406030204" pitchFamily="18" charset="0"/>
                                      <a:ea typeface="Cambria Math"/>
                                    </a:rPr>
                                  </m:ctrlPr>
                                </m:sSubPr>
                                <m:e>
                                  <m:r>
                                    <a:rPr lang="en-GB" sz="2000" i="1">
                                      <a:latin typeface="Cambria Math"/>
                                      <a:ea typeface="Cambria Math"/>
                                    </a:rPr>
                                    <m:t>𝑆𝑀</m:t>
                                  </m:r>
                                  <m:r>
                                    <a:rPr lang="en-GB" sz="2000" b="0" i="1" baseline="-25000" smtClean="0">
                                      <a:latin typeface="Cambria Math" panose="02040503050406030204" pitchFamily="18" charset="0"/>
                                      <a:ea typeface="Cambria Math"/>
                                    </a:rPr>
                                    <m:t>1</m:t>
                                  </m:r>
                                  <m:r>
                                    <a:rPr lang="en-GB" sz="2000" b="0" i="1" smtClean="0">
                                      <a:latin typeface="Cambria Math" panose="02040503050406030204" pitchFamily="18" charset="0"/>
                                      <a:ea typeface="Cambria Math"/>
                                    </a:rPr>
                                    <m:t>)</m:t>
                                  </m:r>
                                </m:e>
                                <m:sub/>
                              </m:sSub>
                            </m:den>
                          </m:f>
                        </m:e>
                        <m:e>
                          <m:f>
                            <m:fPr>
                              <m:ctrlPr>
                                <a:rPr lang="en-GB" sz="2000" i="1">
                                  <a:latin typeface="Cambria Math" panose="02040503050406030204" pitchFamily="18" charset="0"/>
                                </a:rPr>
                              </m:ctrlPr>
                            </m:fPr>
                            <m:num>
                              <m:sSub>
                                <m:sSubPr>
                                  <m:ctrlPr>
                                    <a:rPr lang="en-GB" sz="2000" i="1" smtClean="0">
                                      <a:solidFill>
                                        <a:srgbClr val="262699"/>
                                      </a:solidFill>
                                      <a:latin typeface="Cambria Math" panose="02040503050406030204" pitchFamily="18" charset="0"/>
                                    </a:rPr>
                                  </m:ctrlPr>
                                </m:sSubPr>
                                <m:e>
                                  <m:r>
                                    <a:rPr lang="en-GB" sz="2000" i="1">
                                      <a:solidFill>
                                        <a:srgbClr val="262699"/>
                                      </a:solidFill>
                                      <a:latin typeface="Cambria Math" panose="02040503050406030204" pitchFamily="18" charset="0"/>
                                    </a:rPr>
                                    <m:t>𝐶𝑜𝑣𝑎𝑟</m:t>
                                  </m:r>
                                  <m:r>
                                    <a:rPr lang="en-GB" sz="2000" i="1">
                                      <a:solidFill>
                                        <a:srgbClr val="262699"/>
                                      </a:solidFill>
                                      <a:latin typeface="Cambria Math" panose="02040503050406030204" pitchFamily="18" charset="0"/>
                                    </a:rPr>
                                    <m:t>(</m:t>
                                  </m:r>
                                  <m:r>
                                    <a:rPr lang="en-GB" sz="2000" i="1">
                                      <a:solidFill>
                                        <a:srgbClr val="262699"/>
                                      </a:solidFill>
                                      <a:latin typeface="Cambria Math"/>
                                    </a:rPr>
                                    <m:t>𝑇</m:t>
                                  </m:r>
                                  <m:r>
                                    <a:rPr lang="en-GB" sz="2000" i="1" baseline="-25000">
                                      <a:solidFill>
                                        <a:srgbClr val="262699"/>
                                      </a:solidFill>
                                      <a:latin typeface="Cambria Math" panose="02040503050406030204" pitchFamily="18" charset="0"/>
                                    </a:rPr>
                                    <m:t>2</m:t>
                                  </m:r>
                                  <m:r>
                                    <a:rPr lang="en-GB" sz="2000" i="1" baseline="-25000">
                                      <a:solidFill>
                                        <a:srgbClr val="262699"/>
                                      </a:solidFill>
                                      <a:latin typeface="Cambria Math" panose="02040503050406030204" pitchFamily="18" charset="0"/>
                                    </a:rPr>
                                    <m:t>𝑚</m:t>
                                  </m:r>
                                  <m:r>
                                    <a:rPr lang="en-GB" sz="2000" i="1">
                                      <a:solidFill>
                                        <a:srgbClr val="262699"/>
                                      </a:solidFill>
                                      <a:latin typeface="Cambria Math" panose="02040503050406030204" pitchFamily="18" charset="0"/>
                                    </a:rPr>
                                    <m:t>,</m:t>
                                  </m:r>
                                  <m:r>
                                    <a:rPr lang="en-GB" sz="2000" i="1" smtClean="0">
                                      <a:solidFill>
                                        <a:srgbClr val="262699"/>
                                      </a:solidFill>
                                      <a:latin typeface="Cambria Math" panose="02040503050406030204" pitchFamily="18" charset="0"/>
                                    </a:rPr>
                                    <m:t>𝑆𝑀</m:t>
                                  </m:r>
                                  <m:r>
                                    <a:rPr lang="en-GB" sz="2000" b="0" i="1" baseline="-25000" smtClean="0">
                                      <a:solidFill>
                                        <a:srgbClr val="262699"/>
                                      </a:solidFill>
                                      <a:latin typeface="Cambria Math" panose="02040503050406030204" pitchFamily="18" charset="0"/>
                                    </a:rPr>
                                    <m:t>2</m:t>
                                  </m:r>
                                </m:e>
                                <m:sub>
                                  <m:r>
                                    <a:rPr lang="en-GB" sz="2000" i="1">
                                      <a:solidFill>
                                        <a:srgbClr val="262699"/>
                                      </a:solidFill>
                                      <a:latin typeface="Cambria Math" panose="02040503050406030204" pitchFamily="18" charset="0"/>
                                    </a:rPr>
                                    <m:t>)</m:t>
                                  </m:r>
                                </m:sub>
                              </m:sSub>
                            </m:num>
                            <m:den>
                              <m:r>
                                <a:rPr lang="en-GB" sz="2000" i="1">
                                  <a:latin typeface="Cambria Math" panose="02040503050406030204" pitchFamily="18" charset="0"/>
                                </a:rPr>
                                <m:t>𝑉𝑎𝑟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b="0" i="1" baseline="-25000" smtClean="0">
                                      <a:latin typeface="Cambria Math" panose="02040503050406030204" pitchFamily="18" charset="0"/>
                                      <a:ea typeface="Cambria Math"/>
                                    </a:rPr>
                                    <m:t>2</m:t>
                                  </m:r>
                                  <m:r>
                                    <a:rPr lang="en-GB" sz="2000" i="1">
                                      <a:latin typeface="Cambria Math" panose="02040503050406030204" pitchFamily="18" charset="0"/>
                                      <a:ea typeface="Cambria Math"/>
                                    </a:rPr>
                                    <m:t>)</m:t>
                                  </m:r>
                                </m:e>
                                <m:sub/>
                              </m:sSub>
                            </m:den>
                          </m:f>
                        </m:e>
                        <m:e>
                          <m:f>
                            <m:fPr>
                              <m:ctrlPr>
                                <a:rPr lang="en-GB" sz="2000" i="1">
                                  <a:latin typeface="Cambria Math" panose="02040503050406030204" pitchFamily="18" charset="0"/>
                                </a:rPr>
                              </m:ctrlPr>
                            </m:fPr>
                            <m:num>
                              <m:sSub>
                                <m:sSubPr>
                                  <m:ctrlPr>
                                    <a:rPr lang="en-GB" sz="2000" i="1" smtClean="0">
                                      <a:solidFill>
                                        <a:srgbClr val="00CC00"/>
                                      </a:solidFill>
                                      <a:latin typeface="Cambria Math" panose="02040503050406030204" pitchFamily="18" charset="0"/>
                                    </a:rPr>
                                  </m:ctrlPr>
                                </m:sSubPr>
                                <m:e>
                                  <m:r>
                                    <a:rPr lang="en-GB" sz="2000" i="1">
                                      <a:solidFill>
                                        <a:srgbClr val="00CC00"/>
                                      </a:solidFill>
                                      <a:latin typeface="Cambria Math" panose="02040503050406030204" pitchFamily="18" charset="0"/>
                                    </a:rPr>
                                    <m:t>𝐶𝑜𝑣𝑎𝑟</m:t>
                                  </m:r>
                                  <m:r>
                                    <a:rPr lang="en-GB" sz="2000" i="1">
                                      <a:solidFill>
                                        <a:srgbClr val="00CC00"/>
                                      </a:solidFill>
                                      <a:latin typeface="Cambria Math" panose="02040503050406030204" pitchFamily="18" charset="0"/>
                                    </a:rPr>
                                    <m:t>(</m:t>
                                  </m:r>
                                  <m:r>
                                    <a:rPr lang="en-GB" sz="2000" i="1">
                                      <a:solidFill>
                                        <a:srgbClr val="00CC00"/>
                                      </a:solidFill>
                                      <a:latin typeface="Cambria Math"/>
                                    </a:rPr>
                                    <m:t>𝑇</m:t>
                                  </m:r>
                                  <m:r>
                                    <a:rPr lang="en-GB" sz="2000" i="1" baseline="-25000">
                                      <a:solidFill>
                                        <a:srgbClr val="00CC00"/>
                                      </a:solidFill>
                                      <a:latin typeface="Cambria Math" panose="02040503050406030204" pitchFamily="18" charset="0"/>
                                    </a:rPr>
                                    <m:t>2</m:t>
                                  </m:r>
                                  <m:r>
                                    <a:rPr lang="en-GB" sz="2000" i="1" baseline="-25000">
                                      <a:solidFill>
                                        <a:srgbClr val="00CC00"/>
                                      </a:solidFill>
                                      <a:latin typeface="Cambria Math" panose="02040503050406030204" pitchFamily="18" charset="0"/>
                                    </a:rPr>
                                    <m:t>𝑚</m:t>
                                  </m:r>
                                  <m:r>
                                    <a:rPr lang="en-GB" sz="2000" i="1">
                                      <a:solidFill>
                                        <a:srgbClr val="00CC00"/>
                                      </a:solidFill>
                                      <a:latin typeface="Cambria Math" panose="02040503050406030204" pitchFamily="18" charset="0"/>
                                    </a:rPr>
                                    <m:t>,</m:t>
                                  </m:r>
                                  <m:r>
                                    <a:rPr lang="en-GB" sz="2000" i="1">
                                      <a:solidFill>
                                        <a:srgbClr val="00CC00"/>
                                      </a:solidFill>
                                      <a:latin typeface="Cambria Math" panose="02040503050406030204" pitchFamily="18" charset="0"/>
                                    </a:rPr>
                                    <m:t>𝑆𝑀</m:t>
                                  </m:r>
                                  <m:r>
                                    <a:rPr lang="en-GB" sz="2000" b="0" i="1" baseline="-25000" smtClean="0">
                                      <a:solidFill>
                                        <a:srgbClr val="00CC00"/>
                                      </a:solidFill>
                                      <a:latin typeface="Cambria Math" panose="02040503050406030204" pitchFamily="18" charset="0"/>
                                    </a:rPr>
                                    <m:t>3</m:t>
                                  </m:r>
                                </m:e>
                                <m:sub>
                                  <m:r>
                                    <a:rPr lang="en-GB" sz="2000" i="1">
                                      <a:solidFill>
                                        <a:srgbClr val="00CC00"/>
                                      </a:solidFill>
                                      <a:latin typeface="Cambria Math" panose="02040503050406030204" pitchFamily="18" charset="0"/>
                                    </a:rPr>
                                    <m:t>)</m:t>
                                  </m:r>
                                </m:sub>
                              </m:sSub>
                            </m:num>
                            <m:den>
                              <m:r>
                                <a:rPr lang="en-GB" sz="2000" i="1">
                                  <a:latin typeface="Cambria Math" panose="02040503050406030204" pitchFamily="18" charset="0"/>
                                </a:rPr>
                                <m:t>𝑉𝑎𝑟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b="0" i="1" baseline="-25000" smtClean="0">
                                      <a:latin typeface="Cambria Math" panose="02040503050406030204" pitchFamily="18" charset="0"/>
                                      <a:ea typeface="Cambria Math"/>
                                    </a:rPr>
                                    <m:t>3</m:t>
                                  </m:r>
                                  <m:r>
                                    <a:rPr lang="en-GB" sz="2000" i="1">
                                      <a:latin typeface="Cambria Math" panose="02040503050406030204" pitchFamily="18" charset="0"/>
                                      <a:ea typeface="Cambria Math"/>
                                    </a:rPr>
                                    <m:t>)</m:t>
                                  </m:r>
                                </m:e>
                                <m:sub/>
                              </m:sSub>
                            </m:den>
                          </m:f>
                        </m:e>
                      </m:mr>
                      <m:mr>
                        <m:e>
                          <m:f>
                            <m:fPr>
                              <m:ctrlPr>
                                <a:rPr lang="en-GB" sz="2000" i="1">
                                  <a:latin typeface="Cambria Math" panose="02040503050406030204" pitchFamily="18" charset="0"/>
                                </a:rPr>
                              </m:ctrlPr>
                            </m:fPr>
                            <m:num>
                              <m:sSub>
                                <m:sSubPr>
                                  <m:ctrlPr>
                                    <a:rPr lang="en-GB" sz="2000" i="1" smtClean="0">
                                      <a:latin typeface="Cambria Math" panose="02040503050406030204" pitchFamily="18" charset="0"/>
                                    </a:rPr>
                                  </m:ctrlPr>
                                </m:sSubPr>
                                <m:e>
                                  <m:r>
                                    <a:rPr lang="en-GB" sz="2000" b="0" i="1" smtClean="0">
                                      <a:solidFill>
                                        <a:srgbClr val="FF0000"/>
                                      </a:solidFill>
                                      <a:latin typeface="Cambria Math" panose="02040503050406030204" pitchFamily="18" charset="0"/>
                                    </a:rPr>
                                    <m:t>𝐶𝑜𝑣𝑎𝑟</m:t>
                                  </m:r>
                                  <m:r>
                                    <a:rPr lang="en-GB" sz="2000" b="0" i="1" smtClean="0">
                                      <a:solidFill>
                                        <a:srgbClr val="FF0000"/>
                                      </a:solidFill>
                                      <a:latin typeface="Cambria Math" panose="02040503050406030204" pitchFamily="18" charset="0"/>
                                    </a:rPr>
                                    <m:t>(</m:t>
                                  </m:r>
                                  <m:r>
                                    <a:rPr lang="en-GB" sz="2000" i="1">
                                      <a:solidFill>
                                        <a:srgbClr val="FF0000"/>
                                      </a:solidFill>
                                      <a:latin typeface="Cambria Math"/>
                                    </a:rPr>
                                    <m:t>𝑅</m:t>
                                  </m:r>
                                  <m:r>
                                    <a:rPr lang="en-GB" sz="2000" b="0" i="1" smtClean="0">
                                      <a:solidFill>
                                        <a:srgbClr val="FF0000"/>
                                      </a:solidFill>
                                      <a:latin typeface="Cambria Math" panose="02040503050406030204" pitchFamily="18" charset="0"/>
                                    </a:rPr>
                                    <m:t>𝐻</m:t>
                                  </m:r>
                                  <m:r>
                                    <a:rPr lang="en-GB" sz="2000" b="0" i="1" baseline="-25000" smtClean="0">
                                      <a:solidFill>
                                        <a:srgbClr val="FF0000"/>
                                      </a:solidFill>
                                      <a:latin typeface="Cambria Math" panose="02040503050406030204" pitchFamily="18" charset="0"/>
                                    </a:rPr>
                                    <m:t>2</m:t>
                                  </m:r>
                                  <m:r>
                                    <a:rPr lang="en-GB" sz="2000" b="0" i="1" baseline="-25000" smtClean="0">
                                      <a:solidFill>
                                        <a:srgbClr val="FF0000"/>
                                      </a:solidFill>
                                      <a:latin typeface="Cambria Math" panose="02040503050406030204" pitchFamily="18" charset="0"/>
                                    </a:rPr>
                                    <m:t>𝑚</m:t>
                                  </m:r>
                                  <m:r>
                                    <a:rPr lang="en-GB" sz="2000" b="0" i="1" smtClean="0">
                                      <a:solidFill>
                                        <a:srgbClr val="FF0000"/>
                                      </a:solidFill>
                                      <a:latin typeface="Cambria Math" panose="02040503050406030204" pitchFamily="18" charset="0"/>
                                    </a:rPr>
                                    <m:t>, </m:t>
                                  </m:r>
                                  <m:r>
                                    <a:rPr lang="en-GB" sz="2000" b="0" i="1" smtClean="0">
                                      <a:solidFill>
                                        <a:srgbClr val="FF0000"/>
                                      </a:solidFill>
                                      <a:latin typeface="Cambria Math" panose="02040503050406030204" pitchFamily="18" charset="0"/>
                                    </a:rPr>
                                    <m:t>𝑆𝑀</m:t>
                                  </m:r>
                                  <m:r>
                                    <a:rPr lang="en-GB" sz="2000" b="0" i="1" baseline="-25000" smtClean="0">
                                      <a:solidFill>
                                        <a:srgbClr val="FF0000"/>
                                      </a:solidFill>
                                      <a:latin typeface="Cambria Math" panose="02040503050406030204" pitchFamily="18" charset="0"/>
                                    </a:rPr>
                                    <m:t>1</m:t>
                                  </m:r>
                                  <m:r>
                                    <a:rPr lang="en-GB" sz="2000" b="0" i="1" smtClean="0">
                                      <a:solidFill>
                                        <a:srgbClr val="FF0000"/>
                                      </a:solidFill>
                                      <a:latin typeface="Cambria Math" panose="02040503050406030204" pitchFamily="18" charset="0"/>
                                    </a:rPr>
                                    <m:t>)</m:t>
                                  </m:r>
                                </m:e>
                                <m:sub/>
                              </m:sSub>
                            </m:num>
                            <m:den>
                              <m:r>
                                <a:rPr lang="en-GB" sz="2000" b="0" i="1" smtClean="0">
                                  <a:latin typeface="Cambria Math" panose="02040503050406030204" pitchFamily="18" charset="0"/>
                                </a:rPr>
                                <m:t>𝑣𝑎𝑟</m:t>
                              </m:r>
                              <m:r>
                                <a:rPr lang="en-GB" sz="2000" b="0" i="1" smtClean="0">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b="0" i="1" baseline="-25000" smtClean="0">
                                      <a:latin typeface="Cambria Math" panose="02040503050406030204" pitchFamily="18" charset="0"/>
                                      <a:ea typeface="Cambria Math"/>
                                    </a:rPr>
                                    <m:t>1</m:t>
                                  </m:r>
                                  <m:r>
                                    <a:rPr lang="en-GB" sz="2000" b="0" i="1" smtClean="0">
                                      <a:latin typeface="Cambria Math" panose="02040503050406030204" pitchFamily="18" charset="0"/>
                                      <a:ea typeface="Cambria Math"/>
                                    </a:rPr>
                                    <m:t>)</m:t>
                                  </m:r>
                                </m:e>
                                <m:sub/>
                              </m:sSub>
                            </m:den>
                          </m:f>
                        </m:e>
                        <m:e>
                          <m:f>
                            <m:fPr>
                              <m:ctrlPr>
                                <a:rPr lang="en-GB" sz="2000" i="1">
                                  <a:latin typeface="Cambria Math" panose="02040503050406030204" pitchFamily="18" charset="0"/>
                                </a:rPr>
                              </m:ctrlPr>
                            </m:fPr>
                            <m:num>
                              <m:r>
                                <a:rPr lang="en-GB" sz="2000" i="1" smtClean="0">
                                  <a:solidFill>
                                    <a:srgbClr val="262699"/>
                                  </a:solidFill>
                                  <a:latin typeface="Cambria Math" panose="02040503050406030204" pitchFamily="18" charset="0"/>
                                </a:rPr>
                                <m:t>𝐶𝑜𝑣𝑎𝑟</m:t>
                              </m:r>
                              <m:r>
                                <a:rPr lang="en-GB" sz="2000" i="1" smtClean="0">
                                  <a:solidFill>
                                    <a:srgbClr val="262699"/>
                                  </a:solidFill>
                                  <a:latin typeface="Cambria Math" panose="02040503050406030204" pitchFamily="18" charset="0"/>
                                </a:rPr>
                                <m:t>(</m:t>
                              </m:r>
                              <m:r>
                                <a:rPr lang="en-GB" sz="2000" i="1">
                                  <a:solidFill>
                                    <a:srgbClr val="262699"/>
                                  </a:solidFill>
                                  <a:latin typeface="Cambria Math"/>
                                </a:rPr>
                                <m:t>𝑅</m:t>
                              </m:r>
                              <m:r>
                                <a:rPr lang="en-GB" sz="2000" i="1">
                                  <a:solidFill>
                                    <a:srgbClr val="262699"/>
                                  </a:solidFill>
                                  <a:latin typeface="Cambria Math" panose="02040503050406030204" pitchFamily="18" charset="0"/>
                                </a:rPr>
                                <m:t>𝐻</m:t>
                              </m:r>
                              <m:r>
                                <a:rPr lang="en-GB" sz="2000" i="1" baseline="-25000">
                                  <a:solidFill>
                                    <a:srgbClr val="262699"/>
                                  </a:solidFill>
                                  <a:latin typeface="Cambria Math" panose="02040503050406030204" pitchFamily="18" charset="0"/>
                                </a:rPr>
                                <m:t>2</m:t>
                              </m:r>
                              <m:r>
                                <a:rPr lang="en-GB" sz="2000" i="1" baseline="-25000">
                                  <a:solidFill>
                                    <a:srgbClr val="262699"/>
                                  </a:solidFill>
                                  <a:latin typeface="Cambria Math" panose="02040503050406030204" pitchFamily="18" charset="0"/>
                                </a:rPr>
                                <m:t>𝑚</m:t>
                              </m:r>
                              <m:r>
                                <a:rPr lang="en-GB" sz="2000" i="1">
                                  <a:solidFill>
                                    <a:srgbClr val="262699"/>
                                  </a:solidFill>
                                  <a:latin typeface="Cambria Math" panose="02040503050406030204" pitchFamily="18" charset="0"/>
                                </a:rPr>
                                <m:t>, </m:t>
                              </m:r>
                              <m:r>
                                <a:rPr lang="en-GB" sz="2000" i="1">
                                  <a:solidFill>
                                    <a:srgbClr val="262699"/>
                                  </a:solidFill>
                                  <a:latin typeface="Cambria Math" panose="02040503050406030204" pitchFamily="18" charset="0"/>
                                </a:rPr>
                                <m:t>𝑆𝑀</m:t>
                              </m:r>
                              <m:r>
                                <a:rPr lang="en-GB" sz="2000" b="0" i="1" baseline="-25000" smtClean="0">
                                  <a:solidFill>
                                    <a:srgbClr val="262699"/>
                                  </a:solidFill>
                                  <a:latin typeface="Cambria Math" panose="02040503050406030204" pitchFamily="18" charset="0"/>
                                </a:rPr>
                                <m:t>2</m:t>
                              </m:r>
                              <m:r>
                                <a:rPr lang="en-GB" sz="2000" i="1">
                                  <a:solidFill>
                                    <a:srgbClr val="262699"/>
                                  </a:solidFill>
                                  <a:latin typeface="Cambria Math" panose="02040503050406030204" pitchFamily="18" charset="0"/>
                                </a:rPr>
                                <m:t>)</m:t>
                              </m:r>
                            </m:num>
                            <m:den>
                              <m:r>
                                <a:rPr lang="en-GB" sz="2000" i="1">
                                  <a:latin typeface="Cambria Math" panose="02040503050406030204" pitchFamily="18" charset="0"/>
                                </a:rPr>
                                <m:t>𝑉𝑎𝑟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i="1" baseline="-25000">
                                      <a:latin typeface="Cambria Math" panose="02040503050406030204" pitchFamily="18" charset="0"/>
                                      <a:ea typeface="Cambria Math"/>
                                    </a:rPr>
                                    <m:t>2</m:t>
                                  </m:r>
                                  <m:r>
                                    <a:rPr lang="en-GB" sz="2000" i="1">
                                      <a:latin typeface="Cambria Math" panose="02040503050406030204" pitchFamily="18" charset="0"/>
                                      <a:ea typeface="Cambria Math"/>
                                    </a:rPr>
                                    <m:t>)</m:t>
                                  </m:r>
                                </m:e>
                                <m:sub/>
                              </m:sSub>
                            </m:den>
                          </m:f>
                        </m:e>
                        <m:e>
                          <m:f>
                            <m:fPr>
                              <m:ctrlPr>
                                <a:rPr lang="en-GB" sz="2000" i="1">
                                  <a:latin typeface="Cambria Math" panose="02040503050406030204" pitchFamily="18" charset="0"/>
                                </a:rPr>
                              </m:ctrlPr>
                            </m:fPr>
                            <m:num>
                              <m:r>
                                <a:rPr lang="en-GB" sz="2000" i="1" smtClean="0">
                                  <a:solidFill>
                                    <a:srgbClr val="00CC00"/>
                                  </a:solidFill>
                                  <a:latin typeface="Cambria Math" panose="02040503050406030204" pitchFamily="18" charset="0"/>
                                </a:rPr>
                                <m:t>𝐶𝑜𝑣𝑎𝑟</m:t>
                              </m:r>
                              <m:r>
                                <a:rPr lang="en-GB" sz="2000" i="1" smtClean="0">
                                  <a:solidFill>
                                    <a:srgbClr val="00CC00"/>
                                  </a:solidFill>
                                  <a:latin typeface="Cambria Math" panose="02040503050406030204" pitchFamily="18" charset="0"/>
                                </a:rPr>
                                <m:t>(</m:t>
                              </m:r>
                              <m:r>
                                <a:rPr lang="en-GB" sz="2000" i="1">
                                  <a:solidFill>
                                    <a:srgbClr val="00CC00"/>
                                  </a:solidFill>
                                  <a:latin typeface="Cambria Math"/>
                                </a:rPr>
                                <m:t>𝑅</m:t>
                              </m:r>
                              <m:r>
                                <a:rPr lang="en-GB" sz="2000" i="1">
                                  <a:solidFill>
                                    <a:srgbClr val="00CC00"/>
                                  </a:solidFill>
                                  <a:latin typeface="Cambria Math" panose="02040503050406030204" pitchFamily="18" charset="0"/>
                                </a:rPr>
                                <m:t>𝐻</m:t>
                              </m:r>
                              <m:r>
                                <a:rPr lang="en-GB" sz="2000" i="1" baseline="-25000">
                                  <a:solidFill>
                                    <a:srgbClr val="00CC00"/>
                                  </a:solidFill>
                                  <a:latin typeface="Cambria Math" panose="02040503050406030204" pitchFamily="18" charset="0"/>
                                </a:rPr>
                                <m:t>2</m:t>
                              </m:r>
                              <m:r>
                                <a:rPr lang="en-GB" sz="2000" i="1" baseline="-25000">
                                  <a:solidFill>
                                    <a:srgbClr val="00CC00"/>
                                  </a:solidFill>
                                  <a:latin typeface="Cambria Math" panose="02040503050406030204" pitchFamily="18" charset="0"/>
                                </a:rPr>
                                <m:t>𝑚</m:t>
                              </m:r>
                              <m:r>
                                <a:rPr lang="en-GB" sz="2000" i="1">
                                  <a:solidFill>
                                    <a:srgbClr val="00CC00"/>
                                  </a:solidFill>
                                  <a:latin typeface="Cambria Math" panose="02040503050406030204" pitchFamily="18" charset="0"/>
                                </a:rPr>
                                <m:t>, </m:t>
                              </m:r>
                              <m:r>
                                <a:rPr lang="en-GB" sz="2000" i="1">
                                  <a:solidFill>
                                    <a:srgbClr val="00CC00"/>
                                  </a:solidFill>
                                  <a:latin typeface="Cambria Math" panose="02040503050406030204" pitchFamily="18" charset="0"/>
                                </a:rPr>
                                <m:t>𝑆𝑀</m:t>
                              </m:r>
                              <m:r>
                                <a:rPr lang="en-GB" sz="2000" b="0" i="1" baseline="-25000" smtClean="0">
                                  <a:solidFill>
                                    <a:srgbClr val="00CC00"/>
                                  </a:solidFill>
                                  <a:latin typeface="Cambria Math" panose="02040503050406030204" pitchFamily="18" charset="0"/>
                                </a:rPr>
                                <m:t>3</m:t>
                              </m:r>
                              <m:r>
                                <a:rPr lang="en-GB" sz="2000" i="1">
                                  <a:solidFill>
                                    <a:srgbClr val="00CC00"/>
                                  </a:solidFill>
                                  <a:latin typeface="Cambria Math" panose="02040503050406030204" pitchFamily="18" charset="0"/>
                                </a:rPr>
                                <m:t>)</m:t>
                              </m:r>
                            </m:num>
                            <m:den>
                              <m:r>
                                <a:rPr lang="en-GB" sz="2000" i="1">
                                  <a:latin typeface="Cambria Math" panose="02040503050406030204" pitchFamily="18" charset="0"/>
                                </a:rPr>
                                <m:t>𝑉𝑎𝑟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b="0" i="1" baseline="-25000" smtClean="0">
                                      <a:latin typeface="Cambria Math" panose="02040503050406030204" pitchFamily="18" charset="0"/>
                                      <a:ea typeface="Cambria Math"/>
                                    </a:rPr>
                                    <m:t>3</m:t>
                                  </m:r>
                                  <m:r>
                                    <a:rPr lang="en-GB" sz="2000" i="1">
                                      <a:latin typeface="Cambria Math" panose="02040503050406030204" pitchFamily="18" charset="0"/>
                                      <a:ea typeface="Cambria Math"/>
                                    </a:rPr>
                                    <m:t>)</m:t>
                                  </m:r>
                                </m:e>
                                <m:sub/>
                              </m:sSub>
                            </m:den>
                          </m:f>
                        </m:e>
                      </m:mr>
                      <m:mr>
                        <m:e>
                          <m:f>
                            <m:fPr>
                              <m:ctrlPr>
                                <a:rPr lang="en-GB" sz="2000" i="1">
                                  <a:latin typeface="Cambria Math" panose="02040503050406030204" pitchFamily="18" charset="0"/>
                                </a:rPr>
                              </m:ctrlPr>
                            </m:fPr>
                            <m:num>
                              <m:r>
                                <a:rPr lang="en-GB" sz="2000" i="1" smtClean="0">
                                  <a:solidFill>
                                    <a:srgbClr val="FF0000"/>
                                  </a:solidFill>
                                  <a:latin typeface="Cambria Math" panose="02040503050406030204" pitchFamily="18" charset="0"/>
                                </a:rPr>
                                <m:t>𝐶𝑜𝑣𝑎𝑟</m:t>
                              </m:r>
                              <m:r>
                                <a:rPr lang="en-GB" sz="200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𝑆𝑀</m:t>
                              </m:r>
                              <m:r>
                                <a:rPr lang="en-GB" sz="2000" b="0" i="1" baseline="-25000" smtClean="0">
                                  <a:solidFill>
                                    <a:srgbClr val="FF0000"/>
                                  </a:solidFill>
                                  <a:latin typeface="Cambria Math" panose="02040503050406030204" pitchFamily="18" charset="0"/>
                                </a:rPr>
                                <m:t>1</m:t>
                              </m:r>
                              <m:r>
                                <a:rPr lang="en-GB" sz="2000" i="1">
                                  <a:solidFill>
                                    <a:srgbClr val="FF0000"/>
                                  </a:solidFill>
                                  <a:latin typeface="Cambria Math" panose="02040503050406030204" pitchFamily="18" charset="0"/>
                                </a:rPr>
                                <m:t>, </m:t>
                              </m:r>
                              <m:r>
                                <a:rPr lang="en-GB" sz="2000" i="1">
                                  <a:solidFill>
                                    <a:srgbClr val="FF0000"/>
                                  </a:solidFill>
                                  <a:latin typeface="Cambria Math" panose="02040503050406030204" pitchFamily="18" charset="0"/>
                                </a:rPr>
                                <m:t>𝑆𝑀</m:t>
                              </m:r>
                              <m:r>
                                <a:rPr lang="en-GB" sz="2000" i="1" baseline="-25000">
                                  <a:solidFill>
                                    <a:srgbClr val="FF0000"/>
                                  </a:solidFill>
                                  <a:latin typeface="Cambria Math" panose="02040503050406030204" pitchFamily="18" charset="0"/>
                                </a:rPr>
                                <m:t>1</m:t>
                              </m:r>
                              <m:r>
                                <a:rPr lang="en-GB" sz="2000" i="1">
                                  <a:solidFill>
                                    <a:srgbClr val="FF0000"/>
                                  </a:solidFill>
                                  <a:latin typeface="Cambria Math" panose="02040503050406030204" pitchFamily="18" charset="0"/>
                                </a:rPr>
                                <m:t>)</m:t>
                              </m:r>
                            </m:num>
                            <m:den>
                              <m:r>
                                <a:rPr lang="en-GB" sz="2000" i="1">
                                  <a:latin typeface="Cambria Math" panose="02040503050406030204" pitchFamily="18" charset="0"/>
                                </a:rPr>
                                <m:t>𝑣𝑎𝑟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i="1" baseline="-25000">
                                      <a:latin typeface="Cambria Math" panose="02040503050406030204" pitchFamily="18" charset="0"/>
                                      <a:ea typeface="Cambria Math"/>
                                    </a:rPr>
                                    <m:t>1</m:t>
                                  </m:r>
                                  <m:r>
                                    <a:rPr lang="en-GB" sz="2000" i="1">
                                      <a:latin typeface="Cambria Math" panose="02040503050406030204" pitchFamily="18" charset="0"/>
                                      <a:ea typeface="Cambria Math"/>
                                    </a:rPr>
                                    <m:t>)</m:t>
                                  </m:r>
                                </m:e>
                                <m:sub/>
                              </m:sSub>
                            </m:den>
                          </m:f>
                        </m:e>
                        <m:e>
                          <m:f>
                            <m:fPr>
                              <m:ctrlPr>
                                <a:rPr lang="en-GB" sz="2000" i="1">
                                  <a:latin typeface="Cambria Math" panose="02040503050406030204" pitchFamily="18" charset="0"/>
                                </a:rPr>
                              </m:ctrlPr>
                            </m:fPr>
                            <m:num>
                              <m:r>
                                <a:rPr lang="en-GB" sz="2000" i="1" smtClean="0">
                                  <a:solidFill>
                                    <a:srgbClr val="262699"/>
                                  </a:solidFill>
                                  <a:latin typeface="Cambria Math" panose="02040503050406030204" pitchFamily="18" charset="0"/>
                                </a:rPr>
                                <m:t>𝐶𝑜𝑣𝑎𝑟</m:t>
                              </m:r>
                              <m:r>
                                <a:rPr lang="en-GB" sz="2000" i="1" smtClean="0">
                                  <a:solidFill>
                                    <a:srgbClr val="262699"/>
                                  </a:solidFill>
                                  <a:latin typeface="Cambria Math" panose="02040503050406030204" pitchFamily="18" charset="0"/>
                                </a:rPr>
                                <m:t>(</m:t>
                              </m:r>
                              <m:r>
                                <a:rPr lang="en-GB" sz="2000" i="1" smtClean="0">
                                  <a:solidFill>
                                    <a:srgbClr val="262699"/>
                                  </a:solidFill>
                                  <a:latin typeface="Cambria Math" panose="02040503050406030204" pitchFamily="18" charset="0"/>
                                </a:rPr>
                                <m:t>𝑆𝑀</m:t>
                              </m:r>
                              <m:r>
                                <a:rPr lang="en-GB" sz="2000" b="0" i="1" baseline="-25000" smtClean="0">
                                  <a:solidFill>
                                    <a:srgbClr val="262699"/>
                                  </a:solidFill>
                                  <a:latin typeface="Cambria Math" panose="02040503050406030204" pitchFamily="18" charset="0"/>
                                </a:rPr>
                                <m:t>1</m:t>
                              </m:r>
                              <m:r>
                                <a:rPr lang="en-GB" sz="2000" i="1">
                                  <a:solidFill>
                                    <a:srgbClr val="262699"/>
                                  </a:solidFill>
                                  <a:latin typeface="Cambria Math" panose="02040503050406030204" pitchFamily="18" charset="0"/>
                                </a:rPr>
                                <m:t>, </m:t>
                              </m:r>
                              <m:r>
                                <a:rPr lang="en-GB" sz="2000" i="1">
                                  <a:solidFill>
                                    <a:srgbClr val="262699"/>
                                  </a:solidFill>
                                  <a:latin typeface="Cambria Math" panose="02040503050406030204" pitchFamily="18" charset="0"/>
                                </a:rPr>
                                <m:t>𝑆𝑀</m:t>
                              </m:r>
                              <m:r>
                                <a:rPr lang="en-GB" sz="2000" b="0" i="1" baseline="-25000" smtClean="0">
                                  <a:solidFill>
                                    <a:srgbClr val="262699"/>
                                  </a:solidFill>
                                  <a:latin typeface="Cambria Math" panose="02040503050406030204" pitchFamily="18" charset="0"/>
                                </a:rPr>
                                <m:t>2</m:t>
                              </m:r>
                              <m:r>
                                <a:rPr lang="en-GB" sz="2000" i="1">
                                  <a:solidFill>
                                    <a:srgbClr val="262699"/>
                                  </a:solidFill>
                                  <a:latin typeface="Cambria Math" panose="02040503050406030204" pitchFamily="18" charset="0"/>
                                </a:rPr>
                                <m:t>)</m:t>
                              </m:r>
                            </m:num>
                            <m:den>
                              <m:r>
                                <a:rPr lang="en-GB" sz="2000" i="1">
                                  <a:latin typeface="Cambria Math" panose="02040503050406030204" pitchFamily="18" charset="0"/>
                                </a:rPr>
                                <m:t>𝑉𝑎𝑟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i="1" baseline="-25000">
                                      <a:latin typeface="Cambria Math" panose="02040503050406030204" pitchFamily="18" charset="0"/>
                                      <a:ea typeface="Cambria Math"/>
                                    </a:rPr>
                                    <m:t>2</m:t>
                                  </m:r>
                                  <m:r>
                                    <a:rPr lang="en-GB" sz="2000" i="1">
                                      <a:latin typeface="Cambria Math" panose="02040503050406030204" pitchFamily="18" charset="0"/>
                                      <a:ea typeface="Cambria Math"/>
                                    </a:rPr>
                                    <m:t>)</m:t>
                                  </m:r>
                                </m:e>
                                <m:sub/>
                              </m:sSub>
                            </m:den>
                          </m:f>
                        </m:e>
                        <m:e>
                          <m:f>
                            <m:fPr>
                              <m:ctrlPr>
                                <a:rPr lang="en-GB" sz="2000" i="1">
                                  <a:latin typeface="Cambria Math" panose="02040503050406030204" pitchFamily="18" charset="0"/>
                                </a:rPr>
                              </m:ctrlPr>
                            </m:fPr>
                            <m:num>
                              <m:r>
                                <a:rPr lang="en-GB" sz="2000" i="1" smtClean="0">
                                  <a:solidFill>
                                    <a:srgbClr val="00CC00"/>
                                  </a:solidFill>
                                  <a:latin typeface="Cambria Math" panose="02040503050406030204" pitchFamily="18" charset="0"/>
                                </a:rPr>
                                <m:t>𝐶𝑜𝑣𝑎𝑟</m:t>
                              </m:r>
                              <m:r>
                                <a:rPr lang="en-GB" sz="2000" i="1" smtClean="0">
                                  <a:solidFill>
                                    <a:srgbClr val="00CC00"/>
                                  </a:solidFill>
                                  <a:latin typeface="Cambria Math" panose="02040503050406030204" pitchFamily="18" charset="0"/>
                                </a:rPr>
                                <m:t>(</m:t>
                              </m:r>
                              <m:r>
                                <a:rPr lang="en-GB" sz="2000" i="1" smtClean="0">
                                  <a:solidFill>
                                    <a:srgbClr val="00CC00"/>
                                  </a:solidFill>
                                  <a:latin typeface="Cambria Math" panose="02040503050406030204" pitchFamily="18" charset="0"/>
                                </a:rPr>
                                <m:t>𝑆𝑀</m:t>
                              </m:r>
                              <m:r>
                                <a:rPr lang="en-GB" sz="2000" b="0" i="1" baseline="-25000" smtClean="0">
                                  <a:solidFill>
                                    <a:srgbClr val="00CC00"/>
                                  </a:solidFill>
                                  <a:latin typeface="Cambria Math" panose="02040503050406030204" pitchFamily="18" charset="0"/>
                                </a:rPr>
                                <m:t>1</m:t>
                              </m:r>
                              <m:r>
                                <a:rPr lang="en-GB" sz="2000" i="1">
                                  <a:solidFill>
                                    <a:srgbClr val="00CC00"/>
                                  </a:solidFill>
                                  <a:latin typeface="Cambria Math" panose="02040503050406030204" pitchFamily="18" charset="0"/>
                                </a:rPr>
                                <m:t>, </m:t>
                              </m:r>
                              <m:r>
                                <a:rPr lang="en-GB" sz="2000" i="1">
                                  <a:solidFill>
                                    <a:srgbClr val="00CC00"/>
                                  </a:solidFill>
                                  <a:latin typeface="Cambria Math" panose="02040503050406030204" pitchFamily="18" charset="0"/>
                                </a:rPr>
                                <m:t>𝑆𝑀</m:t>
                              </m:r>
                              <m:r>
                                <a:rPr lang="en-GB" sz="2000" b="0" i="1" baseline="-25000" smtClean="0">
                                  <a:solidFill>
                                    <a:srgbClr val="00CC00"/>
                                  </a:solidFill>
                                  <a:latin typeface="Cambria Math" panose="02040503050406030204" pitchFamily="18" charset="0"/>
                                </a:rPr>
                                <m:t>3</m:t>
                              </m:r>
                              <m:r>
                                <a:rPr lang="en-GB" sz="2000" i="1">
                                  <a:solidFill>
                                    <a:srgbClr val="00CC00"/>
                                  </a:solidFill>
                                  <a:latin typeface="Cambria Math" panose="02040503050406030204" pitchFamily="18" charset="0"/>
                                </a:rPr>
                                <m:t>)</m:t>
                              </m:r>
                            </m:num>
                            <m:den>
                              <m:r>
                                <a:rPr lang="en-GB" sz="2000" i="1">
                                  <a:latin typeface="Cambria Math" panose="02040503050406030204" pitchFamily="18" charset="0"/>
                                </a:rPr>
                                <m:t>𝑉𝑎𝑟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b="0" i="1" baseline="-25000" smtClean="0">
                                      <a:latin typeface="Cambria Math" panose="02040503050406030204" pitchFamily="18" charset="0"/>
                                      <a:ea typeface="Cambria Math"/>
                                    </a:rPr>
                                    <m:t>3</m:t>
                                  </m:r>
                                  <m:r>
                                    <a:rPr lang="en-GB" sz="2000" i="1">
                                      <a:latin typeface="Cambria Math" panose="02040503050406030204" pitchFamily="18" charset="0"/>
                                      <a:ea typeface="Cambria Math"/>
                                    </a:rPr>
                                    <m:t>)</m:t>
                                  </m:r>
                                </m:e>
                                <m:sub/>
                              </m:sSub>
                            </m:den>
                          </m:f>
                        </m:e>
                      </m:mr>
                    </m:m>
                  </m:oMath>
                </a14:m>
                <a:endParaRPr lang="en-GB" sz="2000" dirty="0">
                  <a:ea typeface="Cambria Math"/>
                </a:endParaRPr>
              </a:p>
              <a:p>
                <a:r>
                  <a:rPr lang="en-GB" sz="2000" dirty="0"/>
                  <a:t>        </a:t>
                </a:r>
                <a14:m>
                  <m:oMath xmlns:m="http://schemas.openxmlformats.org/officeDocument/2006/math">
                    <m:f>
                      <m:fPr>
                        <m:ctrlPr>
                          <a:rPr lang="en-GB" sz="2000" i="1">
                            <a:latin typeface="Cambria Math" panose="02040503050406030204" pitchFamily="18" charset="0"/>
                          </a:rPr>
                        </m:ctrlPr>
                      </m:fPr>
                      <m:num>
                        <m:r>
                          <a:rPr lang="en-GB" sz="2000" i="1">
                            <a:solidFill>
                              <a:srgbClr val="FF0000"/>
                            </a:solidFill>
                            <a:latin typeface="Cambria Math" panose="02040503050406030204" pitchFamily="18" charset="0"/>
                          </a:rPr>
                          <m:t>𝐶𝑜𝑣𝑎𝑟</m:t>
                        </m:r>
                        <m:r>
                          <a:rPr lang="en-GB" sz="2000" i="1">
                            <a:solidFill>
                              <a:srgbClr val="FF0000"/>
                            </a:solidFill>
                            <a:latin typeface="Cambria Math" panose="02040503050406030204" pitchFamily="18" charset="0"/>
                          </a:rPr>
                          <m:t>(</m:t>
                        </m:r>
                        <m:r>
                          <a:rPr lang="en-GB" sz="2000" i="1">
                            <a:solidFill>
                              <a:srgbClr val="FF0000"/>
                            </a:solidFill>
                            <a:latin typeface="Cambria Math" panose="02040503050406030204" pitchFamily="18" charset="0"/>
                          </a:rPr>
                          <m:t>𝑆𝑀</m:t>
                        </m:r>
                        <m:r>
                          <a:rPr lang="en-GB" sz="2000" i="1" baseline="-25000">
                            <a:solidFill>
                              <a:srgbClr val="FF0000"/>
                            </a:solidFill>
                            <a:latin typeface="Cambria Math" panose="02040503050406030204" pitchFamily="18" charset="0"/>
                          </a:rPr>
                          <m:t>1</m:t>
                        </m:r>
                        <m:r>
                          <a:rPr lang="en-GB" sz="2000" i="1">
                            <a:solidFill>
                              <a:srgbClr val="FF0000"/>
                            </a:solidFill>
                            <a:latin typeface="Cambria Math" panose="02040503050406030204" pitchFamily="18" charset="0"/>
                          </a:rPr>
                          <m:t>, </m:t>
                        </m:r>
                        <m:r>
                          <a:rPr lang="en-GB" sz="2000" i="1">
                            <a:solidFill>
                              <a:srgbClr val="FF0000"/>
                            </a:solidFill>
                            <a:latin typeface="Cambria Math" panose="02040503050406030204" pitchFamily="18" charset="0"/>
                          </a:rPr>
                          <m:t>𝑆𝑀</m:t>
                        </m:r>
                        <m:r>
                          <a:rPr lang="en-GB" sz="2000" i="1" baseline="-25000">
                            <a:solidFill>
                              <a:srgbClr val="FF0000"/>
                            </a:solidFill>
                            <a:latin typeface="Cambria Math" panose="02040503050406030204" pitchFamily="18" charset="0"/>
                          </a:rPr>
                          <m:t>1</m:t>
                        </m:r>
                        <m:r>
                          <a:rPr lang="en-GB" sz="2000" i="1">
                            <a:solidFill>
                              <a:srgbClr val="FF0000"/>
                            </a:solidFill>
                            <a:latin typeface="Cambria Math" panose="02040503050406030204" pitchFamily="18" charset="0"/>
                          </a:rPr>
                          <m:t>)</m:t>
                        </m:r>
                      </m:num>
                      <m:den>
                        <m:r>
                          <a:rPr lang="en-GB" sz="2000" i="1">
                            <a:latin typeface="Cambria Math" panose="02040503050406030204" pitchFamily="18" charset="0"/>
                          </a:rPr>
                          <m:t>𝑣𝑎𝑟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i="1" baseline="-25000">
                                <a:latin typeface="Cambria Math" panose="02040503050406030204" pitchFamily="18" charset="0"/>
                                <a:ea typeface="Cambria Math"/>
                              </a:rPr>
                              <m:t>1</m:t>
                            </m:r>
                            <m:r>
                              <a:rPr lang="en-GB" sz="2000" i="1">
                                <a:latin typeface="Cambria Math" panose="02040503050406030204" pitchFamily="18" charset="0"/>
                                <a:ea typeface="Cambria Math"/>
                              </a:rPr>
                              <m:t>)</m:t>
                            </m:r>
                          </m:e>
                          <m:sub/>
                        </m:sSub>
                      </m:den>
                    </m:f>
                    <m:f>
                      <m:fPr>
                        <m:ctrlPr>
                          <a:rPr lang="en-GB" sz="2000" i="1">
                            <a:latin typeface="Cambria Math" panose="02040503050406030204" pitchFamily="18" charset="0"/>
                          </a:rPr>
                        </m:ctrlPr>
                      </m:fPr>
                      <m:num>
                        <m:r>
                          <a:rPr lang="en-GB" sz="2000" b="0" i="1" smtClean="0">
                            <a:latin typeface="Cambria Math" panose="02040503050406030204" pitchFamily="18" charset="0"/>
                          </a:rPr>
                          <m:t>           </m:t>
                        </m:r>
                        <m:r>
                          <a:rPr lang="en-GB" sz="2000" i="1">
                            <a:solidFill>
                              <a:srgbClr val="262699"/>
                            </a:solidFill>
                            <a:latin typeface="Cambria Math" panose="02040503050406030204" pitchFamily="18" charset="0"/>
                          </a:rPr>
                          <m:t>𝐶𝑜𝑣𝑎𝑟</m:t>
                        </m:r>
                        <m:r>
                          <a:rPr lang="en-GB" sz="2000" i="1">
                            <a:solidFill>
                              <a:srgbClr val="262699"/>
                            </a:solidFill>
                            <a:latin typeface="Cambria Math" panose="02040503050406030204" pitchFamily="18" charset="0"/>
                          </a:rPr>
                          <m:t>(</m:t>
                        </m:r>
                        <m:r>
                          <a:rPr lang="en-GB" sz="2000" i="1">
                            <a:solidFill>
                              <a:srgbClr val="262699"/>
                            </a:solidFill>
                            <a:latin typeface="Cambria Math" panose="02040503050406030204" pitchFamily="18" charset="0"/>
                          </a:rPr>
                          <m:t>𝑆𝑀</m:t>
                        </m:r>
                        <m:r>
                          <a:rPr lang="en-GB" sz="2000" i="1" baseline="-25000">
                            <a:solidFill>
                              <a:srgbClr val="262699"/>
                            </a:solidFill>
                            <a:latin typeface="Cambria Math" panose="02040503050406030204" pitchFamily="18" charset="0"/>
                          </a:rPr>
                          <m:t>1</m:t>
                        </m:r>
                        <m:r>
                          <a:rPr lang="en-GB" sz="2000" i="1">
                            <a:solidFill>
                              <a:srgbClr val="262699"/>
                            </a:solidFill>
                            <a:latin typeface="Cambria Math" panose="02040503050406030204" pitchFamily="18" charset="0"/>
                          </a:rPr>
                          <m:t>, </m:t>
                        </m:r>
                        <m:r>
                          <a:rPr lang="en-GB" sz="2000" i="1">
                            <a:solidFill>
                              <a:srgbClr val="262699"/>
                            </a:solidFill>
                            <a:latin typeface="Cambria Math" panose="02040503050406030204" pitchFamily="18" charset="0"/>
                          </a:rPr>
                          <m:t>𝑆𝑀</m:t>
                        </m:r>
                        <m:r>
                          <a:rPr lang="en-GB" sz="2000" i="1" baseline="-25000">
                            <a:solidFill>
                              <a:srgbClr val="262699"/>
                            </a:solidFill>
                            <a:latin typeface="Cambria Math" panose="02040503050406030204" pitchFamily="18" charset="0"/>
                          </a:rPr>
                          <m:t>2</m:t>
                        </m:r>
                        <m:r>
                          <a:rPr lang="en-GB" sz="2000" i="1">
                            <a:solidFill>
                              <a:srgbClr val="262699"/>
                            </a:solidFill>
                            <a:latin typeface="Cambria Math" panose="02040503050406030204" pitchFamily="18" charset="0"/>
                          </a:rPr>
                          <m:t>)</m:t>
                        </m:r>
                      </m:num>
                      <m:den>
                        <m:r>
                          <a:rPr lang="en-GB" sz="2000" i="1">
                            <a:latin typeface="Cambria Math" panose="02040503050406030204" pitchFamily="18" charset="0"/>
                          </a:rPr>
                          <m:t>𝑉𝑎𝑟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i="1" baseline="-25000">
                                <a:latin typeface="Cambria Math" panose="02040503050406030204" pitchFamily="18" charset="0"/>
                                <a:ea typeface="Cambria Math"/>
                              </a:rPr>
                              <m:t>2</m:t>
                            </m:r>
                            <m:r>
                              <a:rPr lang="en-GB" sz="2000" i="1">
                                <a:latin typeface="Cambria Math" panose="02040503050406030204" pitchFamily="18" charset="0"/>
                                <a:ea typeface="Cambria Math"/>
                              </a:rPr>
                              <m:t>)</m:t>
                            </m:r>
                          </m:e>
                          <m:sub/>
                        </m:sSub>
                      </m:den>
                    </m:f>
                  </m:oMath>
                </a14:m>
                <a:r>
                  <a:rPr lang="en-GB" sz="2000" dirty="0"/>
                  <a:t> </a:t>
                </a:r>
                <a14:m>
                  <m:oMath xmlns:m="http://schemas.openxmlformats.org/officeDocument/2006/math">
                    <m:f>
                      <m:fPr>
                        <m:ctrlPr>
                          <a:rPr lang="en-GB" sz="2000" i="1">
                            <a:latin typeface="Cambria Math" panose="02040503050406030204" pitchFamily="18" charset="0"/>
                          </a:rPr>
                        </m:ctrlPr>
                      </m:fPr>
                      <m:num>
                        <m:r>
                          <a:rPr lang="en-GB" sz="2000" b="0" i="1" smtClean="0">
                            <a:latin typeface="Cambria Math" panose="02040503050406030204" pitchFamily="18" charset="0"/>
                          </a:rPr>
                          <m:t>       </m:t>
                        </m:r>
                        <m:r>
                          <a:rPr lang="en-GB" sz="2000" i="1">
                            <a:solidFill>
                              <a:srgbClr val="00CC00"/>
                            </a:solidFill>
                            <a:latin typeface="Cambria Math" panose="02040503050406030204" pitchFamily="18" charset="0"/>
                          </a:rPr>
                          <m:t>𝐶𝑜𝑣𝑎𝑟</m:t>
                        </m:r>
                        <m:r>
                          <a:rPr lang="en-GB" sz="2000" i="1">
                            <a:solidFill>
                              <a:srgbClr val="00CC00"/>
                            </a:solidFill>
                            <a:latin typeface="Cambria Math" panose="02040503050406030204" pitchFamily="18" charset="0"/>
                          </a:rPr>
                          <m:t>(</m:t>
                        </m:r>
                        <m:r>
                          <a:rPr lang="en-GB" sz="2000" i="1">
                            <a:solidFill>
                              <a:srgbClr val="00CC00"/>
                            </a:solidFill>
                            <a:latin typeface="Cambria Math" panose="02040503050406030204" pitchFamily="18" charset="0"/>
                          </a:rPr>
                          <m:t>𝑆𝑀</m:t>
                        </m:r>
                        <m:r>
                          <a:rPr lang="en-GB" sz="2000" i="1" baseline="-25000">
                            <a:solidFill>
                              <a:srgbClr val="00CC00"/>
                            </a:solidFill>
                            <a:latin typeface="Cambria Math" panose="02040503050406030204" pitchFamily="18" charset="0"/>
                          </a:rPr>
                          <m:t>1</m:t>
                        </m:r>
                        <m:r>
                          <a:rPr lang="en-GB" sz="2000" i="1">
                            <a:solidFill>
                              <a:srgbClr val="00CC00"/>
                            </a:solidFill>
                            <a:latin typeface="Cambria Math" panose="02040503050406030204" pitchFamily="18" charset="0"/>
                          </a:rPr>
                          <m:t>, </m:t>
                        </m:r>
                        <m:r>
                          <a:rPr lang="en-GB" sz="2000" i="1">
                            <a:solidFill>
                              <a:srgbClr val="00CC00"/>
                            </a:solidFill>
                            <a:latin typeface="Cambria Math" panose="02040503050406030204" pitchFamily="18" charset="0"/>
                          </a:rPr>
                          <m:t>𝑆𝑀</m:t>
                        </m:r>
                        <m:r>
                          <a:rPr lang="en-GB" sz="2000" i="1" baseline="-25000">
                            <a:solidFill>
                              <a:srgbClr val="00CC00"/>
                            </a:solidFill>
                            <a:latin typeface="Cambria Math" panose="02040503050406030204" pitchFamily="18" charset="0"/>
                          </a:rPr>
                          <m:t>3</m:t>
                        </m:r>
                        <m:r>
                          <a:rPr lang="en-GB" sz="2000" i="1">
                            <a:solidFill>
                              <a:srgbClr val="00CC00"/>
                            </a:solidFill>
                            <a:latin typeface="Cambria Math" panose="02040503050406030204" pitchFamily="18" charset="0"/>
                          </a:rPr>
                          <m:t>)</m:t>
                        </m:r>
                      </m:num>
                      <m:den>
                        <m:r>
                          <a:rPr lang="en-GB" sz="2000" i="1">
                            <a:latin typeface="Cambria Math" panose="02040503050406030204" pitchFamily="18" charset="0"/>
                          </a:rPr>
                          <m:t>𝑉𝑎𝑟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i="1" baseline="-25000">
                                <a:latin typeface="Cambria Math" panose="02040503050406030204" pitchFamily="18" charset="0"/>
                                <a:ea typeface="Cambria Math"/>
                              </a:rPr>
                              <m:t>3</m:t>
                            </m:r>
                            <m:r>
                              <a:rPr lang="en-GB" sz="2000" i="1">
                                <a:latin typeface="Cambria Math" panose="02040503050406030204" pitchFamily="18" charset="0"/>
                                <a:ea typeface="Cambria Math"/>
                              </a:rPr>
                              <m:t>)</m:t>
                            </m:r>
                          </m:e>
                          <m:sub/>
                        </m:sSub>
                      </m:den>
                    </m:f>
                  </m:oMath>
                </a14:m>
                <a:endParaRPr lang="en-GB" sz="2000" dirty="0"/>
              </a:p>
            </p:txBody>
          </p:sp>
        </mc:Choice>
        <mc:Fallback xmlns="">
          <p:sp>
            <p:nvSpPr>
              <p:cNvPr id="2" name="TextBox 1"/>
              <p:cNvSpPr txBox="1">
                <a:spLocks noRot="1" noChangeAspect="1" noMove="1" noResize="1" noEditPoints="1" noAdjustHandles="1" noChangeArrowheads="1" noChangeShapeType="1" noTextEdit="1"/>
              </p:cNvSpPr>
              <p:nvPr/>
            </p:nvSpPr>
            <p:spPr>
              <a:xfrm>
                <a:off x="1173966" y="3555337"/>
                <a:ext cx="6040436" cy="2198422"/>
              </a:xfrm>
              <a:prstGeom prst="rect">
                <a:avLst/>
              </a:prstGeom>
              <a:blipFill>
                <a:blip r:embed="rId3"/>
                <a:stretch>
                  <a:fillRect/>
                </a:stretch>
              </a:blipFill>
            </p:spPr>
            <p:txBody>
              <a:bodyPr/>
              <a:lstStyle/>
              <a:p>
                <a:r>
                  <a:rPr lang="fr-FR">
                    <a:noFill/>
                  </a:rPr>
                  <a:t> </a:t>
                </a:r>
              </a:p>
            </p:txBody>
          </p:sp>
        </mc:Fallback>
      </mc:AlternateContent>
      <p:sp>
        <p:nvSpPr>
          <p:cNvPr id="21" name="Rectangle 1"/>
          <p:cNvSpPr>
            <a:spLocks noChangeArrowheads="1"/>
          </p:cNvSpPr>
          <p:nvPr/>
        </p:nvSpPr>
        <p:spPr bwMode="auto">
          <a:xfrm>
            <a:off x="534258" y="115889"/>
            <a:ext cx="11657742" cy="586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gn="ctr"/>
            <a:r>
              <a:rPr lang="en-GB" altLang="en-US" sz="3200" b="1" dirty="0" err="1">
                <a:solidFill>
                  <a:srgbClr val="1F497D"/>
                </a:solidFill>
                <a:latin typeface="+mj-lt"/>
              </a:rPr>
              <a:t>Simplifed</a:t>
            </a:r>
            <a:r>
              <a:rPr lang="en-GB" altLang="en-US" sz="3200" b="1" dirty="0">
                <a:solidFill>
                  <a:srgbClr val="1F497D"/>
                </a:solidFill>
                <a:latin typeface="+mj-lt"/>
              </a:rPr>
              <a:t> EKF soil moisture analysis</a:t>
            </a:r>
          </a:p>
        </p:txBody>
      </p:sp>
      <p:sp>
        <p:nvSpPr>
          <p:cNvPr id="25" name="Left Bracket 24"/>
          <p:cNvSpPr/>
          <p:nvPr/>
        </p:nvSpPr>
        <p:spPr>
          <a:xfrm>
            <a:off x="1687138" y="3550838"/>
            <a:ext cx="86578" cy="2202921"/>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6" name="Left Bracket 25"/>
          <p:cNvSpPr/>
          <p:nvPr/>
        </p:nvSpPr>
        <p:spPr>
          <a:xfrm flipH="1">
            <a:off x="7204845" y="3658074"/>
            <a:ext cx="51444" cy="2198423"/>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66A414C8-C61A-4C5D-A1E8-E668151B4E56}"/>
                  </a:ext>
                </a:extLst>
              </p:cNvPr>
              <p:cNvSpPr txBox="1"/>
              <p:nvPr/>
            </p:nvSpPr>
            <p:spPr>
              <a:xfrm>
                <a:off x="7204845" y="3738543"/>
                <a:ext cx="2207656" cy="186826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i="1" smtClean="0">
                          <a:latin typeface="Cambria Math" panose="02040503050406030204" pitchFamily="18" charset="0"/>
                        </a:rPr>
                        <m:t> </m:t>
                      </m:r>
                      <m:r>
                        <a:rPr lang="en-GB" sz="2000" b="0" i="1" smtClean="0">
                          <a:latin typeface="Cambria Math" panose="02040503050406030204" pitchFamily="18" charset="0"/>
                        </a:rPr>
                        <m:t>        </m:t>
                      </m:r>
                      <m:m>
                        <m:mPr>
                          <m:mcs>
                            <m:mc>
                              <m:mcPr>
                                <m:count m:val="3"/>
                                <m:mcJc m:val="center"/>
                              </m:mcPr>
                            </m:mc>
                          </m:mcs>
                          <m:ctrlPr>
                            <a:rPr lang="en-GB" sz="2000" i="1" smtClean="0">
                              <a:latin typeface="Cambria Math" panose="02040503050406030204" pitchFamily="18" charset="0"/>
                            </a:rPr>
                          </m:ctrlPr>
                        </m:mPr>
                        <m:mr>
                          <m:e>
                            <m:eqArr>
                              <m:eqArrPr>
                                <m:ctrlPr>
                                  <a:rPr lang="en-GB" sz="2000" i="1" smtClean="0">
                                    <a:latin typeface="Cambria Math" panose="02040503050406030204" pitchFamily="18" charset="0"/>
                                    <a:ea typeface="Cambria Math" panose="02040503050406030204" pitchFamily="18" charset="0"/>
                                  </a:rPr>
                                </m:ctrlPr>
                              </m:eqArrPr>
                              <m:e>
                                <m:r>
                                  <m:rPr>
                                    <m:brk m:alnAt="7"/>
                                  </m:rPr>
                                  <a:rPr lang="en-GB" sz="2000" i="1" smtClean="0">
                                    <a:latin typeface="Cambria Math" panose="02040503050406030204" pitchFamily="18" charset="0"/>
                                    <a:ea typeface="Cambria Math" panose="02040503050406030204" pitchFamily="18" charset="0"/>
                                  </a:rPr>
                                  <m:t>𝜌</m:t>
                                </m:r>
                                <m:r>
                                  <a:rPr lang="en-GB" sz="2000" b="0" i="1" baseline="-25000" smtClean="0">
                                    <a:latin typeface="Cambria Math" panose="02040503050406030204" pitchFamily="18" charset="0"/>
                                    <a:ea typeface="Cambria Math" panose="02040503050406030204" pitchFamily="18" charset="0"/>
                                  </a:rPr>
                                  <m:t>1</m:t>
                                </m:r>
                              </m:e>
                              <m:e/>
                            </m:eqArr>
                          </m:e>
                          <m:e>
                            <m:eqArr>
                              <m:eqArrPr>
                                <m:ctrlPr>
                                  <a:rPr lang="en-GB" sz="2000" i="1">
                                    <a:latin typeface="Cambria Math" panose="02040503050406030204" pitchFamily="18" charset="0"/>
                                    <a:ea typeface="Cambria Math" panose="02040503050406030204" pitchFamily="18" charset="0"/>
                                  </a:rPr>
                                </m:ctrlPr>
                              </m:eqArrPr>
                              <m:e>
                                <m:r>
                                  <m:rPr>
                                    <m:brk m:alnAt="7"/>
                                  </m:rPr>
                                  <a:rPr lang="en-GB" sz="2000" i="1">
                                    <a:latin typeface="Cambria Math" panose="02040503050406030204" pitchFamily="18" charset="0"/>
                                    <a:ea typeface="Cambria Math" panose="02040503050406030204" pitchFamily="18" charset="0"/>
                                  </a:rPr>
                                  <m:t>𝜌</m:t>
                                </m:r>
                                <m:r>
                                  <a:rPr lang="en-GB" sz="2000" b="0" i="1" baseline="-25000" smtClean="0">
                                    <a:latin typeface="Cambria Math" panose="02040503050406030204" pitchFamily="18" charset="0"/>
                                    <a:ea typeface="Cambria Math" panose="02040503050406030204" pitchFamily="18" charset="0"/>
                                  </a:rPr>
                                  <m:t>2</m:t>
                                </m:r>
                              </m:e>
                              <m:e/>
                            </m:eqArr>
                          </m:e>
                          <m:e>
                            <m:eqArr>
                              <m:eqArrPr>
                                <m:ctrlPr>
                                  <a:rPr lang="en-GB" sz="2000" i="1">
                                    <a:latin typeface="Cambria Math" panose="02040503050406030204" pitchFamily="18" charset="0"/>
                                    <a:ea typeface="Cambria Math" panose="02040503050406030204" pitchFamily="18" charset="0"/>
                                  </a:rPr>
                                </m:ctrlPr>
                              </m:eqArrPr>
                              <m:e>
                                <m:r>
                                  <m:rPr>
                                    <m:brk m:alnAt="7"/>
                                  </m:rPr>
                                  <a:rPr lang="en-GB" sz="2000" i="1">
                                    <a:latin typeface="Cambria Math" panose="02040503050406030204" pitchFamily="18" charset="0"/>
                                    <a:ea typeface="Cambria Math" panose="02040503050406030204" pitchFamily="18" charset="0"/>
                                  </a:rPr>
                                  <m:t>𝜌</m:t>
                                </m:r>
                                <m:r>
                                  <a:rPr lang="en-GB" sz="2000" b="0" i="1" baseline="-25000" smtClean="0">
                                    <a:latin typeface="Cambria Math" panose="02040503050406030204" pitchFamily="18" charset="0"/>
                                    <a:ea typeface="Cambria Math" panose="02040503050406030204" pitchFamily="18" charset="0"/>
                                  </a:rPr>
                                  <m:t>3</m:t>
                                </m:r>
                              </m:e>
                              <m:e/>
                            </m:eqArr>
                          </m:e>
                        </m:mr>
                        <m:mr>
                          <m:e>
                            <m:eqArr>
                              <m:eqArrPr>
                                <m:ctrlPr>
                                  <a:rPr lang="en-GB" sz="2000" i="1">
                                    <a:latin typeface="Cambria Math" panose="02040503050406030204" pitchFamily="18" charset="0"/>
                                    <a:ea typeface="Cambria Math" panose="02040503050406030204" pitchFamily="18" charset="0"/>
                                  </a:rPr>
                                </m:ctrlPr>
                              </m:eqArrPr>
                              <m:e>
                                <m:r>
                                  <m:rPr>
                                    <m:brk m:alnAt="7"/>
                                  </m:rPr>
                                  <a:rPr lang="en-GB" sz="2000" i="1">
                                    <a:latin typeface="Cambria Math" panose="02040503050406030204" pitchFamily="18" charset="0"/>
                                    <a:ea typeface="Cambria Math" panose="02040503050406030204" pitchFamily="18" charset="0"/>
                                  </a:rPr>
                                  <m:t>𝜌</m:t>
                                </m:r>
                                <m:r>
                                  <a:rPr lang="en-GB" sz="2000" i="1" baseline="-25000">
                                    <a:latin typeface="Cambria Math" panose="02040503050406030204" pitchFamily="18" charset="0"/>
                                    <a:ea typeface="Cambria Math" panose="02040503050406030204" pitchFamily="18" charset="0"/>
                                  </a:rPr>
                                  <m:t>1</m:t>
                                </m:r>
                              </m:e>
                              <m:e/>
                            </m:eqArr>
                          </m:e>
                          <m:e>
                            <m:eqArr>
                              <m:eqArrPr>
                                <m:ctrlPr>
                                  <a:rPr lang="en-GB" sz="2000" i="1">
                                    <a:latin typeface="Cambria Math" panose="02040503050406030204" pitchFamily="18" charset="0"/>
                                    <a:ea typeface="Cambria Math" panose="02040503050406030204" pitchFamily="18" charset="0"/>
                                  </a:rPr>
                                </m:ctrlPr>
                              </m:eqArrPr>
                              <m:e>
                                <m:r>
                                  <m:rPr>
                                    <m:brk m:alnAt="7"/>
                                  </m:rPr>
                                  <a:rPr lang="en-GB" sz="2000" i="1">
                                    <a:latin typeface="Cambria Math" panose="02040503050406030204" pitchFamily="18" charset="0"/>
                                    <a:ea typeface="Cambria Math" panose="02040503050406030204" pitchFamily="18" charset="0"/>
                                  </a:rPr>
                                  <m:t>𝜌</m:t>
                                </m:r>
                                <m:r>
                                  <a:rPr lang="en-GB" sz="2000" b="0" i="1" baseline="-25000" smtClean="0">
                                    <a:latin typeface="Cambria Math" panose="02040503050406030204" pitchFamily="18" charset="0"/>
                                    <a:ea typeface="Cambria Math" panose="02040503050406030204" pitchFamily="18" charset="0"/>
                                  </a:rPr>
                                  <m:t>2</m:t>
                                </m:r>
                              </m:e>
                              <m:e/>
                            </m:eqArr>
                          </m:e>
                          <m:e>
                            <m:eqArr>
                              <m:eqArrPr>
                                <m:ctrlPr>
                                  <a:rPr lang="en-GB" sz="2000" i="1">
                                    <a:latin typeface="Cambria Math" panose="02040503050406030204" pitchFamily="18" charset="0"/>
                                    <a:ea typeface="Cambria Math" panose="02040503050406030204" pitchFamily="18" charset="0"/>
                                  </a:rPr>
                                </m:ctrlPr>
                              </m:eqArrPr>
                              <m:e>
                                <m:r>
                                  <m:rPr>
                                    <m:brk m:alnAt="7"/>
                                  </m:rPr>
                                  <a:rPr lang="en-GB" sz="2000" i="1">
                                    <a:latin typeface="Cambria Math" panose="02040503050406030204" pitchFamily="18" charset="0"/>
                                    <a:ea typeface="Cambria Math" panose="02040503050406030204" pitchFamily="18" charset="0"/>
                                  </a:rPr>
                                  <m:t>𝜌</m:t>
                                </m:r>
                                <m:r>
                                  <a:rPr lang="en-GB" sz="2000" b="0" i="1" baseline="-25000" smtClean="0">
                                    <a:latin typeface="Cambria Math" panose="02040503050406030204" pitchFamily="18" charset="0"/>
                                    <a:ea typeface="Cambria Math" panose="02040503050406030204" pitchFamily="18" charset="0"/>
                                  </a:rPr>
                                  <m:t>3</m:t>
                                </m:r>
                              </m:e>
                              <m:e/>
                            </m:eqArr>
                          </m:e>
                        </m:mr>
                        <m:mr>
                          <m:e>
                            <m:eqArr>
                              <m:eqArrPr>
                                <m:ctrlPr>
                                  <a:rPr lang="en-GB" sz="2000" i="1">
                                    <a:latin typeface="Cambria Math" panose="02040503050406030204" pitchFamily="18" charset="0"/>
                                    <a:ea typeface="Cambria Math" panose="02040503050406030204" pitchFamily="18" charset="0"/>
                                  </a:rPr>
                                </m:ctrlPr>
                              </m:eqArrPr>
                              <m:e>
                                <m:r>
                                  <m:rPr>
                                    <m:brk m:alnAt="7"/>
                                  </m:rPr>
                                  <a:rPr lang="en-GB" sz="2000" i="1">
                                    <a:latin typeface="Cambria Math" panose="02040503050406030204" pitchFamily="18" charset="0"/>
                                    <a:ea typeface="Cambria Math" panose="02040503050406030204" pitchFamily="18" charset="0"/>
                                  </a:rPr>
                                  <m:t>𝜌</m:t>
                                </m:r>
                                <m:r>
                                  <a:rPr lang="en-GB" sz="2000" b="0" i="1" baseline="-25000" smtClean="0">
                                    <a:latin typeface="Cambria Math" panose="02040503050406030204" pitchFamily="18" charset="0"/>
                                    <a:ea typeface="Cambria Math" panose="02040503050406030204" pitchFamily="18" charset="0"/>
                                  </a:rPr>
                                  <m:t>1</m:t>
                                </m:r>
                              </m:e>
                              <m:e/>
                            </m:eqArr>
                          </m:e>
                          <m:e>
                            <m:eqArr>
                              <m:eqArrPr>
                                <m:ctrlPr>
                                  <a:rPr lang="en-GB" sz="2000" i="1">
                                    <a:latin typeface="Cambria Math" panose="02040503050406030204" pitchFamily="18" charset="0"/>
                                    <a:ea typeface="Cambria Math" panose="02040503050406030204" pitchFamily="18" charset="0"/>
                                  </a:rPr>
                                </m:ctrlPr>
                              </m:eqArrPr>
                              <m:e>
                                <m:r>
                                  <m:rPr>
                                    <m:brk m:alnAt="7"/>
                                  </m:rPr>
                                  <a:rPr lang="en-GB" sz="2000" i="1">
                                    <a:latin typeface="Cambria Math" panose="02040503050406030204" pitchFamily="18" charset="0"/>
                                    <a:ea typeface="Cambria Math" panose="02040503050406030204" pitchFamily="18" charset="0"/>
                                  </a:rPr>
                                  <m:t>𝜌</m:t>
                                </m:r>
                                <m:r>
                                  <a:rPr lang="en-GB" sz="2000" i="1" baseline="-25000">
                                    <a:latin typeface="Cambria Math" panose="02040503050406030204" pitchFamily="18" charset="0"/>
                                    <a:ea typeface="Cambria Math" panose="02040503050406030204" pitchFamily="18" charset="0"/>
                                  </a:rPr>
                                  <m:t>2</m:t>
                                </m:r>
                              </m:e>
                              <m:e/>
                            </m:eqArr>
                          </m:e>
                          <m:e>
                            <m:eqArr>
                              <m:eqArrPr>
                                <m:ctrlPr>
                                  <a:rPr lang="en-GB" sz="2000" i="1">
                                    <a:latin typeface="Cambria Math" panose="02040503050406030204" pitchFamily="18" charset="0"/>
                                    <a:ea typeface="Cambria Math" panose="02040503050406030204" pitchFamily="18" charset="0"/>
                                  </a:rPr>
                                </m:ctrlPr>
                              </m:eqArrPr>
                              <m:e>
                                <m:r>
                                  <m:rPr>
                                    <m:brk m:alnAt="7"/>
                                  </m:rPr>
                                  <a:rPr lang="en-GB" sz="2000" i="1">
                                    <a:latin typeface="Cambria Math" panose="02040503050406030204" pitchFamily="18" charset="0"/>
                                    <a:ea typeface="Cambria Math" panose="02040503050406030204" pitchFamily="18" charset="0"/>
                                  </a:rPr>
                                  <m:t>𝜌</m:t>
                                </m:r>
                                <m:r>
                                  <a:rPr lang="en-GB" sz="2000" i="1" baseline="-25000">
                                    <a:latin typeface="Cambria Math" panose="02040503050406030204" pitchFamily="18" charset="0"/>
                                    <a:ea typeface="Cambria Math" panose="02040503050406030204" pitchFamily="18" charset="0"/>
                                  </a:rPr>
                                  <m:t>3</m:t>
                                </m:r>
                              </m:e>
                              <m:e/>
                            </m:eqArr>
                          </m:e>
                        </m:mr>
                      </m:m>
                    </m:oMath>
                  </m:oMathPara>
                </a14:m>
                <a:endParaRPr lang="en-GB" sz="2000" dirty="0"/>
              </a:p>
              <a:p>
                <a:r>
                  <a:rPr lang="en-GB" sz="2000" dirty="0"/>
                  <a:t> </a:t>
                </a:r>
                <a14:m>
                  <m:oMath xmlns:m="http://schemas.openxmlformats.org/officeDocument/2006/math">
                    <m:r>
                      <a:rPr lang="en-GB" sz="2000" b="0" i="0" smtClean="0">
                        <a:latin typeface="Cambria Math" panose="02040503050406030204" pitchFamily="18" charset="0"/>
                        <a:ea typeface="Cambria Math" panose="02040503050406030204" pitchFamily="18" charset="0"/>
                      </a:rPr>
                      <m:t>        </m:t>
                    </m:r>
                    <m:r>
                      <a:rPr lang="en-GB" sz="2000" b="0" i="1" smtClean="0">
                        <a:latin typeface="Cambria Math" panose="02040503050406030204" pitchFamily="18" charset="0"/>
                        <a:ea typeface="Cambria Math" panose="02040503050406030204" pitchFamily="18" charset="0"/>
                      </a:rPr>
                      <m:t>   </m:t>
                    </m:r>
                    <m:r>
                      <m:rPr>
                        <m:brk m:alnAt="7"/>
                      </m:rPr>
                      <a:rPr lang="en-GB" sz="2000" i="1">
                        <a:latin typeface="Cambria Math" panose="02040503050406030204" pitchFamily="18" charset="0"/>
                        <a:ea typeface="Cambria Math" panose="02040503050406030204" pitchFamily="18" charset="0"/>
                      </a:rPr>
                      <m:t>𝜌</m:t>
                    </m:r>
                    <m:r>
                      <a:rPr lang="en-GB" sz="2000" i="1" baseline="-25000">
                        <a:latin typeface="Cambria Math" panose="02040503050406030204" pitchFamily="18" charset="0"/>
                        <a:ea typeface="Cambria Math" panose="02040503050406030204" pitchFamily="18" charset="0"/>
                      </a:rPr>
                      <m:t>1</m:t>
                    </m:r>
                  </m:oMath>
                </a14:m>
                <a:r>
                  <a:rPr lang="en-GB" sz="2000" dirty="0"/>
                  <a:t> </a:t>
                </a:r>
                <a14:m>
                  <m:oMath xmlns:m="http://schemas.openxmlformats.org/officeDocument/2006/math">
                    <m:r>
                      <a:rPr lang="en-GB" sz="2000" b="0" i="0" smtClean="0">
                        <a:latin typeface="Cambria Math" panose="02040503050406030204" pitchFamily="18" charset="0"/>
                        <a:ea typeface="Cambria Math" panose="02040503050406030204" pitchFamily="18" charset="0"/>
                      </a:rPr>
                      <m:t>   </m:t>
                    </m:r>
                    <m:r>
                      <m:rPr>
                        <m:brk m:alnAt="7"/>
                      </m:rPr>
                      <a:rPr lang="en-GB" sz="2000" i="1">
                        <a:latin typeface="Cambria Math" panose="02040503050406030204" pitchFamily="18" charset="0"/>
                        <a:ea typeface="Cambria Math" panose="02040503050406030204" pitchFamily="18" charset="0"/>
                      </a:rPr>
                      <m:t>𝜌</m:t>
                    </m:r>
                    <m:r>
                      <a:rPr lang="en-GB" sz="2000" i="1" baseline="-25000">
                        <a:latin typeface="Cambria Math" panose="02040503050406030204" pitchFamily="18" charset="0"/>
                        <a:ea typeface="Cambria Math" panose="02040503050406030204" pitchFamily="18" charset="0"/>
                      </a:rPr>
                      <m:t>2</m:t>
                    </m:r>
                  </m:oMath>
                </a14:m>
                <a:r>
                  <a:rPr lang="en-GB" sz="2000" dirty="0"/>
                  <a:t> </a:t>
                </a:r>
                <a14:m>
                  <m:oMath xmlns:m="http://schemas.openxmlformats.org/officeDocument/2006/math">
                    <m:r>
                      <a:rPr lang="en-GB" sz="2000" b="0" i="0" smtClean="0">
                        <a:latin typeface="Cambria Math" panose="02040503050406030204" pitchFamily="18" charset="0"/>
                        <a:ea typeface="Cambria Math" panose="02040503050406030204" pitchFamily="18" charset="0"/>
                      </a:rPr>
                      <m:t>   </m:t>
                    </m:r>
                    <m:r>
                      <m:rPr>
                        <m:brk m:alnAt="7"/>
                      </m:rPr>
                      <a:rPr lang="en-GB" sz="2000" i="1">
                        <a:latin typeface="Cambria Math" panose="02040503050406030204" pitchFamily="18" charset="0"/>
                        <a:ea typeface="Cambria Math" panose="02040503050406030204" pitchFamily="18" charset="0"/>
                      </a:rPr>
                      <m:t>𝜌</m:t>
                    </m:r>
                    <m:r>
                      <a:rPr lang="en-GB" sz="2000" b="0" i="1" baseline="-25000" smtClean="0">
                        <a:latin typeface="Cambria Math" panose="02040503050406030204" pitchFamily="18" charset="0"/>
                        <a:ea typeface="Cambria Math" panose="02040503050406030204" pitchFamily="18" charset="0"/>
                      </a:rPr>
                      <m:t>3</m:t>
                    </m:r>
                  </m:oMath>
                </a14:m>
                <a:r>
                  <a:rPr lang="en-GB" sz="2000" dirty="0"/>
                  <a:t>  </a:t>
                </a:r>
              </a:p>
            </p:txBody>
          </p:sp>
        </mc:Choice>
        <mc:Fallback xmlns="">
          <p:sp>
            <p:nvSpPr>
              <p:cNvPr id="18" name="TextBox 17">
                <a:extLst>
                  <a:ext uri="{FF2B5EF4-FFF2-40B4-BE49-F238E27FC236}">
                    <a16:creationId xmlns:a16="http://schemas.microsoft.com/office/drawing/2014/main" id="{66A414C8-C61A-4C5D-A1E8-E668151B4E56}"/>
                  </a:ext>
                </a:extLst>
              </p:cNvPr>
              <p:cNvSpPr txBox="1">
                <a:spLocks noRot="1" noChangeAspect="1" noMove="1" noResize="1" noEditPoints="1" noAdjustHandles="1" noChangeArrowheads="1" noChangeShapeType="1" noTextEdit="1"/>
              </p:cNvSpPr>
              <p:nvPr/>
            </p:nvSpPr>
            <p:spPr>
              <a:xfrm>
                <a:off x="7204845" y="3738543"/>
                <a:ext cx="2207656" cy="1868268"/>
              </a:xfrm>
              <a:prstGeom prst="rect">
                <a:avLst/>
              </a:prstGeom>
              <a:blipFill>
                <a:blip r:embed="rId4"/>
                <a:stretch>
                  <a:fillRect b="-1303"/>
                </a:stretch>
              </a:blipFill>
            </p:spPr>
            <p:txBody>
              <a:bodyPr/>
              <a:lstStyle/>
              <a:p>
                <a:r>
                  <a:rPr lang="fr-FR">
                    <a:noFill/>
                  </a:rPr>
                  <a:t> </a:t>
                </a:r>
              </a:p>
            </p:txBody>
          </p:sp>
        </mc:Fallback>
      </mc:AlternateContent>
      <p:sp>
        <p:nvSpPr>
          <p:cNvPr id="27" name="Left Bracket 26">
            <a:extLst>
              <a:ext uri="{FF2B5EF4-FFF2-40B4-BE49-F238E27FC236}">
                <a16:creationId xmlns:a16="http://schemas.microsoft.com/office/drawing/2014/main" id="{351635C8-8F92-464B-8E0B-B5A549F78420}"/>
              </a:ext>
            </a:extLst>
          </p:cNvPr>
          <p:cNvSpPr/>
          <p:nvPr/>
        </p:nvSpPr>
        <p:spPr>
          <a:xfrm>
            <a:off x="7669469" y="3569814"/>
            <a:ext cx="53355" cy="2183945"/>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8" name="Left Bracket 27">
            <a:extLst>
              <a:ext uri="{FF2B5EF4-FFF2-40B4-BE49-F238E27FC236}">
                <a16:creationId xmlns:a16="http://schemas.microsoft.com/office/drawing/2014/main" id="{377DE8B7-0BF4-4A19-BDF5-F195E22C103E}"/>
              </a:ext>
            </a:extLst>
          </p:cNvPr>
          <p:cNvSpPr/>
          <p:nvPr/>
        </p:nvSpPr>
        <p:spPr>
          <a:xfrm flipH="1">
            <a:off x="9340651" y="3555337"/>
            <a:ext cx="45719" cy="2198422"/>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0" name="TextBox 9">
            <a:extLst>
              <a:ext uri="{FF2B5EF4-FFF2-40B4-BE49-F238E27FC236}">
                <a16:creationId xmlns:a16="http://schemas.microsoft.com/office/drawing/2014/main" id="{C2F2FA0E-8F65-412C-9D4D-14C1C9995C4B}"/>
              </a:ext>
            </a:extLst>
          </p:cNvPr>
          <p:cNvSpPr txBox="1"/>
          <p:nvPr/>
        </p:nvSpPr>
        <p:spPr>
          <a:xfrm>
            <a:off x="2831212" y="6109627"/>
            <a:ext cx="8280472" cy="369332"/>
          </a:xfrm>
          <a:prstGeom prst="rect">
            <a:avLst/>
          </a:prstGeom>
          <a:noFill/>
        </p:spPr>
        <p:txBody>
          <a:bodyPr wrap="none" rtlCol="0">
            <a:spAutoFit/>
          </a:bodyPr>
          <a:lstStyle/>
          <a:p>
            <a:r>
              <a:rPr lang="en-GB" dirty="0"/>
              <a:t> with  </a:t>
            </a:r>
            <a:r>
              <a:rPr lang="en-GB" sz="1600" dirty="0" err="1"/>
              <a:t>i</a:t>
            </a:r>
            <a:r>
              <a:rPr lang="en-GB" dirty="0"/>
              <a:t> soil layer index,   </a:t>
            </a:r>
            <a:r>
              <a:rPr lang="el-GR" dirty="0"/>
              <a:t>ρ</a:t>
            </a:r>
            <a:r>
              <a:rPr lang="en-GB" baseline="-25000" dirty="0" err="1"/>
              <a:t>i</a:t>
            </a:r>
            <a:r>
              <a:rPr lang="en-GB" dirty="0"/>
              <a:t> = 1/[1+ (i-1) </a:t>
            </a:r>
            <a:r>
              <a:rPr lang="el-GR" dirty="0"/>
              <a:t>α</a:t>
            </a:r>
            <a:r>
              <a:rPr lang="en-GB" baseline="-25000" dirty="0" err="1"/>
              <a:t>sekf</a:t>
            </a:r>
            <a:r>
              <a:rPr lang="en-GB" dirty="0"/>
              <a:t>] and </a:t>
            </a:r>
            <a:r>
              <a:rPr lang="el-GR" dirty="0"/>
              <a:t>α</a:t>
            </a:r>
            <a:r>
              <a:rPr lang="en-GB" baseline="-25000" dirty="0" err="1"/>
              <a:t>sekf</a:t>
            </a:r>
            <a:r>
              <a:rPr lang="en-GB" dirty="0"/>
              <a:t> = 0.6 tapering coefficient</a:t>
            </a:r>
            <a:endParaRPr lang="fr-FR" dirty="0"/>
          </a:p>
        </p:txBody>
      </p:sp>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id="{93F38BB4-CCB8-46C6-B5F7-71C7BC5A415A}"/>
                  </a:ext>
                </a:extLst>
              </p:cNvPr>
              <p:cNvSpPr/>
              <p:nvPr/>
            </p:nvSpPr>
            <p:spPr>
              <a:xfrm flipH="1" flipV="1">
                <a:off x="7037897" y="4545395"/>
                <a:ext cx="856224" cy="4001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fr-FR" sz="2000">
                          <a:latin typeface="Cambria Math" panose="02040503050406030204" pitchFamily="18" charset="0"/>
                        </a:rPr>
                        <m:t>∘</m:t>
                      </m:r>
                    </m:oMath>
                  </m:oMathPara>
                </a14:m>
                <a:endParaRPr lang="fr-FR" sz="2000" dirty="0"/>
              </a:p>
            </p:txBody>
          </p:sp>
        </mc:Choice>
        <mc:Fallback xmlns="">
          <p:sp>
            <p:nvSpPr>
              <p:cNvPr id="16" name="Rectangle 15">
                <a:extLst>
                  <a:ext uri="{FF2B5EF4-FFF2-40B4-BE49-F238E27FC236}">
                    <a16:creationId xmlns:a16="http://schemas.microsoft.com/office/drawing/2014/main" id="{93F38BB4-CCB8-46C6-B5F7-71C7BC5A415A}"/>
                  </a:ext>
                </a:extLst>
              </p:cNvPr>
              <p:cNvSpPr>
                <a:spLocks noRot="1" noChangeAspect="1" noMove="1" noResize="1" noEditPoints="1" noAdjustHandles="1" noChangeArrowheads="1" noChangeShapeType="1" noTextEdit="1"/>
              </p:cNvSpPr>
              <p:nvPr/>
            </p:nvSpPr>
            <p:spPr>
              <a:xfrm flipH="1" flipV="1">
                <a:off x="7037897" y="4545395"/>
                <a:ext cx="856224" cy="400110"/>
              </a:xfrm>
              <a:prstGeom prst="rect">
                <a:avLst/>
              </a:prstGeom>
              <a:blipFill>
                <a:blip r:embed="rId5"/>
                <a:stretch>
                  <a:fillRect/>
                </a:stretch>
              </a:blipFill>
            </p:spPr>
            <p:txBody>
              <a:bodyPr/>
              <a:lstStyle/>
              <a:p>
                <a:r>
                  <a:rPr lang="fr-FR">
                    <a:noFill/>
                  </a:rPr>
                  <a:t> </a:t>
                </a:r>
              </a:p>
            </p:txBody>
          </p:sp>
        </mc:Fallback>
      </mc:AlternateContent>
      <p:sp>
        <p:nvSpPr>
          <p:cNvPr id="17" name="TextBox 16">
            <a:extLst>
              <a:ext uri="{FF2B5EF4-FFF2-40B4-BE49-F238E27FC236}">
                <a16:creationId xmlns:a16="http://schemas.microsoft.com/office/drawing/2014/main" id="{0D694321-7499-4F59-A195-DE1B26AB708A}"/>
              </a:ext>
            </a:extLst>
          </p:cNvPr>
          <p:cNvSpPr txBox="1"/>
          <p:nvPr/>
        </p:nvSpPr>
        <p:spPr>
          <a:xfrm>
            <a:off x="1042249" y="4488011"/>
            <a:ext cx="614271" cy="369332"/>
          </a:xfrm>
          <a:prstGeom prst="rect">
            <a:avLst/>
          </a:prstGeom>
          <a:noFill/>
        </p:spPr>
        <p:txBody>
          <a:bodyPr wrap="none" rtlCol="0">
            <a:spAutoFit/>
          </a:bodyPr>
          <a:lstStyle/>
          <a:p>
            <a:r>
              <a:rPr lang="en-GB" dirty="0"/>
              <a:t>H = </a:t>
            </a:r>
            <a:endParaRPr lang="fr-FR" dirty="0"/>
          </a:p>
        </p:txBody>
      </p:sp>
      <p:sp>
        <p:nvSpPr>
          <p:cNvPr id="20" name="Slide Number Placeholder 1">
            <a:extLst>
              <a:ext uri="{FF2B5EF4-FFF2-40B4-BE49-F238E27FC236}">
                <a16:creationId xmlns:a16="http://schemas.microsoft.com/office/drawing/2014/main" id="{AD2D2C7C-9B69-48B4-B7C9-4502498EE02C}"/>
              </a:ext>
            </a:extLst>
          </p:cNvPr>
          <p:cNvSpPr txBox="1">
            <a:spLocks/>
          </p:cNvSpPr>
          <p:nvPr/>
        </p:nvSpPr>
        <p:spPr>
          <a:xfrm>
            <a:off x="9830817" y="6445192"/>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mtClean="0"/>
              <a:pPr/>
              <a:t>18</a:t>
            </a:fld>
            <a:endParaRPr lang="en-US" dirty="0"/>
          </a:p>
        </p:txBody>
      </p:sp>
    </p:spTree>
    <p:extLst>
      <p:ext uri="{BB962C8B-B14F-4D97-AF65-F5344CB8AC3E}">
        <p14:creationId xmlns:p14="http://schemas.microsoft.com/office/powerpoint/2010/main" val="31818010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oter Placeholder 11">
            <a:extLst>
              <a:ext uri="{FF2B5EF4-FFF2-40B4-BE49-F238E27FC236}">
                <a16:creationId xmlns:a16="http://schemas.microsoft.com/office/drawing/2014/main" id="{3F7DF202-47D6-B1A4-F3C9-52EE6FB3528A}"/>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
        <p:nvSpPr>
          <p:cNvPr id="4" name="Slide Number Placeholder 3">
            <a:extLst>
              <a:ext uri="{FF2B5EF4-FFF2-40B4-BE49-F238E27FC236}">
                <a16:creationId xmlns:a16="http://schemas.microsoft.com/office/drawing/2014/main" id="{64546DE4-B163-97F3-CAB9-B572EEB3E7A3}"/>
              </a:ext>
            </a:extLst>
          </p:cNvPr>
          <p:cNvSpPr>
            <a:spLocks noGrp="1"/>
          </p:cNvSpPr>
          <p:nvPr>
            <p:ph type="sldNum" sz="quarter" idx="10"/>
          </p:nvPr>
        </p:nvSpPr>
        <p:spPr>
          <a:xfrm>
            <a:off x="10032213" y="6454553"/>
            <a:ext cx="2159786" cy="216000"/>
          </a:xfrm>
          <a:prstGeom prst="rect">
            <a:avLst/>
          </a:prstGeom>
        </p:spPr>
        <p:txBody>
          <a:bodyPr lIns="0" tIns="0" rIns="0" bIns="0" anchor="b" anchorCtr="0"/>
          <a:lstStyle>
            <a:defPPr>
              <a:defRPr lang="en-US"/>
            </a:defPPr>
            <a:lvl1pPr marL="0" algn="ctr" defTabSz="914400" rtl="0" eaLnBrk="1" latinLnBrk="0" hangingPunct="1">
              <a:defRPr sz="900" b="1" kern="1200">
                <a:solidFill>
                  <a:srgbClr val="064E8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B3B0B0F-E794-1244-9699-107C60B9C23A}" type="slidenum">
              <a:rPr lang="en-US" smtClean="0"/>
              <a:pPr/>
              <a:t>19</a:t>
            </a:fld>
            <a:endParaRPr lang="en-US" dirty="0"/>
          </a:p>
        </p:txBody>
      </p:sp>
      <p:sp>
        <p:nvSpPr>
          <p:cNvPr id="5" name="TextShape 2">
            <a:extLst>
              <a:ext uri="{FF2B5EF4-FFF2-40B4-BE49-F238E27FC236}">
                <a16:creationId xmlns:a16="http://schemas.microsoft.com/office/drawing/2014/main" id="{A2473821-ECCB-EF16-EDFA-FC63949FD904}"/>
              </a:ext>
            </a:extLst>
          </p:cNvPr>
          <p:cNvSpPr txBox="1"/>
          <p:nvPr/>
        </p:nvSpPr>
        <p:spPr>
          <a:xfrm>
            <a:off x="-1063896" y="-326598"/>
            <a:ext cx="11941176" cy="1055520"/>
          </a:xfrm>
          <a:prstGeom prst="rect">
            <a:avLst/>
          </a:prstGeom>
          <a:noFill/>
          <a:ln>
            <a:noFill/>
          </a:ln>
        </p:spPr>
        <p:txBody>
          <a:bodyPr lIns="0" tIns="0" rIns="0" bIns="0" anchor="ctr"/>
          <a:lstStyle/>
          <a:p>
            <a:pPr algn="ctr">
              <a:lnSpc>
                <a:spcPct val="100000"/>
              </a:lnSpc>
            </a:pPr>
            <a:r>
              <a:rPr lang="en-GB" sz="2400" b="1" u="sng" spc="-1" dirty="0">
                <a:solidFill>
                  <a:srgbClr val="1F497D"/>
                </a:solidFill>
                <a:uFill>
                  <a:solidFill>
                    <a:srgbClr val="FFFFFF"/>
                  </a:solidFill>
                </a:uFill>
                <a:latin typeface="+mj-lt"/>
              </a:rPr>
              <a:t>Snow data assimilation improvements (IFS cycle 49r1 &amp; ERA6)</a:t>
            </a:r>
            <a:endParaRPr lang="en-US" sz="2400" b="1" spc="-1" dirty="0">
              <a:solidFill>
                <a:srgbClr val="1F497D"/>
              </a:solidFill>
              <a:uFill>
                <a:solidFill>
                  <a:srgbClr val="FFFFFF"/>
                </a:solidFill>
              </a:uFill>
              <a:latin typeface="+mj-lt"/>
            </a:endParaRPr>
          </a:p>
        </p:txBody>
      </p:sp>
      <p:pic>
        <p:nvPicPr>
          <p:cNvPr id="6" name="図 2" descr="カレンダー&#10;&#10;自動的に生成された説明">
            <a:extLst>
              <a:ext uri="{FF2B5EF4-FFF2-40B4-BE49-F238E27FC236}">
                <a16:creationId xmlns:a16="http://schemas.microsoft.com/office/drawing/2014/main" id="{AC9281BC-CF10-D044-1542-5A91829F2379}"/>
              </a:ext>
            </a:extLst>
          </p:cNvPr>
          <p:cNvPicPr>
            <a:picLocks noChangeAspect="1"/>
          </p:cNvPicPr>
          <p:nvPr/>
        </p:nvPicPr>
        <p:blipFill rotWithShape="1">
          <a:blip r:embed="rId2">
            <a:extLst>
              <a:ext uri="{28A0092B-C50C-407E-A947-70E740481C1C}">
                <a14:useLocalDpi xmlns:a14="http://schemas.microsoft.com/office/drawing/2010/main" val="0"/>
              </a:ext>
            </a:extLst>
          </a:blip>
          <a:srcRect t="15825" b="14656"/>
          <a:stretch/>
        </p:blipFill>
        <p:spPr>
          <a:xfrm>
            <a:off x="8587330" y="447143"/>
            <a:ext cx="4171720" cy="6007410"/>
          </a:xfrm>
          <a:prstGeom prst="rect">
            <a:avLst/>
          </a:prstGeom>
        </p:spPr>
      </p:pic>
      <p:pic>
        <p:nvPicPr>
          <p:cNvPr id="13" name="Picture 12" descr="A picture containing chart&#10;&#10;Description automatically generated">
            <a:extLst>
              <a:ext uri="{FF2B5EF4-FFF2-40B4-BE49-F238E27FC236}">
                <a16:creationId xmlns:a16="http://schemas.microsoft.com/office/drawing/2014/main" id="{53ED98CC-C540-0C61-347C-31CC0123DF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172" y="2621114"/>
            <a:ext cx="4795975" cy="3655673"/>
          </a:xfrm>
          <a:prstGeom prst="rect">
            <a:avLst/>
          </a:prstGeom>
        </p:spPr>
      </p:pic>
      <p:pic>
        <p:nvPicPr>
          <p:cNvPr id="15" name="Picture 14" descr="Chart, histogram&#10;&#10;Description automatically generated">
            <a:extLst>
              <a:ext uri="{FF2B5EF4-FFF2-40B4-BE49-F238E27FC236}">
                <a16:creationId xmlns:a16="http://schemas.microsoft.com/office/drawing/2014/main" id="{C7BA460E-EF4E-2143-7B37-6704406B51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3824" y="546978"/>
            <a:ext cx="2933506" cy="2847787"/>
          </a:xfrm>
          <a:prstGeom prst="rect">
            <a:avLst/>
          </a:prstGeom>
        </p:spPr>
      </p:pic>
      <p:pic>
        <p:nvPicPr>
          <p:cNvPr id="17" name="Picture 16">
            <a:extLst>
              <a:ext uri="{FF2B5EF4-FFF2-40B4-BE49-F238E27FC236}">
                <a16:creationId xmlns:a16="http://schemas.microsoft.com/office/drawing/2014/main" id="{4CB3A95F-5F01-7366-95FC-1029448E9D5B}"/>
              </a:ext>
            </a:extLst>
          </p:cNvPr>
          <p:cNvPicPr>
            <a:picLocks noChangeAspect="1"/>
          </p:cNvPicPr>
          <p:nvPr/>
        </p:nvPicPr>
        <p:blipFill rotWithShape="1">
          <a:blip r:embed="rId5">
            <a:extLst>
              <a:ext uri="{28A0092B-C50C-407E-A947-70E740481C1C}">
                <a14:useLocalDpi xmlns:a14="http://schemas.microsoft.com/office/drawing/2010/main" val="0"/>
              </a:ext>
            </a:extLst>
          </a:blip>
          <a:srcRect l="16080" t="1147" r="17513"/>
          <a:stretch/>
        </p:blipFill>
        <p:spPr>
          <a:xfrm rot="5400000">
            <a:off x="2637567" y="4031754"/>
            <a:ext cx="379578" cy="4987583"/>
          </a:xfrm>
          <a:prstGeom prst="rect">
            <a:avLst/>
          </a:prstGeom>
        </p:spPr>
      </p:pic>
      <p:sp>
        <p:nvSpPr>
          <p:cNvPr id="18" name="TextBox 17">
            <a:extLst>
              <a:ext uri="{FF2B5EF4-FFF2-40B4-BE49-F238E27FC236}">
                <a16:creationId xmlns:a16="http://schemas.microsoft.com/office/drawing/2014/main" id="{560BDB06-FBF8-D629-A360-FBB8C3FA543A}"/>
              </a:ext>
            </a:extLst>
          </p:cNvPr>
          <p:cNvSpPr txBox="1"/>
          <p:nvPr/>
        </p:nvSpPr>
        <p:spPr>
          <a:xfrm>
            <a:off x="1308409" y="3157357"/>
            <a:ext cx="2941896" cy="369332"/>
          </a:xfrm>
          <a:prstGeom prst="rect">
            <a:avLst/>
          </a:prstGeom>
          <a:noFill/>
        </p:spPr>
        <p:txBody>
          <a:bodyPr wrap="none" rtlCol="0">
            <a:spAutoFit/>
          </a:bodyPr>
          <a:lstStyle/>
          <a:p>
            <a:r>
              <a:rPr lang="en-GB" dirty="0"/>
              <a:t>Vector wind error reduction</a:t>
            </a:r>
          </a:p>
        </p:txBody>
      </p:sp>
      <p:sp>
        <p:nvSpPr>
          <p:cNvPr id="19" name="TextBox 18">
            <a:extLst>
              <a:ext uri="{FF2B5EF4-FFF2-40B4-BE49-F238E27FC236}">
                <a16:creationId xmlns:a16="http://schemas.microsoft.com/office/drawing/2014/main" id="{1FDBE9C5-3069-EED7-495D-A1E3F3847138}"/>
              </a:ext>
            </a:extLst>
          </p:cNvPr>
          <p:cNvSpPr txBox="1"/>
          <p:nvPr/>
        </p:nvSpPr>
        <p:spPr>
          <a:xfrm>
            <a:off x="5492639" y="3429000"/>
            <a:ext cx="2583651" cy="646331"/>
          </a:xfrm>
          <a:prstGeom prst="rect">
            <a:avLst/>
          </a:prstGeom>
          <a:noFill/>
        </p:spPr>
        <p:txBody>
          <a:bodyPr wrap="square" rtlCol="0">
            <a:spAutoFit/>
          </a:bodyPr>
          <a:lstStyle/>
          <a:p>
            <a:r>
              <a:rPr lang="en-GB" dirty="0"/>
              <a:t>Surface air temperature improvement</a:t>
            </a:r>
          </a:p>
        </p:txBody>
      </p:sp>
      <p:sp>
        <p:nvSpPr>
          <p:cNvPr id="20" name="TextBox 19">
            <a:extLst>
              <a:ext uri="{FF2B5EF4-FFF2-40B4-BE49-F238E27FC236}">
                <a16:creationId xmlns:a16="http://schemas.microsoft.com/office/drawing/2014/main" id="{CF9A9B83-3D37-1086-5775-B00AFA9BD919}"/>
              </a:ext>
            </a:extLst>
          </p:cNvPr>
          <p:cNvSpPr txBox="1"/>
          <p:nvPr/>
        </p:nvSpPr>
        <p:spPr>
          <a:xfrm>
            <a:off x="5828752" y="4782237"/>
            <a:ext cx="2583651" cy="923330"/>
          </a:xfrm>
          <a:prstGeom prst="rect">
            <a:avLst/>
          </a:prstGeom>
          <a:noFill/>
        </p:spPr>
        <p:txBody>
          <a:bodyPr wrap="square" rtlCol="0">
            <a:spAutoFit/>
          </a:bodyPr>
          <a:lstStyle/>
          <a:p>
            <a:pPr algn="r"/>
            <a:r>
              <a:rPr lang="en-GB" dirty="0"/>
              <a:t>Scorecard </a:t>
            </a:r>
            <a:r>
              <a:rPr lang="en-GB" dirty="0">
                <a:sym typeface="Wingdings" pitchFamily="2" charset="2"/>
              </a:rPr>
              <a:t></a:t>
            </a:r>
          </a:p>
          <a:p>
            <a:pPr algn="r"/>
            <a:r>
              <a:rPr lang="en-GB" dirty="0">
                <a:sym typeface="Wingdings" pitchFamily="2" charset="2"/>
              </a:rPr>
              <a:t>(blue= improved</a:t>
            </a:r>
          </a:p>
          <a:p>
            <a:pPr algn="r"/>
            <a:r>
              <a:rPr lang="en-GB" dirty="0">
                <a:sym typeface="Wingdings" pitchFamily="2" charset="2"/>
              </a:rPr>
              <a:t>red=degraded) </a:t>
            </a:r>
            <a:endParaRPr lang="en-GB" dirty="0"/>
          </a:p>
        </p:txBody>
      </p:sp>
      <p:sp>
        <p:nvSpPr>
          <p:cNvPr id="21" name="TextBox 20">
            <a:extLst>
              <a:ext uri="{FF2B5EF4-FFF2-40B4-BE49-F238E27FC236}">
                <a16:creationId xmlns:a16="http://schemas.microsoft.com/office/drawing/2014/main" id="{508EE9F5-A004-B292-CEEA-403D0B8D254E}"/>
              </a:ext>
            </a:extLst>
          </p:cNvPr>
          <p:cNvSpPr txBox="1"/>
          <p:nvPr/>
        </p:nvSpPr>
        <p:spPr>
          <a:xfrm>
            <a:off x="6870854" y="6177701"/>
            <a:ext cx="2583651" cy="369332"/>
          </a:xfrm>
          <a:prstGeom prst="rect">
            <a:avLst/>
          </a:prstGeom>
          <a:noFill/>
        </p:spPr>
        <p:txBody>
          <a:bodyPr wrap="square" rtlCol="0">
            <a:spAutoFit/>
          </a:bodyPr>
          <a:lstStyle/>
          <a:p>
            <a:r>
              <a:rPr lang="en-GB" dirty="0"/>
              <a:t>Kenta Ochi</a:t>
            </a:r>
          </a:p>
        </p:txBody>
      </p:sp>
      <p:sp>
        <p:nvSpPr>
          <p:cNvPr id="7" name="TextBox 6">
            <a:extLst>
              <a:ext uri="{FF2B5EF4-FFF2-40B4-BE49-F238E27FC236}">
                <a16:creationId xmlns:a16="http://schemas.microsoft.com/office/drawing/2014/main" id="{1A25322A-506E-C0E5-5365-45DC9255CF94}"/>
              </a:ext>
            </a:extLst>
          </p:cNvPr>
          <p:cNvSpPr txBox="1"/>
          <p:nvPr/>
        </p:nvSpPr>
        <p:spPr>
          <a:xfrm>
            <a:off x="247600" y="598698"/>
            <a:ext cx="5581152" cy="1477328"/>
          </a:xfrm>
          <a:prstGeom prst="rect">
            <a:avLst/>
          </a:prstGeom>
          <a:noFill/>
        </p:spPr>
        <p:txBody>
          <a:bodyPr wrap="square" rtlCol="0">
            <a:spAutoFit/>
          </a:bodyPr>
          <a:lstStyle/>
          <a:p>
            <a:r>
              <a:rPr lang="en-GB" dirty="0">
                <a:sym typeface="Wingdings" pitchFamily="2" charset="2"/>
              </a:rPr>
              <a:t>Improved snow cover modelling and assimilation.</a:t>
            </a:r>
          </a:p>
          <a:p>
            <a:endParaRPr lang="en-GB" dirty="0"/>
          </a:p>
          <a:p>
            <a:pPr marL="285750" indent="-285750">
              <a:buFont typeface="Wingdings" pitchFamily="2" charset="2"/>
              <a:buChar char="à"/>
            </a:pPr>
            <a:r>
              <a:rPr lang="en-GB" dirty="0">
                <a:sym typeface="Wingdings" pitchFamily="2" charset="2"/>
              </a:rPr>
              <a:t>P</a:t>
            </a:r>
            <a:r>
              <a:rPr lang="en-GB" dirty="0"/>
              <a:t>ositive impact of IMS snow cover assimilation in mountainous areas </a:t>
            </a:r>
          </a:p>
          <a:p>
            <a:r>
              <a:rPr lang="en-GB" dirty="0">
                <a:sym typeface="Wingdings" pitchFamily="2" charset="2"/>
              </a:rPr>
              <a:t> IFS cycle 49r1 &amp; 49r2 (ERA6 and ERA6-Land)</a:t>
            </a:r>
            <a:endParaRPr lang="en-GB" dirty="0"/>
          </a:p>
        </p:txBody>
      </p:sp>
      <p:sp>
        <p:nvSpPr>
          <p:cNvPr id="3" name="TextBox 2">
            <a:extLst>
              <a:ext uri="{FF2B5EF4-FFF2-40B4-BE49-F238E27FC236}">
                <a16:creationId xmlns:a16="http://schemas.microsoft.com/office/drawing/2014/main" id="{76F340C0-8FD4-4E58-07BF-9E9C3F1C105B}"/>
              </a:ext>
            </a:extLst>
          </p:cNvPr>
          <p:cNvSpPr txBox="1"/>
          <p:nvPr/>
        </p:nvSpPr>
        <p:spPr>
          <a:xfrm>
            <a:off x="838820" y="6434558"/>
            <a:ext cx="4168678" cy="369332"/>
          </a:xfrm>
          <a:prstGeom prst="rect">
            <a:avLst/>
          </a:prstGeom>
          <a:noFill/>
        </p:spPr>
        <p:txBody>
          <a:bodyPr wrap="square" rtlCol="0">
            <a:spAutoFit/>
          </a:bodyPr>
          <a:lstStyle/>
          <a:p>
            <a:r>
              <a:rPr lang="en-US" dirty="0">
                <a:sym typeface="Wingdings" pitchFamily="2" charset="2"/>
              </a:rPr>
              <a:t>                                                    </a:t>
            </a:r>
          </a:p>
        </p:txBody>
      </p:sp>
      <p:sp>
        <p:nvSpPr>
          <p:cNvPr id="8" name="TextBox 7">
            <a:extLst>
              <a:ext uri="{FF2B5EF4-FFF2-40B4-BE49-F238E27FC236}">
                <a16:creationId xmlns:a16="http://schemas.microsoft.com/office/drawing/2014/main" id="{DDF48FEE-4D1B-FD40-8377-D870B07ED398}"/>
              </a:ext>
            </a:extLst>
          </p:cNvPr>
          <p:cNvSpPr txBox="1"/>
          <p:nvPr/>
        </p:nvSpPr>
        <p:spPr>
          <a:xfrm>
            <a:off x="6173935" y="1065079"/>
            <a:ext cx="378630" cy="923330"/>
          </a:xfrm>
          <a:prstGeom prst="rect">
            <a:avLst/>
          </a:prstGeom>
          <a:noFill/>
        </p:spPr>
        <p:txBody>
          <a:bodyPr wrap="none" rtlCol="0">
            <a:spAutoFit/>
          </a:bodyPr>
          <a:lstStyle/>
          <a:p>
            <a:r>
              <a:rPr lang="en-US" dirty="0">
                <a:sym typeface="Wingdings" pitchFamily="2" charset="2"/>
              </a:rPr>
              <a:t> </a:t>
            </a:r>
          </a:p>
          <a:p>
            <a:r>
              <a:rPr lang="en-US" dirty="0">
                <a:sym typeface="Wingdings" pitchFamily="2" charset="2"/>
              </a:rPr>
              <a:t></a:t>
            </a:r>
          </a:p>
          <a:p>
            <a:r>
              <a:rPr lang="en-US" dirty="0">
                <a:sym typeface="Wingdings" pitchFamily="2" charset="2"/>
              </a:rPr>
              <a:t></a:t>
            </a:r>
            <a:endParaRPr lang="en-US" dirty="0"/>
          </a:p>
        </p:txBody>
      </p:sp>
    </p:spTree>
    <p:extLst>
      <p:ext uri="{BB962C8B-B14F-4D97-AF65-F5344CB8AC3E}">
        <p14:creationId xmlns:p14="http://schemas.microsoft.com/office/powerpoint/2010/main" val="965788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Oval 31">
            <a:extLst>
              <a:ext uri="{FF2B5EF4-FFF2-40B4-BE49-F238E27FC236}">
                <a16:creationId xmlns:a16="http://schemas.microsoft.com/office/drawing/2014/main" id="{DD270321-8025-4463-8C48-1AF3BDCCEB52}"/>
              </a:ext>
            </a:extLst>
          </p:cNvPr>
          <p:cNvSpPr/>
          <p:nvPr/>
        </p:nvSpPr>
        <p:spPr>
          <a:xfrm>
            <a:off x="4521136" y="1096276"/>
            <a:ext cx="1376068" cy="1179867"/>
          </a:xfrm>
          <a:prstGeom prst="ellipse">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4771991" y="1368345"/>
            <a:ext cx="898516" cy="646331"/>
          </a:xfrm>
          <a:prstGeom prst="rect">
            <a:avLst/>
          </a:prstGeom>
          <a:noFill/>
          <a:ln>
            <a:noFill/>
          </a:ln>
        </p:spPr>
        <p:txBody>
          <a:bodyPr wrap="none" rtlCol="0">
            <a:spAutoFit/>
          </a:bodyPr>
          <a:lstStyle/>
          <a:p>
            <a:endParaRPr lang="en-GB" dirty="0"/>
          </a:p>
          <a:p>
            <a:pPr algn="ctr"/>
            <a:r>
              <a:rPr lang="en-GB" dirty="0"/>
              <a:t>4D-Var</a:t>
            </a:r>
          </a:p>
        </p:txBody>
      </p:sp>
      <p:grpSp>
        <p:nvGrpSpPr>
          <p:cNvPr id="17" name="Group 16"/>
          <p:cNvGrpSpPr/>
          <p:nvPr/>
        </p:nvGrpSpPr>
        <p:grpSpPr>
          <a:xfrm>
            <a:off x="3331969" y="2896476"/>
            <a:ext cx="1063563" cy="1116801"/>
            <a:chOff x="2062929" y="2625256"/>
            <a:chExt cx="1296144" cy="1296144"/>
          </a:xfrm>
        </p:grpSpPr>
        <p:sp>
          <p:nvSpPr>
            <p:cNvPr id="8" name="Oval 7"/>
            <p:cNvSpPr/>
            <p:nvPr/>
          </p:nvSpPr>
          <p:spPr>
            <a:xfrm>
              <a:off x="2062929" y="2625256"/>
              <a:ext cx="1296144" cy="1296144"/>
            </a:xfrm>
            <a:prstGeom prst="ellipse">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2309723" y="2948758"/>
              <a:ext cx="850185" cy="428642"/>
            </a:xfrm>
            <a:prstGeom prst="rect">
              <a:avLst/>
            </a:prstGeom>
            <a:noFill/>
            <a:ln>
              <a:noFill/>
            </a:ln>
          </p:spPr>
          <p:txBody>
            <a:bodyPr wrap="none" rtlCol="0">
              <a:spAutoFit/>
            </a:bodyPr>
            <a:lstStyle/>
            <a:p>
              <a:r>
                <a:rPr lang="en-GB" dirty="0"/>
                <a:t>Land</a:t>
              </a:r>
            </a:p>
          </p:txBody>
        </p:sp>
      </p:grpSp>
      <p:grpSp>
        <p:nvGrpSpPr>
          <p:cNvPr id="19" name="Group 18"/>
          <p:cNvGrpSpPr/>
          <p:nvPr/>
        </p:nvGrpSpPr>
        <p:grpSpPr>
          <a:xfrm>
            <a:off x="6625378" y="3180539"/>
            <a:ext cx="1182180" cy="1212819"/>
            <a:chOff x="5436096" y="2440590"/>
            <a:chExt cx="1296144" cy="1296144"/>
          </a:xfrm>
        </p:grpSpPr>
        <p:sp>
          <p:nvSpPr>
            <p:cNvPr id="10" name="Oval 9"/>
            <p:cNvSpPr/>
            <p:nvPr/>
          </p:nvSpPr>
          <p:spPr>
            <a:xfrm>
              <a:off x="5436096" y="2440590"/>
              <a:ext cx="1296144" cy="129614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5681265" y="2819677"/>
              <a:ext cx="947663" cy="394706"/>
            </a:xfrm>
            <a:prstGeom prst="rect">
              <a:avLst/>
            </a:prstGeom>
            <a:noFill/>
            <a:ln>
              <a:noFill/>
            </a:ln>
          </p:spPr>
          <p:txBody>
            <a:bodyPr wrap="none" rtlCol="0">
              <a:spAutoFit/>
            </a:bodyPr>
            <a:lstStyle/>
            <a:p>
              <a:r>
                <a:rPr lang="en-GB" dirty="0"/>
                <a:t>Ocean</a:t>
              </a:r>
            </a:p>
          </p:txBody>
        </p:sp>
      </p:grpSp>
      <p:grpSp>
        <p:nvGrpSpPr>
          <p:cNvPr id="18" name="Group 17"/>
          <p:cNvGrpSpPr/>
          <p:nvPr/>
        </p:nvGrpSpPr>
        <p:grpSpPr>
          <a:xfrm>
            <a:off x="6739339" y="1632991"/>
            <a:ext cx="1080892" cy="1084143"/>
            <a:chOff x="5179317" y="537293"/>
            <a:chExt cx="1311521" cy="1296144"/>
          </a:xfrm>
        </p:grpSpPr>
        <p:sp>
          <p:nvSpPr>
            <p:cNvPr id="12" name="Oval 11"/>
            <p:cNvSpPr/>
            <p:nvPr/>
          </p:nvSpPr>
          <p:spPr>
            <a:xfrm>
              <a:off x="5179317" y="537293"/>
              <a:ext cx="1296144" cy="1296144"/>
            </a:xfrm>
            <a:prstGeom prst="ellipse">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5317594" y="917583"/>
              <a:ext cx="1173244" cy="441554"/>
            </a:xfrm>
            <a:prstGeom prst="rect">
              <a:avLst/>
            </a:prstGeom>
            <a:noFill/>
            <a:ln>
              <a:noFill/>
            </a:ln>
          </p:spPr>
          <p:txBody>
            <a:bodyPr wrap="none" rtlCol="0">
              <a:spAutoFit/>
            </a:bodyPr>
            <a:lstStyle/>
            <a:p>
              <a:r>
                <a:rPr lang="en-GB" dirty="0"/>
                <a:t>Sea Ice</a:t>
              </a:r>
            </a:p>
          </p:txBody>
        </p:sp>
      </p:grpSp>
      <p:grpSp>
        <p:nvGrpSpPr>
          <p:cNvPr id="20" name="Group 19"/>
          <p:cNvGrpSpPr/>
          <p:nvPr/>
        </p:nvGrpSpPr>
        <p:grpSpPr>
          <a:xfrm>
            <a:off x="4864181" y="3613988"/>
            <a:ext cx="1222941" cy="1218814"/>
            <a:chOff x="3688628" y="3137510"/>
            <a:chExt cx="1296144" cy="1296144"/>
          </a:xfrm>
        </p:grpSpPr>
        <p:sp>
          <p:nvSpPr>
            <p:cNvPr id="14" name="Oval 13"/>
            <p:cNvSpPr/>
            <p:nvPr/>
          </p:nvSpPr>
          <p:spPr>
            <a:xfrm>
              <a:off x="3688628" y="3137510"/>
              <a:ext cx="1296144" cy="129614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3938834" y="3552068"/>
              <a:ext cx="934154" cy="392765"/>
            </a:xfrm>
            <a:prstGeom prst="rect">
              <a:avLst/>
            </a:prstGeom>
            <a:noFill/>
            <a:ln>
              <a:noFill/>
            </a:ln>
          </p:spPr>
          <p:txBody>
            <a:bodyPr wrap="none" rtlCol="0">
              <a:spAutoFit/>
            </a:bodyPr>
            <a:lstStyle/>
            <a:p>
              <a:r>
                <a:rPr lang="en-GB" dirty="0"/>
                <a:t>Waves</a:t>
              </a:r>
            </a:p>
          </p:txBody>
        </p:sp>
      </p:grpSp>
      <p:sp>
        <p:nvSpPr>
          <p:cNvPr id="44" name="Oval 43"/>
          <p:cNvSpPr/>
          <p:nvPr/>
        </p:nvSpPr>
        <p:spPr>
          <a:xfrm>
            <a:off x="3430119" y="1124744"/>
            <a:ext cx="3174209" cy="44552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p:cNvSpPr/>
          <p:nvPr/>
        </p:nvSpPr>
        <p:spPr>
          <a:xfrm>
            <a:off x="3331969" y="1206044"/>
            <a:ext cx="5105771" cy="44552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TextBox 45"/>
          <p:cNvSpPr txBox="1"/>
          <p:nvPr/>
        </p:nvSpPr>
        <p:spPr>
          <a:xfrm>
            <a:off x="4542588" y="1447022"/>
            <a:ext cx="1428596" cy="369332"/>
          </a:xfrm>
          <a:prstGeom prst="rect">
            <a:avLst/>
          </a:prstGeom>
          <a:noFill/>
          <a:ln>
            <a:noFill/>
          </a:ln>
        </p:spPr>
        <p:txBody>
          <a:bodyPr wrap="none" rtlCol="0">
            <a:spAutoFit/>
          </a:bodyPr>
          <a:lstStyle/>
          <a:p>
            <a:r>
              <a:rPr lang="en-GB" dirty="0"/>
              <a:t>Atmosphere</a:t>
            </a:r>
          </a:p>
        </p:txBody>
      </p:sp>
      <p:sp>
        <p:nvSpPr>
          <p:cNvPr id="47" name="TextBox 46"/>
          <p:cNvSpPr txBox="1"/>
          <p:nvPr/>
        </p:nvSpPr>
        <p:spPr>
          <a:xfrm>
            <a:off x="6881533" y="2157005"/>
            <a:ext cx="898516" cy="369332"/>
          </a:xfrm>
          <a:prstGeom prst="rect">
            <a:avLst/>
          </a:prstGeom>
          <a:noFill/>
          <a:ln>
            <a:noFill/>
          </a:ln>
        </p:spPr>
        <p:txBody>
          <a:bodyPr wrap="none" rtlCol="0">
            <a:spAutoFit/>
          </a:bodyPr>
          <a:lstStyle/>
          <a:p>
            <a:r>
              <a:rPr lang="en-GB" dirty="0"/>
              <a:t>3D-Var</a:t>
            </a:r>
          </a:p>
        </p:txBody>
      </p:sp>
      <p:sp>
        <p:nvSpPr>
          <p:cNvPr id="48" name="TextBox 47"/>
          <p:cNvSpPr txBox="1"/>
          <p:nvPr/>
        </p:nvSpPr>
        <p:spPr>
          <a:xfrm>
            <a:off x="6838516" y="3743331"/>
            <a:ext cx="898516" cy="369332"/>
          </a:xfrm>
          <a:prstGeom prst="rect">
            <a:avLst/>
          </a:prstGeom>
          <a:noFill/>
          <a:ln>
            <a:noFill/>
          </a:ln>
        </p:spPr>
        <p:txBody>
          <a:bodyPr wrap="none" rtlCol="0">
            <a:spAutoFit/>
          </a:bodyPr>
          <a:lstStyle/>
          <a:p>
            <a:r>
              <a:rPr lang="en-GB" dirty="0"/>
              <a:t>3D-Var</a:t>
            </a:r>
          </a:p>
        </p:txBody>
      </p:sp>
      <p:sp>
        <p:nvSpPr>
          <p:cNvPr id="49" name="TextBox 48"/>
          <p:cNvSpPr txBox="1"/>
          <p:nvPr/>
        </p:nvSpPr>
        <p:spPr>
          <a:xfrm>
            <a:off x="5261489" y="4319393"/>
            <a:ext cx="428323" cy="369332"/>
          </a:xfrm>
          <a:prstGeom prst="rect">
            <a:avLst/>
          </a:prstGeom>
          <a:noFill/>
          <a:ln>
            <a:noFill/>
          </a:ln>
        </p:spPr>
        <p:txBody>
          <a:bodyPr wrap="none" rtlCol="0">
            <a:spAutoFit/>
          </a:bodyPr>
          <a:lstStyle/>
          <a:p>
            <a:pPr algn="ctr"/>
            <a:r>
              <a:rPr lang="en-GB" dirty="0"/>
              <a:t>OI</a:t>
            </a:r>
          </a:p>
        </p:txBody>
      </p:sp>
      <p:sp>
        <p:nvSpPr>
          <p:cNvPr id="50" name="TextBox 49"/>
          <p:cNvSpPr txBox="1"/>
          <p:nvPr/>
        </p:nvSpPr>
        <p:spPr>
          <a:xfrm>
            <a:off x="3386678" y="3448244"/>
            <a:ext cx="954145" cy="369332"/>
          </a:xfrm>
          <a:prstGeom prst="rect">
            <a:avLst/>
          </a:prstGeom>
          <a:noFill/>
          <a:ln>
            <a:noFill/>
          </a:ln>
        </p:spPr>
        <p:txBody>
          <a:bodyPr wrap="none" rtlCol="0">
            <a:spAutoFit/>
          </a:bodyPr>
          <a:lstStyle/>
          <a:p>
            <a:pPr algn="ctr"/>
            <a:r>
              <a:rPr lang="en-GB" dirty="0"/>
              <a:t>EKF-OI</a:t>
            </a:r>
          </a:p>
        </p:txBody>
      </p:sp>
      <p:cxnSp>
        <p:nvCxnSpPr>
          <p:cNvPr id="33" name="Straight Arrow Connector 32"/>
          <p:cNvCxnSpPr/>
          <p:nvPr/>
        </p:nvCxnSpPr>
        <p:spPr>
          <a:xfrm>
            <a:off x="5884404" y="1774570"/>
            <a:ext cx="853778" cy="255530"/>
          </a:xfrm>
          <a:prstGeom prst="straightConnector1">
            <a:avLst/>
          </a:prstGeom>
          <a:ln w="19050">
            <a:solidFill>
              <a:srgbClr val="4A7EBB"/>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7260874" y="2741556"/>
            <a:ext cx="0" cy="380081"/>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6123724" y="3959577"/>
            <a:ext cx="473455" cy="53698"/>
          </a:xfrm>
          <a:prstGeom prst="straightConnector1">
            <a:avLst/>
          </a:prstGeom>
          <a:ln w="19050" cmpd="sng">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5658124" y="2190973"/>
            <a:ext cx="1060870" cy="1141421"/>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5297589" y="2359701"/>
            <a:ext cx="178063" cy="1119594"/>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a:off x="4200925" y="2189017"/>
            <a:ext cx="588783" cy="721414"/>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37" name="Slide Number Placeholder 1">
            <a:extLst>
              <a:ext uri="{FF2B5EF4-FFF2-40B4-BE49-F238E27FC236}">
                <a16:creationId xmlns:a16="http://schemas.microsoft.com/office/drawing/2014/main" id="{8F1D5BE5-1D59-4B90-AEE1-A1993F87A4B4}"/>
              </a:ext>
            </a:extLst>
          </p:cNvPr>
          <p:cNvSpPr>
            <a:spLocks noGrp="1"/>
          </p:cNvSpPr>
          <p:nvPr>
            <p:ph type="sldNum" sz="quarter" idx="10"/>
          </p:nvPr>
        </p:nvSpPr>
        <p:spPr>
          <a:xfrm>
            <a:off x="10031188" y="6454553"/>
            <a:ext cx="2159224" cy="216000"/>
          </a:xfrm>
        </p:spPr>
        <p:txBody>
          <a:bodyPr/>
          <a:lstStyle/>
          <a:p>
            <a:fld id="{6B3B0B0F-E794-1244-9699-107C60B9C23A}" type="slidenum">
              <a:rPr lang="en-US" smtClean="0"/>
              <a:pPr/>
              <a:t>2</a:t>
            </a:fld>
            <a:endParaRPr lang="en-US" dirty="0"/>
          </a:p>
        </p:txBody>
      </p:sp>
      <p:sp>
        <p:nvSpPr>
          <p:cNvPr id="43" name="Rectangle 2">
            <a:extLst>
              <a:ext uri="{FF2B5EF4-FFF2-40B4-BE49-F238E27FC236}">
                <a16:creationId xmlns:a16="http://schemas.microsoft.com/office/drawing/2014/main" id="{458B13D3-BBD5-40C6-81FB-BC1D8D62F3D4}"/>
              </a:ext>
            </a:extLst>
          </p:cNvPr>
          <p:cNvSpPr>
            <a:spLocks noChangeArrowheads="1"/>
          </p:cNvSpPr>
          <p:nvPr/>
        </p:nvSpPr>
        <p:spPr bwMode="auto">
          <a:xfrm>
            <a:off x="-629894" y="216311"/>
            <a:ext cx="8674197" cy="44279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89977" tIns="46788" rIns="89977" bIns="46788"/>
          <a:lstStyle>
            <a:lvl1pPr marL="215900" indent="-21590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9pPr>
          </a:lstStyle>
          <a:p>
            <a:pPr algn="ctr">
              <a:lnSpc>
                <a:spcPct val="82000"/>
              </a:lnSpc>
              <a:buSzPct val="45000"/>
              <a:buFont typeface="StarSymbol" charset="0"/>
              <a:buNone/>
            </a:pPr>
            <a:r>
              <a:rPr lang="en-GB" altLang="en-US" sz="2800" b="1" dirty="0">
                <a:solidFill>
                  <a:srgbClr val="376092"/>
                </a:solidFill>
                <a:latin typeface="+mj-lt"/>
              </a:rPr>
              <a:t>ECMWF data assimilation systems</a:t>
            </a:r>
          </a:p>
        </p:txBody>
      </p:sp>
      <p:sp>
        <p:nvSpPr>
          <p:cNvPr id="2" name="Footer Placeholder 11">
            <a:extLst>
              <a:ext uri="{FF2B5EF4-FFF2-40B4-BE49-F238E27FC236}">
                <a16:creationId xmlns:a16="http://schemas.microsoft.com/office/drawing/2014/main" id="{01D2C8B6-013D-6DBA-1FD3-39B8711BF6AF}"/>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
        <p:nvSpPr>
          <p:cNvPr id="3" name="TextBox 2">
            <a:extLst>
              <a:ext uri="{FF2B5EF4-FFF2-40B4-BE49-F238E27FC236}">
                <a16:creationId xmlns:a16="http://schemas.microsoft.com/office/drawing/2014/main" id="{9485FE07-3672-EAD9-0E90-542633247680}"/>
              </a:ext>
            </a:extLst>
          </p:cNvPr>
          <p:cNvSpPr txBox="1"/>
          <p:nvPr/>
        </p:nvSpPr>
        <p:spPr>
          <a:xfrm>
            <a:off x="9853620" y="3544934"/>
            <a:ext cx="1851927" cy="923330"/>
          </a:xfrm>
          <a:prstGeom prst="rect">
            <a:avLst/>
          </a:prstGeom>
          <a:noFill/>
        </p:spPr>
        <p:txBody>
          <a:bodyPr wrap="square" rtlCol="0">
            <a:spAutoFit/>
          </a:bodyPr>
          <a:lstStyle/>
          <a:p>
            <a:r>
              <a:rPr lang="en-US" b="1" dirty="0"/>
              <a:t>Integrated Forecasting System (IFS)</a:t>
            </a:r>
          </a:p>
        </p:txBody>
      </p:sp>
    </p:spTree>
    <p:extLst>
      <p:ext uri="{BB962C8B-B14F-4D97-AF65-F5344CB8AC3E}">
        <p14:creationId xmlns:p14="http://schemas.microsoft.com/office/powerpoint/2010/main" val="13857366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96045BF-3E4B-9D81-6EE1-6F36079BFFEE}"/>
              </a:ext>
            </a:extLst>
          </p:cNvPr>
          <p:cNvSpPr>
            <a:spLocks noGrp="1"/>
          </p:cNvSpPr>
          <p:nvPr>
            <p:ph type="sldNum" sz="quarter" idx="10"/>
          </p:nvPr>
        </p:nvSpPr>
        <p:spPr/>
        <p:txBody>
          <a:bodyPr/>
          <a:lstStyle/>
          <a:p>
            <a:fld id="{E4AB80EA-DB86-D849-B86F-15DAF31F0474}" type="slidenum">
              <a:rPr lang="en-US" smtClean="0"/>
              <a:pPr/>
              <a:t>20</a:t>
            </a:fld>
            <a:endParaRPr lang="en-US" dirty="0"/>
          </a:p>
        </p:txBody>
      </p:sp>
      <p:sp>
        <p:nvSpPr>
          <p:cNvPr id="5" name="Footer Placeholder 4">
            <a:extLst>
              <a:ext uri="{FF2B5EF4-FFF2-40B4-BE49-F238E27FC236}">
                <a16:creationId xmlns:a16="http://schemas.microsoft.com/office/drawing/2014/main" id="{BE4BE4A9-8C94-B886-E715-8C79415B4526}"/>
              </a:ext>
            </a:extLst>
          </p:cNvPr>
          <p:cNvSpPr>
            <a:spLocks noGrp="1"/>
          </p:cNvSpPr>
          <p:nvPr>
            <p:ph type="ftr" sz="quarter" idx="3"/>
          </p:nvPr>
        </p:nvSpPr>
        <p:spPr/>
        <p:txBody>
          <a:bodyPr/>
          <a:lstStyle/>
          <a:p>
            <a:pPr algn="ctr"/>
            <a:r>
              <a:rPr lang="en-US"/>
              <a:t>European Centre for Medium-Range Weather Forecasts</a:t>
            </a:r>
            <a:endParaRPr lang="en-US" dirty="0"/>
          </a:p>
        </p:txBody>
      </p:sp>
      <p:sp>
        <p:nvSpPr>
          <p:cNvPr id="12" name="Title 1">
            <a:extLst>
              <a:ext uri="{FF2B5EF4-FFF2-40B4-BE49-F238E27FC236}">
                <a16:creationId xmlns:a16="http://schemas.microsoft.com/office/drawing/2014/main" id="{13B7C7AB-DF09-3EC7-8C3B-A386EEB398CB}"/>
              </a:ext>
            </a:extLst>
          </p:cNvPr>
          <p:cNvSpPr txBox="1">
            <a:spLocks/>
          </p:cNvSpPr>
          <p:nvPr/>
        </p:nvSpPr>
        <p:spPr>
          <a:xfrm>
            <a:off x="492437" y="119046"/>
            <a:ext cx="10512862" cy="642455"/>
          </a:xfrm>
          <a:prstGeom prst="rect">
            <a:avLst/>
          </a:prstGeom>
        </p:spPr>
        <p:txBody>
          <a:bodyPr vert="horz" lIns="91440" tIns="45720" rIns="91440" bIns="45720" rtlCol="0" anchor="ctr">
            <a:normAutofit/>
          </a:bodyPr>
          <a:lstStyle>
            <a:lvl1pPr algn="l" defTabSz="914126" rtl="0" eaLnBrk="1" latinLnBrk="0" hangingPunct="1">
              <a:lnSpc>
                <a:spcPct val="90000"/>
              </a:lnSpc>
              <a:spcBef>
                <a:spcPct val="0"/>
              </a:spcBef>
              <a:buNone/>
              <a:defRPr sz="4399" kern="1200">
                <a:solidFill>
                  <a:schemeClr val="tx1"/>
                </a:solidFill>
                <a:latin typeface="+mj-lt"/>
                <a:ea typeface="+mj-ea"/>
                <a:cs typeface="+mj-cs"/>
              </a:defRPr>
            </a:lvl1pPr>
          </a:lstStyle>
          <a:p>
            <a:r>
              <a:rPr lang="en-GB" sz="3200" b="1" dirty="0">
                <a:solidFill>
                  <a:srgbClr val="235F97"/>
                </a:solidFill>
                <a:latin typeface="Calibri" panose="020F0502020204030204" pitchFamily="34" charset="0"/>
                <a:cs typeface="Calibri" panose="020F0502020204030204" pitchFamily="34" charset="0"/>
              </a:rPr>
              <a:t>Soil and snow temperature analysis (49r2)</a:t>
            </a:r>
          </a:p>
        </p:txBody>
      </p:sp>
      <p:sp>
        <p:nvSpPr>
          <p:cNvPr id="16" name="TextBox 15">
            <a:extLst>
              <a:ext uri="{FF2B5EF4-FFF2-40B4-BE49-F238E27FC236}">
                <a16:creationId xmlns:a16="http://schemas.microsoft.com/office/drawing/2014/main" id="{2D351BCF-2A0E-A764-812B-C45B764F3A39}"/>
              </a:ext>
            </a:extLst>
          </p:cNvPr>
          <p:cNvSpPr txBox="1"/>
          <p:nvPr/>
        </p:nvSpPr>
        <p:spPr>
          <a:xfrm>
            <a:off x="7184858" y="5610998"/>
            <a:ext cx="3134191" cy="646331"/>
          </a:xfrm>
          <a:prstGeom prst="rect">
            <a:avLst/>
          </a:prstGeom>
          <a:noFill/>
        </p:spPr>
        <p:txBody>
          <a:bodyPr wrap="none" rtlCol="0">
            <a:spAutoFit/>
          </a:bodyPr>
          <a:lstStyle/>
          <a:p>
            <a:r>
              <a:rPr lang="en-GB" dirty="0"/>
              <a:t>In the IFS: Christoph Herbert</a:t>
            </a:r>
          </a:p>
          <a:p>
            <a:r>
              <a:rPr lang="en-GB" dirty="0"/>
              <a:t>In </a:t>
            </a:r>
            <a:r>
              <a:rPr lang="en-GB" dirty="0" err="1"/>
              <a:t>ECLand</a:t>
            </a:r>
            <a:r>
              <a:rPr lang="en-GB" dirty="0"/>
              <a:t>: Kenta Ochi</a:t>
            </a:r>
          </a:p>
        </p:txBody>
      </p:sp>
      <p:pic>
        <p:nvPicPr>
          <p:cNvPr id="4097" name="Picture 1" descr="page7image25160048">
            <a:extLst>
              <a:ext uri="{FF2B5EF4-FFF2-40B4-BE49-F238E27FC236}">
                <a16:creationId xmlns:a16="http://schemas.microsoft.com/office/drawing/2014/main" id="{64C146FC-8056-BF19-5E24-966A5507B7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97706" y="63129"/>
            <a:ext cx="1828800" cy="191770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page7image25153600">
            <a:extLst>
              <a:ext uri="{FF2B5EF4-FFF2-40B4-BE49-F238E27FC236}">
                <a16:creationId xmlns:a16="http://schemas.microsoft.com/office/drawing/2014/main" id="{25095564-12B4-5AD6-2371-3D42C804DBD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45748"/>
          <a:stretch/>
        </p:blipFill>
        <p:spPr bwMode="auto">
          <a:xfrm>
            <a:off x="619437" y="1379760"/>
            <a:ext cx="5524500" cy="256309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0412D58-6F14-4750-1E69-AB3963A927C8}"/>
              </a:ext>
            </a:extLst>
          </p:cNvPr>
          <p:cNvSpPr txBox="1"/>
          <p:nvPr/>
        </p:nvSpPr>
        <p:spPr>
          <a:xfrm>
            <a:off x="409055" y="645728"/>
            <a:ext cx="7058012" cy="923330"/>
          </a:xfrm>
          <a:prstGeom prst="rect">
            <a:avLst/>
          </a:prstGeom>
          <a:noFill/>
        </p:spPr>
        <p:txBody>
          <a:bodyPr wrap="square" rtlCol="0">
            <a:spAutoFit/>
          </a:bodyPr>
          <a:lstStyle/>
          <a:p>
            <a:r>
              <a:rPr lang="en-GB" b="1" dirty="0"/>
              <a:t>Integration of the soil and snow temperature analysis in the SEKF, instead of using a 1D-OI approach</a:t>
            </a:r>
          </a:p>
          <a:p>
            <a:endParaRPr lang="en-GB" dirty="0"/>
          </a:p>
        </p:txBody>
      </p:sp>
      <p:pic>
        <p:nvPicPr>
          <p:cNvPr id="6" name="Picture 5" descr="A diagram of a control variable&#10;&#10;Description automatically generated">
            <a:extLst>
              <a:ext uri="{FF2B5EF4-FFF2-40B4-BE49-F238E27FC236}">
                <a16:creationId xmlns:a16="http://schemas.microsoft.com/office/drawing/2014/main" id="{29D02B40-F73F-1C7C-07BE-5FF1E98D46E4}"/>
              </a:ext>
            </a:extLst>
          </p:cNvPr>
          <p:cNvPicPr>
            <a:picLocks noChangeAspect="1"/>
          </p:cNvPicPr>
          <p:nvPr/>
        </p:nvPicPr>
        <p:blipFill>
          <a:blip r:embed="rId4"/>
          <a:stretch>
            <a:fillRect/>
          </a:stretch>
        </p:blipFill>
        <p:spPr>
          <a:xfrm>
            <a:off x="7677449" y="817418"/>
            <a:ext cx="2641600" cy="2108200"/>
          </a:xfrm>
          <a:prstGeom prst="rect">
            <a:avLst/>
          </a:prstGeom>
        </p:spPr>
      </p:pic>
      <p:pic>
        <p:nvPicPr>
          <p:cNvPr id="4099" name="Picture 3" descr="page7image25161920">
            <a:extLst>
              <a:ext uri="{FF2B5EF4-FFF2-40B4-BE49-F238E27FC236}">
                <a16:creationId xmlns:a16="http://schemas.microsoft.com/office/drawing/2014/main" id="{A2B5A941-339C-FE0D-8D1A-6E64425214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8553" y="4008637"/>
            <a:ext cx="5157447" cy="224869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page7image25164416">
            <a:extLst>
              <a:ext uri="{FF2B5EF4-FFF2-40B4-BE49-F238E27FC236}">
                <a16:creationId xmlns:a16="http://schemas.microsoft.com/office/drawing/2014/main" id="{88630A4D-D19D-92F6-EDF4-A0FC55FE8BF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6805" y="1306236"/>
            <a:ext cx="444500" cy="47879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AB73B30-E479-190F-12C5-8BA76910F2B4}"/>
              </a:ext>
            </a:extLst>
          </p:cNvPr>
          <p:cNvSpPr txBox="1"/>
          <p:nvPr/>
        </p:nvSpPr>
        <p:spPr>
          <a:xfrm>
            <a:off x="4683430" y="4279617"/>
            <a:ext cx="378630" cy="923330"/>
          </a:xfrm>
          <a:prstGeom prst="rect">
            <a:avLst/>
          </a:prstGeom>
          <a:noFill/>
        </p:spPr>
        <p:txBody>
          <a:bodyPr wrap="none" rtlCol="0">
            <a:spAutoFit/>
          </a:bodyPr>
          <a:lstStyle/>
          <a:p>
            <a:r>
              <a:rPr lang="en-US" dirty="0">
                <a:sym typeface="Wingdings" pitchFamily="2" charset="2"/>
              </a:rPr>
              <a:t> </a:t>
            </a:r>
          </a:p>
          <a:p>
            <a:r>
              <a:rPr lang="en-US" dirty="0">
                <a:sym typeface="Wingdings" pitchFamily="2" charset="2"/>
              </a:rPr>
              <a:t></a:t>
            </a:r>
          </a:p>
          <a:p>
            <a:r>
              <a:rPr lang="en-US" dirty="0">
                <a:sym typeface="Wingdings" pitchFamily="2" charset="2"/>
              </a:rPr>
              <a:t></a:t>
            </a:r>
            <a:endParaRPr lang="en-US" dirty="0"/>
          </a:p>
        </p:txBody>
      </p:sp>
      <p:sp>
        <p:nvSpPr>
          <p:cNvPr id="18" name="TextBox 17">
            <a:extLst>
              <a:ext uri="{FF2B5EF4-FFF2-40B4-BE49-F238E27FC236}">
                <a16:creationId xmlns:a16="http://schemas.microsoft.com/office/drawing/2014/main" id="{DF60066F-70EE-FCB4-5A4B-8FEF722BCCFC}"/>
              </a:ext>
            </a:extLst>
          </p:cNvPr>
          <p:cNvSpPr txBox="1"/>
          <p:nvPr/>
        </p:nvSpPr>
        <p:spPr>
          <a:xfrm>
            <a:off x="6902820" y="3643302"/>
            <a:ext cx="4669743" cy="1200329"/>
          </a:xfrm>
          <a:prstGeom prst="rect">
            <a:avLst/>
          </a:prstGeom>
          <a:noFill/>
        </p:spPr>
        <p:txBody>
          <a:bodyPr wrap="square" rtlCol="0">
            <a:spAutoFit/>
          </a:bodyPr>
          <a:lstStyle/>
          <a:p>
            <a:r>
              <a:rPr lang="en-GB" dirty="0">
                <a:sym typeface="Wingdings" pitchFamily="2" charset="2"/>
              </a:rPr>
              <a:t>- Significant improvement in T2m analysis and forecasts</a:t>
            </a:r>
          </a:p>
          <a:p>
            <a:endParaRPr lang="en-GB" dirty="0">
              <a:sym typeface="Wingdings" pitchFamily="2" charset="2"/>
            </a:endParaRPr>
          </a:p>
          <a:p>
            <a:r>
              <a:rPr lang="en-GB" dirty="0">
                <a:sym typeface="Wingdings" pitchFamily="2" charset="2"/>
              </a:rPr>
              <a:t>- Steps towards unified LDAS</a:t>
            </a:r>
            <a:endParaRPr lang="en-GB" dirty="0"/>
          </a:p>
        </p:txBody>
      </p:sp>
    </p:spTree>
    <p:extLst>
      <p:ext uri="{BB962C8B-B14F-4D97-AF65-F5344CB8AC3E}">
        <p14:creationId xmlns:p14="http://schemas.microsoft.com/office/powerpoint/2010/main" val="9540990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5FEED2B-79B8-9567-3002-305594E834EF}"/>
              </a:ext>
            </a:extLst>
          </p:cNvPr>
          <p:cNvSpPr>
            <a:spLocks noGrp="1"/>
          </p:cNvSpPr>
          <p:nvPr>
            <p:ph type="sldNum" sz="quarter" idx="10"/>
          </p:nvPr>
        </p:nvSpPr>
        <p:spPr>
          <a:xfrm>
            <a:off x="10032213" y="6308255"/>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chemeClr val="accent1">
                    <a:lumMod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pPr/>
              <a:t>21</a:t>
            </a:fld>
            <a:endParaRPr lang="en-US" dirty="0"/>
          </a:p>
        </p:txBody>
      </p:sp>
      <p:sp>
        <p:nvSpPr>
          <p:cNvPr id="17" name="AutoShape 2" descr="Home">
            <a:extLst>
              <a:ext uri="{FF2B5EF4-FFF2-40B4-BE49-F238E27FC236}">
                <a16:creationId xmlns:a16="http://schemas.microsoft.com/office/drawing/2014/main" id="{42E3ADCE-06D7-CEE5-9DB9-51EF2631543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 name="Graphic 19">
            <a:extLst>
              <a:ext uri="{FF2B5EF4-FFF2-40B4-BE49-F238E27FC236}">
                <a16:creationId xmlns:a16="http://schemas.microsoft.com/office/drawing/2014/main" id="{A0F96DEE-3A1B-075C-FD87-6D39D2C3B7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835925" y="277571"/>
            <a:ext cx="2356074" cy="1112652"/>
          </a:xfrm>
          <a:prstGeom prst="rect">
            <a:avLst/>
          </a:prstGeom>
        </p:spPr>
      </p:pic>
      <p:sp>
        <p:nvSpPr>
          <p:cNvPr id="7" name="TextBox 6">
            <a:extLst>
              <a:ext uri="{FF2B5EF4-FFF2-40B4-BE49-F238E27FC236}">
                <a16:creationId xmlns:a16="http://schemas.microsoft.com/office/drawing/2014/main" id="{4745C497-2AEC-8E25-0CEE-38246A73C951}"/>
              </a:ext>
            </a:extLst>
          </p:cNvPr>
          <p:cNvSpPr txBox="1"/>
          <p:nvPr/>
        </p:nvSpPr>
        <p:spPr>
          <a:xfrm>
            <a:off x="2411420" y="6271682"/>
            <a:ext cx="8614873" cy="369332"/>
          </a:xfrm>
          <a:prstGeom prst="rect">
            <a:avLst/>
          </a:prstGeom>
          <a:solidFill>
            <a:schemeClr val="bg1"/>
          </a:solidFill>
        </p:spPr>
        <p:txBody>
          <a:bodyPr wrap="square" rtlCol="0">
            <a:spAutoFit/>
          </a:bodyPr>
          <a:lstStyle/>
          <a:p>
            <a:r>
              <a:rPr lang="en-GB" sz="900" i="0" dirty="0">
                <a:solidFill>
                  <a:srgbClr val="172B4D"/>
                </a:solidFill>
                <a:effectLst/>
              </a:rPr>
              <a:t>The  CORSO project (grant agreement No101082194) is funded by the European Union. Views and opinions expressed are however those of the author(s) only and do not necessarily reflect those of the European Union or the Commission. Neither the European Union nor the granting authority can be held responsible for them.</a:t>
            </a:r>
            <a:endParaRPr lang="en-GB" sz="900" dirty="0"/>
          </a:p>
        </p:txBody>
      </p:sp>
      <p:pic>
        <p:nvPicPr>
          <p:cNvPr id="8" name="Picture 7" descr="A flag with yellow stars&#10;&#10;Description automatically generated with low confidence">
            <a:extLst>
              <a:ext uri="{FF2B5EF4-FFF2-40B4-BE49-F238E27FC236}">
                <a16:creationId xmlns:a16="http://schemas.microsoft.com/office/drawing/2014/main" id="{26471823-9627-80FD-6DF4-231217107896}"/>
              </a:ext>
            </a:extLst>
          </p:cNvPr>
          <p:cNvPicPr>
            <a:picLocks noChangeAspect="1"/>
          </p:cNvPicPr>
          <p:nvPr/>
        </p:nvPicPr>
        <p:blipFill>
          <a:blip r:embed="rId4"/>
          <a:stretch>
            <a:fillRect/>
          </a:stretch>
        </p:blipFill>
        <p:spPr>
          <a:xfrm>
            <a:off x="10032213" y="1504110"/>
            <a:ext cx="1988160" cy="2014320"/>
          </a:xfrm>
          <a:prstGeom prst="rect">
            <a:avLst/>
          </a:prstGeom>
        </p:spPr>
      </p:pic>
      <p:sp>
        <p:nvSpPr>
          <p:cNvPr id="2" name="TextBox 1">
            <a:extLst>
              <a:ext uri="{FF2B5EF4-FFF2-40B4-BE49-F238E27FC236}">
                <a16:creationId xmlns:a16="http://schemas.microsoft.com/office/drawing/2014/main" id="{A940E781-55EF-5A53-4815-62FB136DD9E5}"/>
              </a:ext>
            </a:extLst>
          </p:cNvPr>
          <p:cNvSpPr txBox="1"/>
          <p:nvPr/>
        </p:nvSpPr>
        <p:spPr>
          <a:xfrm>
            <a:off x="380189" y="4410029"/>
            <a:ext cx="11850793" cy="2092881"/>
          </a:xfrm>
          <a:prstGeom prst="rect">
            <a:avLst/>
          </a:prstGeom>
          <a:noFill/>
        </p:spPr>
        <p:txBody>
          <a:bodyPr wrap="square" rtlCol="0">
            <a:spAutoFit/>
          </a:bodyPr>
          <a:lstStyle/>
          <a:p>
            <a:pPr lvl="0">
              <a:spcAft>
                <a:spcPts val="300"/>
              </a:spcAft>
              <a:tabLst>
                <a:tab pos="228600" algn="l"/>
              </a:tabLst>
            </a:pPr>
            <a:endParaRPr lang="en-GB" sz="2000" dirty="0">
              <a:solidFill>
                <a:srgbClr val="172B4D"/>
              </a:solidFill>
              <a:latin typeface="-apple-system"/>
            </a:endParaRPr>
          </a:p>
          <a:p>
            <a:pPr marL="342900" lvl="0" indent="-342900">
              <a:spcAft>
                <a:spcPts val="300"/>
              </a:spcAft>
              <a:buFontTx/>
              <a:buChar char="-"/>
              <a:tabLst>
                <a:tab pos="228600" algn="l"/>
              </a:tabLst>
            </a:pPr>
            <a:endParaRPr lang="en-GB" sz="2000" dirty="0">
              <a:solidFill>
                <a:srgbClr val="172B4D"/>
              </a:solidFill>
              <a:latin typeface="-apple-system"/>
            </a:endParaRPr>
          </a:p>
          <a:p>
            <a:pPr marL="342900" lvl="0" indent="-342900">
              <a:spcAft>
                <a:spcPts val="300"/>
              </a:spcAft>
              <a:buFontTx/>
              <a:buChar char="-"/>
              <a:tabLst>
                <a:tab pos="228600" algn="l"/>
              </a:tabLst>
            </a:pPr>
            <a:endParaRPr lang="en-GB" sz="2000" dirty="0">
              <a:solidFill>
                <a:srgbClr val="172B4D"/>
              </a:solidFill>
              <a:latin typeface="-apple-system"/>
            </a:endParaRPr>
          </a:p>
          <a:p>
            <a:pPr lvl="0">
              <a:spcAft>
                <a:spcPts val="300"/>
              </a:spcAft>
              <a:tabLst>
                <a:tab pos="228600" algn="l"/>
              </a:tabLst>
            </a:pPr>
            <a:r>
              <a:rPr lang="en-GB" sz="2000" dirty="0">
                <a:solidFill>
                  <a:srgbClr val="172B4D"/>
                </a:solidFill>
                <a:latin typeface="-apple-system"/>
                <a:sym typeface="Wingdings" pitchFamily="2" charset="2"/>
              </a:rPr>
              <a:t> </a:t>
            </a:r>
            <a:r>
              <a:rPr lang="en-GB" sz="2000" dirty="0">
                <a:solidFill>
                  <a:srgbClr val="172B4D"/>
                </a:solidFill>
                <a:latin typeface="-apple-system"/>
              </a:rPr>
              <a:t>P</a:t>
            </a:r>
            <a:r>
              <a:rPr lang="en-GB" sz="2000" b="0" i="0" dirty="0">
                <a:solidFill>
                  <a:srgbClr val="172B4D"/>
                </a:solidFill>
                <a:effectLst/>
                <a:latin typeface="-apple-system"/>
              </a:rPr>
              <a:t>ave the way for future observations assimilation such as </a:t>
            </a:r>
            <a:r>
              <a:rPr lang="en-GB" sz="2000" b="0" i="0" dirty="0" err="1">
                <a:solidFill>
                  <a:srgbClr val="172B4D"/>
                </a:solidFill>
                <a:effectLst/>
                <a:latin typeface="-apple-system"/>
              </a:rPr>
              <a:t>Metop</a:t>
            </a:r>
            <a:r>
              <a:rPr lang="en-GB" sz="2000" b="0" i="0" dirty="0">
                <a:solidFill>
                  <a:srgbClr val="172B4D"/>
                </a:solidFill>
                <a:effectLst/>
                <a:latin typeface="-apple-system"/>
              </a:rPr>
              <a:t>-SG/SCA, Copernicus Expansion CO2 and CIMR missions, which are all relevant to consistently constrain vegetation and carbon fluxes in CO2MVS</a:t>
            </a:r>
            <a:r>
              <a:rPr lang="en-GB" sz="2000" dirty="0"/>
              <a:t>	</a:t>
            </a:r>
          </a:p>
          <a:p>
            <a:pPr lvl="0">
              <a:spcAft>
                <a:spcPts val="300"/>
              </a:spcAft>
              <a:tabLst>
                <a:tab pos="228600" algn="l"/>
              </a:tabLst>
            </a:pPr>
            <a:endParaRPr lang="en-US" sz="2000" dirty="0"/>
          </a:p>
        </p:txBody>
      </p:sp>
      <p:pic>
        <p:nvPicPr>
          <p:cNvPr id="6" name="Picture 5">
            <a:extLst>
              <a:ext uri="{FF2B5EF4-FFF2-40B4-BE49-F238E27FC236}">
                <a16:creationId xmlns:a16="http://schemas.microsoft.com/office/drawing/2014/main" id="{4F9FD739-3502-84AA-A494-FF3A3932B5C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1959" t="9567" r="7916" b="9112"/>
          <a:stretch/>
        </p:blipFill>
        <p:spPr bwMode="auto">
          <a:xfrm>
            <a:off x="1167106" y="2434116"/>
            <a:ext cx="2831485" cy="287374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B505D93D-1009-3F2D-E2B0-B3BB22318517}"/>
              </a:ext>
            </a:extLst>
          </p:cNvPr>
          <p:cNvSpPr txBox="1"/>
          <p:nvPr/>
        </p:nvSpPr>
        <p:spPr>
          <a:xfrm>
            <a:off x="9732567" y="4046299"/>
            <a:ext cx="2287806" cy="369332"/>
          </a:xfrm>
          <a:prstGeom prst="rect">
            <a:avLst/>
          </a:prstGeom>
          <a:noFill/>
        </p:spPr>
        <p:txBody>
          <a:bodyPr wrap="none" rtlCol="0">
            <a:spAutoFit/>
          </a:bodyPr>
          <a:lstStyle/>
          <a:p>
            <a:r>
              <a:rPr lang="en-GB" dirty="0"/>
              <a:t>Sébastien Garrigues</a:t>
            </a:r>
          </a:p>
        </p:txBody>
      </p:sp>
      <p:pic>
        <p:nvPicPr>
          <p:cNvPr id="10" name="Picture 6">
            <a:extLst>
              <a:ext uri="{FF2B5EF4-FFF2-40B4-BE49-F238E27FC236}">
                <a16:creationId xmlns:a16="http://schemas.microsoft.com/office/drawing/2014/main" id="{C5EC9C52-96C6-FCE8-AB2E-AE668F5F675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41956" r="16334"/>
          <a:stretch/>
        </p:blipFill>
        <p:spPr bwMode="auto">
          <a:xfrm>
            <a:off x="5441540" y="1943448"/>
            <a:ext cx="3850057" cy="3076864"/>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4D61D1EC-BADB-46B7-8562-3CFCE52A84F3}"/>
              </a:ext>
            </a:extLst>
          </p:cNvPr>
          <p:cNvSpPr txBox="1"/>
          <p:nvPr/>
        </p:nvSpPr>
        <p:spPr>
          <a:xfrm>
            <a:off x="1232215" y="2141938"/>
            <a:ext cx="3057247" cy="369332"/>
          </a:xfrm>
          <a:prstGeom prst="rect">
            <a:avLst/>
          </a:prstGeom>
          <a:noFill/>
        </p:spPr>
        <p:txBody>
          <a:bodyPr wrap="none" rtlCol="0">
            <a:spAutoFit/>
          </a:bodyPr>
          <a:lstStyle/>
          <a:p>
            <a:r>
              <a:rPr lang="en-GB" dirty="0"/>
              <a:t>Information content analysis</a:t>
            </a:r>
          </a:p>
        </p:txBody>
      </p:sp>
      <p:sp>
        <p:nvSpPr>
          <p:cNvPr id="12" name="TextBox 11">
            <a:extLst>
              <a:ext uri="{FF2B5EF4-FFF2-40B4-BE49-F238E27FC236}">
                <a16:creationId xmlns:a16="http://schemas.microsoft.com/office/drawing/2014/main" id="{4C7B12D1-7378-8998-0A53-860CF3C5D9FC}"/>
              </a:ext>
            </a:extLst>
          </p:cNvPr>
          <p:cNvSpPr txBox="1"/>
          <p:nvPr/>
        </p:nvSpPr>
        <p:spPr>
          <a:xfrm>
            <a:off x="6630544" y="4805982"/>
            <a:ext cx="1326004" cy="400110"/>
          </a:xfrm>
          <a:prstGeom prst="rect">
            <a:avLst/>
          </a:prstGeom>
          <a:solidFill>
            <a:schemeClr val="bg1"/>
          </a:solidFill>
        </p:spPr>
        <p:txBody>
          <a:bodyPr wrap="none" rtlCol="0">
            <a:spAutoFit/>
          </a:bodyPr>
          <a:lstStyle/>
          <a:p>
            <a:pPr algn="l"/>
            <a:r>
              <a:rPr lang="en-US" sz="2000" dirty="0"/>
              <a:t>NN model</a:t>
            </a:r>
          </a:p>
        </p:txBody>
      </p:sp>
      <p:sp>
        <p:nvSpPr>
          <p:cNvPr id="13" name="TextBox 12">
            <a:extLst>
              <a:ext uri="{FF2B5EF4-FFF2-40B4-BE49-F238E27FC236}">
                <a16:creationId xmlns:a16="http://schemas.microsoft.com/office/drawing/2014/main" id="{896337B2-98A0-81D2-AB71-2685166E3780}"/>
              </a:ext>
            </a:extLst>
          </p:cNvPr>
          <p:cNvSpPr txBox="1"/>
          <p:nvPr/>
        </p:nvSpPr>
        <p:spPr>
          <a:xfrm rot="16200000">
            <a:off x="4192929" y="3397155"/>
            <a:ext cx="2599173" cy="400110"/>
          </a:xfrm>
          <a:prstGeom prst="rect">
            <a:avLst/>
          </a:prstGeom>
          <a:solidFill>
            <a:schemeClr val="bg1"/>
          </a:solidFill>
        </p:spPr>
        <p:txBody>
          <a:bodyPr wrap="none" rtlCol="0">
            <a:spAutoFit/>
          </a:bodyPr>
          <a:lstStyle/>
          <a:p>
            <a:pPr algn="l"/>
            <a:r>
              <a:rPr lang="en-US" sz="2000" dirty="0"/>
              <a:t>ASCAT Observations</a:t>
            </a:r>
          </a:p>
        </p:txBody>
      </p:sp>
      <p:sp>
        <p:nvSpPr>
          <p:cNvPr id="14" name="TextBox 13">
            <a:extLst>
              <a:ext uri="{FF2B5EF4-FFF2-40B4-BE49-F238E27FC236}">
                <a16:creationId xmlns:a16="http://schemas.microsoft.com/office/drawing/2014/main" id="{28A7605F-7635-32BA-E9AF-149B5A4676CA}"/>
              </a:ext>
            </a:extLst>
          </p:cNvPr>
          <p:cNvSpPr txBox="1"/>
          <p:nvPr/>
        </p:nvSpPr>
        <p:spPr>
          <a:xfrm>
            <a:off x="380190" y="831038"/>
            <a:ext cx="11850793" cy="1092607"/>
          </a:xfrm>
          <a:prstGeom prst="rect">
            <a:avLst/>
          </a:prstGeom>
          <a:noFill/>
        </p:spPr>
        <p:txBody>
          <a:bodyPr wrap="square" rtlCol="0">
            <a:spAutoFit/>
          </a:bodyPr>
          <a:lstStyle/>
          <a:p>
            <a:pPr lvl="0">
              <a:spcAft>
                <a:spcPts val="300"/>
              </a:spcAft>
              <a:tabLst>
                <a:tab pos="228600" algn="l"/>
              </a:tabLst>
            </a:pPr>
            <a:r>
              <a:rPr lang="en-GB" sz="2000" dirty="0"/>
              <a:t>Enhance the exploitation of satellite observations in coupled land-atmosphere </a:t>
            </a:r>
          </a:p>
          <a:p>
            <a:pPr lvl="0">
              <a:spcAft>
                <a:spcPts val="300"/>
              </a:spcAft>
              <a:tabLst>
                <a:tab pos="228600" algn="l"/>
              </a:tabLst>
            </a:pPr>
            <a:r>
              <a:rPr lang="en-GB" sz="2000" dirty="0"/>
              <a:t>assimilation to constrain vegetation water and carbon cycle variables.</a:t>
            </a:r>
          </a:p>
          <a:p>
            <a:pPr marL="342900" lvl="0" indent="-342900">
              <a:spcAft>
                <a:spcPts val="300"/>
              </a:spcAft>
              <a:buFont typeface="Wingdings" pitchFamily="2" charset="2"/>
              <a:buChar char="à"/>
              <a:tabLst>
                <a:tab pos="228600" algn="l"/>
              </a:tabLst>
            </a:pPr>
            <a:r>
              <a:rPr lang="en-GB" sz="2000" dirty="0">
                <a:sym typeface="Wingdings" pitchFamily="2" charset="2"/>
              </a:rPr>
              <a:t>Development of ML-based observation operators for MW and SIF observations</a:t>
            </a:r>
            <a:endParaRPr lang="en-US" sz="2000" dirty="0"/>
          </a:p>
        </p:txBody>
      </p:sp>
      <p:sp>
        <p:nvSpPr>
          <p:cNvPr id="5" name="Title 1">
            <a:extLst>
              <a:ext uri="{FF2B5EF4-FFF2-40B4-BE49-F238E27FC236}">
                <a16:creationId xmlns:a16="http://schemas.microsoft.com/office/drawing/2014/main" id="{BD8773AA-1398-34CE-28DC-C928E820F21C}"/>
              </a:ext>
            </a:extLst>
          </p:cNvPr>
          <p:cNvSpPr txBox="1">
            <a:spLocks/>
          </p:cNvSpPr>
          <p:nvPr/>
        </p:nvSpPr>
        <p:spPr>
          <a:xfrm>
            <a:off x="327112" y="110930"/>
            <a:ext cx="10790654" cy="369332"/>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839DB2"/>
                </a:solidFill>
                <a:latin typeface="+mj-lt"/>
                <a:ea typeface="+mj-ea"/>
                <a:cs typeface="+mj-cs"/>
              </a:defRPr>
            </a:lvl1pPr>
          </a:lstStyle>
          <a:p>
            <a:r>
              <a:rPr lang="en-US" sz="3200" b="1" dirty="0">
                <a:solidFill>
                  <a:srgbClr val="235F97"/>
                </a:solidFill>
              </a:rPr>
              <a:t>Vegetation and carbon cycle analysis</a:t>
            </a:r>
            <a:r>
              <a:rPr lang="en-US" sz="3200" b="1" dirty="0">
                <a:solidFill>
                  <a:srgbClr val="235F97"/>
                </a:solidFill>
                <a:sym typeface="Wingdings" pitchFamily="2" charset="2"/>
              </a:rPr>
              <a:t> </a:t>
            </a:r>
            <a:r>
              <a:rPr lang="en-US" sz="3200" b="1" dirty="0">
                <a:solidFill>
                  <a:srgbClr val="235F97"/>
                </a:solidFill>
              </a:rPr>
              <a:t>CORSO project</a:t>
            </a:r>
          </a:p>
        </p:txBody>
      </p:sp>
    </p:spTree>
    <p:extLst>
      <p:ext uri="{BB962C8B-B14F-4D97-AF65-F5344CB8AC3E}">
        <p14:creationId xmlns:p14="http://schemas.microsoft.com/office/powerpoint/2010/main" val="30492065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F2102201-6A1E-4A2C-A611-08F147D9323D}"/>
              </a:ext>
            </a:extLst>
          </p:cNvPr>
          <p:cNvSpPr>
            <a:spLocks noGrp="1"/>
          </p:cNvSpPr>
          <p:nvPr>
            <p:ph type="ftr" sz="quarter" idx="3"/>
          </p:nvPr>
        </p:nvSpPr>
        <p:spPr/>
        <p:txBody>
          <a:bodyPr/>
          <a:lstStyle/>
          <a:p>
            <a:pPr algn="ctr"/>
            <a:r>
              <a:rPr lang="en-US"/>
              <a:t>European Centre for Medium-Range Weather Forecasts</a:t>
            </a:r>
            <a:endParaRPr lang="en-US" dirty="0"/>
          </a:p>
        </p:txBody>
      </p:sp>
      <p:sp>
        <p:nvSpPr>
          <p:cNvPr id="14" name="Title 1">
            <a:extLst>
              <a:ext uri="{FF2B5EF4-FFF2-40B4-BE49-F238E27FC236}">
                <a16:creationId xmlns:a16="http://schemas.microsoft.com/office/drawing/2014/main" id="{59C244AE-612C-4AA5-A139-B550BAB8AC1C}"/>
              </a:ext>
            </a:extLst>
          </p:cNvPr>
          <p:cNvSpPr>
            <a:spLocks noGrp="1"/>
          </p:cNvSpPr>
          <p:nvPr>
            <p:ph type="title"/>
          </p:nvPr>
        </p:nvSpPr>
        <p:spPr>
          <a:xfrm>
            <a:off x="221696" y="76531"/>
            <a:ext cx="12596498" cy="398420"/>
          </a:xfrm>
        </p:spPr>
        <p:txBody>
          <a:bodyPr>
            <a:noAutofit/>
          </a:bodyPr>
          <a:lstStyle/>
          <a:p>
            <a:r>
              <a:rPr lang="en-GB" sz="2800" b="1" dirty="0">
                <a:solidFill>
                  <a:srgbClr val="1F497D"/>
                </a:solidFill>
                <a:latin typeface="+mn-lt"/>
              </a:rPr>
              <a:t>Coupling for NWP and reanalysis: status and plans</a:t>
            </a:r>
          </a:p>
        </p:txBody>
      </p:sp>
      <p:sp>
        <p:nvSpPr>
          <p:cNvPr id="15" name="TextBox 14">
            <a:extLst>
              <a:ext uri="{FF2B5EF4-FFF2-40B4-BE49-F238E27FC236}">
                <a16:creationId xmlns:a16="http://schemas.microsoft.com/office/drawing/2014/main" id="{138319D2-B489-4293-BF0A-EF829B2584F9}"/>
              </a:ext>
            </a:extLst>
          </p:cNvPr>
          <p:cNvSpPr txBox="1"/>
          <p:nvPr/>
        </p:nvSpPr>
        <p:spPr>
          <a:xfrm>
            <a:off x="340881" y="670560"/>
            <a:ext cx="5438348" cy="1477328"/>
          </a:xfrm>
          <a:prstGeom prst="rect">
            <a:avLst/>
          </a:prstGeom>
          <a:noFill/>
        </p:spPr>
        <p:txBody>
          <a:bodyPr wrap="none" rtlCol="0">
            <a:spAutoFit/>
          </a:bodyPr>
          <a:lstStyle/>
          <a:p>
            <a:r>
              <a:rPr lang="en-GB" b="1" dirty="0"/>
              <a:t>Weakly coupled data assimilation for</a:t>
            </a:r>
          </a:p>
          <a:p>
            <a:r>
              <a:rPr lang="en-GB" b="1" dirty="0"/>
              <a:t>- Land-atmosphere-waves (ERA5)</a:t>
            </a:r>
          </a:p>
          <a:p>
            <a:r>
              <a:rPr lang="en-GB" b="1" dirty="0"/>
              <a:t>- Land-atmosphere-waves-ocean-sea ice (NWP)</a:t>
            </a:r>
          </a:p>
          <a:p>
            <a:r>
              <a:rPr lang="en-GB" b="1" dirty="0"/>
              <a:t> </a:t>
            </a:r>
          </a:p>
          <a:p>
            <a:endParaRPr lang="fr-FR" b="1" dirty="0"/>
          </a:p>
        </p:txBody>
      </p:sp>
      <p:sp>
        <p:nvSpPr>
          <p:cNvPr id="22" name="Slide Number Placeholder 1">
            <a:extLst>
              <a:ext uri="{FF2B5EF4-FFF2-40B4-BE49-F238E27FC236}">
                <a16:creationId xmlns:a16="http://schemas.microsoft.com/office/drawing/2014/main" id="{16270AF5-6D9A-4745-AA20-372CEB7BC253}"/>
              </a:ext>
            </a:extLst>
          </p:cNvPr>
          <p:cNvSpPr>
            <a:spLocks noGrp="1"/>
          </p:cNvSpPr>
          <p:nvPr>
            <p:ph type="sldNum" sz="quarter" idx="10"/>
          </p:nvPr>
        </p:nvSpPr>
        <p:spPr>
          <a:xfrm>
            <a:off x="10032213" y="6454553"/>
            <a:ext cx="2159786" cy="216000"/>
          </a:xfrm>
        </p:spPr>
        <p:txBody>
          <a:bodyPr/>
          <a:lstStyle/>
          <a:p>
            <a:fld id="{6B3B0B0F-E794-1244-9699-107C60B9C23A}" type="slidenum">
              <a:rPr lang="en-US" smtClean="0">
                <a:latin typeface="Calibri" panose="020F0502020204030204" pitchFamily="34" charset="0"/>
                <a:cs typeface="Calibri" panose="020F0502020204030204" pitchFamily="34" charset="0"/>
              </a:rPr>
              <a:pPr/>
              <a:t>22</a:t>
            </a:fld>
            <a:endParaRPr lang="en-US" dirty="0">
              <a:latin typeface="Calibri" panose="020F0502020204030204" pitchFamily="34" charset="0"/>
              <a:cs typeface="Calibri" panose="020F0502020204030204" pitchFamily="34" charset="0"/>
            </a:endParaRPr>
          </a:p>
        </p:txBody>
      </p:sp>
      <p:grpSp>
        <p:nvGrpSpPr>
          <p:cNvPr id="11" name="Group 10">
            <a:extLst>
              <a:ext uri="{FF2B5EF4-FFF2-40B4-BE49-F238E27FC236}">
                <a16:creationId xmlns:a16="http://schemas.microsoft.com/office/drawing/2014/main" id="{78155BE8-39F6-65B7-E990-B5F56A1D6E1E}"/>
              </a:ext>
            </a:extLst>
          </p:cNvPr>
          <p:cNvGrpSpPr/>
          <p:nvPr/>
        </p:nvGrpSpPr>
        <p:grpSpPr>
          <a:xfrm>
            <a:off x="162639" y="2026559"/>
            <a:ext cx="4749981" cy="3258610"/>
            <a:chOff x="5799250" y="859241"/>
            <a:chExt cx="2739929" cy="1792285"/>
          </a:xfrm>
        </p:grpSpPr>
        <p:grpSp>
          <p:nvGrpSpPr>
            <p:cNvPr id="12" name="Group 11">
              <a:extLst>
                <a:ext uri="{FF2B5EF4-FFF2-40B4-BE49-F238E27FC236}">
                  <a16:creationId xmlns:a16="http://schemas.microsoft.com/office/drawing/2014/main" id="{BE88C56C-50FA-C348-973A-E007AF6D3D1B}"/>
                </a:ext>
              </a:extLst>
            </p:cNvPr>
            <p:cNvGrpSpPr>
              <a:grpSpLocks noChangeAspect="1"/>
            </p:cNvGrpSpPr>
            <p:nvPr/>
          </p:nvGrpSpPr>
          <p:grpSpPr>
            <a:xfrm>
              <a:off x="5799250" y="859241"/>
              <a:ext cx="2739929" cy="1792285"/>
              <a:chOff x="7628002" y="3071201"/>
              <a:chExt cx="4927134" cy="3223014"/>
            </a:xfrm>
          </p:grpSpPr>
          <p:grpSp>
            <p:nvGrpSpPr>
              <p:cNvPr id="26" name="Group 25">
                <a:extLst>
                  <a:ext uri="{FF2B5EF4-FFF2-40B4-BE49-F238E27FC236}">
                    <a16:creationId xmlns:a16="http://schemas.microsoft.com/office/drawing/2014/main" id="{EAC43756-33AB-3259-47AA-EE3D17E0F259}"/>
                  </a:ext>
                </a:extLst>
              </p:cNvPr>
              <p:cNvGrpSpPr/>
              <p:nvPr/>
            </p:nvGrpSpPr>
            <p:grpSpPr>
              <a:xfrm>
                <a:off x="8932485" y="3071201"/>
                <a:ext cx="3622651" cy="3223014"/>
                <a:chOff x="5771142" y="1944513"/>
                <a:chExt cx="5103444" cy="4214253"/>
              </a:xfrm>
            </p:grpSpPr>
            <p:pic>
              <p:nvPicPr>
                <p:cNvPr id="32" name="Picture 31" descr="Diagram&#10;&#10;Description automatically generated">
                  <a:extLst>
                    <a:ext uri="{FF2B5EF4-FFF2-40B4-BE49-F238E27FC236}">
                      <a16:creationId xmlns:a16="http://schemas.microsoft.com/office/drawing/2014/main" id="{20181E49-F6E2-52CF-F1D1-B07DEF0ED939}"/>
                    </a:ext>
                  </a:extLst>
                </p:cNvPr>
                <p:cNvPicPr>
                  <a:picLocks noChangeAspect="1"/>
                </p:cNvPicPr>
                <p:nvPr/>
              </p:nvPicPr>
              <p:blipFill rotWithShape="1">
                <a:blip r:embed="rId2">
                  <a:extLst>
                    <a:ext uri="{28A0092B-C50C-407E-A947-70E740481C1C}">
                      <a14:useLocalDpi xmlns:a14="http://schemas.microsoft.com/office/drawing/2010/main" val="0"/>
                    </a:ext>
                  </a:extLst>
                </a:blip>
                <a:srcRect l="10119" t="5944" r="66679" b="49011"/>
                <a:stretch/>
              </p:blipFill>
              <p:spPr>
                <a:xfrm>
                  <a:off x="5771142" y="1944513"/>
                  <a:ext cx="3527601" cy="3862784"/>
                </a:xfrm>
                <a:prstGeom prst="roundRect">
                  <a:avLst/>
                </a:prstGeom>
              </p:spPr>
            </p:pic>
            <p:sp>
              <p:nvSpPr>
                <p:cNvPr id="33" name="Rectangle 5">
                  <a:extLst>
                    <a:ext uri="{FF2B5EF4-FFF2-40B4-BE49-F238E27FC236}">
                      <a16:creationId xmlns:a16="http://schemas.microsoft.com/office/drawing/2014/main" id="{F24F2D03-E7F7-D000-733B-B13F3A5F9AEB}"/>
                    </a:ext>
                  </a:extLst>
                </p:cNvPr>
                <p:cNvSpPr/>
                <p:nvPr/>
              </p:nvSpPr>
              <p:spPr>
                <a:xfrm>
                  <a:off x="5771144" y="1944513"/>
                  <a:ext cx="5103442" cy="4214253"/>
                </a:xfrm>
                <a:prstGeom prst="roundRect">
                  <a:avLst/>
                </a:prstGeom>
                <a:noFill/>
                <a:ln w="6350" cap="flat" cmpd="sng" algn="ctr">
                  <a:solidFill>
                    <a:srgbClr val="4472C4"/>
                  </a:solidFill>
                  <a:prstDash val="solid"/>
                  <a:miter lim="800000"/>
                </a:ln>
                <a:effectLst/>
              </p:spPr>
              <p:txBody>
                <a:bodyPr rtlCol="0" anchor="ctr"/>
                <a:lstStyle/>
                <a:p>
                  <a:pPr algn="ctr" defTabSz="685800">
                    <a:defRPr/>
                  </a:pPr>
                  <a:endParaRPr lang="fr-FR" sz="1350" kern="0">
                    <a:solidFill>
                      <a:prstClr val="white"/>
                    </a:solidFill>
                    <a:latin typeface="Calibri" panose="020F0502020204030204"/>
                  </a:endParaRPr>
                </a:p>
              </p:txBody>
            </p:sp>
          </p:grpSp>
          <p:cxnSp>
            <p:nvCxnSpPr>
              <p:cNvPr id="27" name="Straight Connector 26">
                <a:extLst>
                  <a:ext uri="{FF2B5EF4-FFF2-40B4-BE49-F238E27FC236}">
                    <a16:creationId xmlns:a16="http://schemas.microsoft.com/office/drawing/2014/main" id="{DA1E8741-68DC-457F-4F10-080BBE76CC14}"/>
                  </a:ext>
                </a:extLst>
              </p:cNvPr>
              <p:cNvCxnSpPr>
                <a:cxnSpLocks/>
              </p:cNvCxnSpPr>
              <p:nvPr/>
            </p:nvCxnSpPr>
            <p:spPr>
              <a:xfrm>
                <a:off x="8178993" y="3740945"/>
                <a:ext cx="1137494" cy="465943"/>
              </a:xfrm>
              <a:prstGeom prst="line">
                <a:avLst/>
              </a:prstGeom>
              <a:noFill/>
              <a:ln w="6350" cap="flat" cmpd="sng" algn="ctr">
                <a:solidFill>
                  <a:srgbClr val="4472C4"/>
                </a:solidFill>
                <a:prstDash val="solid"/>
                <a:miter lim="800000"/>
              </a:ln>
              <a:effectLst/>
            </p:spPr>
          </p:cxnSp>
          <p:cxnSp>
            <p:nvCxnSpPr>
              <p:cNvPr id="28" name="Straight Connector 27">
                <a:extLst>
                  <a:ext uri="{FF2B5EF4-FFF2-40B4-BE49-F238E27FC236}">
                    <a16:creationId xmlns:a16="http://schemas.microsoft.com/office/drawing/2014/main" id="{90DC02D4-A64F-5C57-6170-AA12451085FC}"/>
                  </a:ext>
                </a:extLst>
              </p:cNvPr>
              <p:cNvCxnSpPr>
                <a:cxnSpLocks/>
              </p:cNvCxnSpPr>
              <p:nvPr/>
            </p:nvCxnSpPr>
            <p:spPr>
              <a:xfrm flipH="1">
                <a:off x="8771344" y="4586792"/>
                <a:ext cx="694531" cy="176252"/>
              </a:xfrm>
              <a:prstGeom prst="line">
                <a:avLst/>
              </a:prstGeom>
              <a:noFill/>
              <a:ln w="6350" cap="flat" cmpd="sng" algn="ctr">
                <a:solidFill>
                  <a:srgbClr val="4472C4"/>
                </a:solidFill>
                <a:prstDash val="solid"/>
                <a:miter lim="800000"/>
              </a:ln>
              <a:effectLst/>
            </p:spPr>
          </p:cxnSp>
          <p:grpSp>
            <p:nvGrpSpPr>
              <p:cNvPr id="29" name="Group 28">
                <a:extLst>
                  <a:ext uri="{FF2B5EF4-FFF2-40B4-BE49-F238E27FC236}">
                    <a16:creationId xmlns:a16="http://schemas.microsoft.com/office/drawing/2014/main" id="{F383A56D-5AFE-0438-612C-E19206B78891}"/>
                  </a:ext>
                </a:extLst>
              </p:cNvPr>
              <p:cNvGrpSpPr/>
              <p:nvPr/>
            </p:nvGrpSpPr>
            <p:grpSpPr>
              <a:xfrm>
                <a:off x="7628002" y="3740945"/>
                <a:ext cx="1137494" cy="1802788"/>
                <a:chOff x="569893" y="3764132"/>
                <a:chExt cx="1137494" cy="1802788"/>
              </a:xfrm>
            </p:grpSpPr>
            <p:sp>
              <p:nvSpPr>
                <p:cNvPr id="30" name="TextBox 29">
                  <a:extLst>
                    <a:ext uri="{FF2B5EF4-FFF2-40B4-BE49-F238E27FC236}">
                      <a16:creationId xmlns:a16="http://schemas.microsoft.com/office/drawing/2014/main" id="{BB286350-69F9-D3C5-7C13-515775ED69CD}"/>
                    </a:ext>
                  </a:extLst>
                </p:cNvPr>
                <p:cNvSpPr txBox="1"/>
                <p:nvPr/>
              </p:nvSpPr>
              <p:spPr>
                <a:xfrm>
                  <a:off x="801143" y="4092626"/>
                  <a:ext cx="677133" cy="1474294"/>
                </a:xfrm>
                <a:prstGeom prst="rect">
                  <a:avLst/>
                </a:prstGeom>
                <a:noFill/>
              </p:spPr>
              <p:txBody>
                <a:bodyPr wrap="square" rtlCol="0">
                  <a:spAutoFit/>
                </a:bodyPr>
                <a:lstStyle/>
                <a:p>
                  <a:pPr algn="ctr" defTabSz="685800">
                    <a:defRPr/>
                  </a:pPr>
                  <a:r>
                    <a:rPr lang="en-GB" sz="788" kern="0">
                      <a:solidFill>
                        <a:prstClr val="black"/>
                      </a:solidFill>
                      <a:latin typeface="Calibri" panose="020F0502020204030204"/>
                    </a:rPr>
                    <a:t>1D-OI</a:t>
                  </a:r>
                </a:p>
                <a:p>
                  <a:pPr algn="ctr" defTabSz="685800">
                    <a:defRPr/>
                  </a:pPr>
                  <a:r>
                    <a:rPr lang="en-GB" sz="788" kern="0">
                      <a:solidFill>
                        <a:prstClr val="black"/>
                      </a:solidFill>
                      <a:latin typeface="Calibri" panose="020F0502020204030204"/>
                    </a:rPr>
                    <a:t>2D-OI</a:t>
                  </a:r>
                </a:p>
                <a:p>
                  <a:pPr algn="ctr" defTabSz="685800">
                    <a:defRPr/>
                  </a:pPr>
                  <a:r>
                    <a:rPr lang="en-GB" sz="788" kern="0">
                      <a:solidFill>
                        <a:prstClr val="black"/>
                      </a:solidFill>
                      <a:latin typeface="Calibri" panose="020F0502020204030204"/>
                    </a:rPr>
                    <a:t>SEKF</a:t>
                  </a:r>
                </a:p>
              </p:txBody>
            </p:sp>
            <p:sp>
              <p:nvSpPr>
                <p:cNvPr id="31" name="Isosceles Triangle 36">
                  <a:extLst>
                    <a:ext uri="{FF2B5EF4-FFF2-40B4-BE49-F238E27FC236}">
                      <a16:creationId xmlns:a16="http://schemas.microsoft.com/office/drawing/2014/main" id="{33D3E6C3-C7DB-88F7-8627-7186B305DCFD}"/>
                    </a:ext>
                  </a:extLst>
                </p:cNvPr>
                <p:cNvSpPr/>
                <p:nvPr/>
              </p:nvSpPr>
              <p:spPr>
                <a:xfrm>
                  <a:off x="569893" y="3764132"/>
                  <a:ext cx="1137494" cy="1060514"/>
                </a:xfrm>
                <a:prstGeom prst="triangle">
                  <a:avLst/>
                </a:prstGeom>
                <a:noFill/>
                <a:ln w="12700" cap="flat" cmpd="sng" algn="ctr">
                  <a:solidFill>
                    <a:sysClr val="windowText" lastClr="000000"/>
                  </a:solidFill>
                  <a:prstDash val="solid"/>
                  <a:miter lim="800000"/>
                </a:ln>
                <a:effectLst/>
              </p:spPr>
              <p:txBody>
                <a:bodyPr rtlCol="0" anchor="ctr"/>
                <a:lstStyle/>
                <a:p>
                  <a:pPr algn="ctr" defTabSz="685800">
                    <a:defRPr/>
                  </a:pPr>
                  <a:endParaRPr lang="fr-FR" sz="1350" kern="0">
                    <a:solidFill>
                      <a:prstClr val="white"/>
                    </a:solidFill>
                    <a:latin typeface="Calibri" panose="020F0502020204030204"/>
                  </a:endParaRPr>
                </a:p>
              </p:txBody>
            </p:sp>
          </p:grpSp>
        </p:grpSp>
        <p:pic>
          <p:nvPicPr>
            <p:cNvPr id="23" name="Picture 22">
              <a:extLst>
                <a:ext uri="{FF2B5EF4-FFF2-40B4-BE49-F238E27FC236}">
                  <a16:creationId xmlns:a16="http://schemas.microsoft.com/office/drawing/2014/main" id="{D17A1338-F648-F645-9616-10A2AB8B2A33}"/>
                </a:ext>
              </a:extLst>
            </p:cNvPr>
            <p:cNvPicPr>
              <a:picLocks noChangeAspect="1"/>
            </p:cNvPicPr>
            <p:nvPr/>
          </p:nvPicPr>
          <p:blipFill>
            <a:blip r:embed="rId3"/>
            <a:stretch>
              <a:fillRect/>
            </a:stretch>
          </p:blipFill>
          <p:spPr>
            <a:xfrm>
              <a:off x="8064625" y="1993094"/>
              <a:ext cx="426986" cy="277541"/>
            </a:xfrm>
            <a:prstGeom prst="rect">
              <a:avLst/>
            </a:prstGeom>
          </p:spPr>
        </p:pic>
        <p:cxnSp>
          <p:nvCxnSpPr>
            <p:cNvPr id="24" name="Straight Arrow Connector 23">
              <a:extLst>
                <a:ext uri="{FF2B5EF4-FFF2-40B4-BE49-F238E27FC236}">
                  <a16:creationId xmlns:a16="http://schemas.microsoft.com/office/drawing/2014/main" id="{B9D3492E-8245-1E39-EDB2-6780AFC8E2C0}"/>
                </a:ext>
              </a:extLst>
            </p:cNvPr>
            <p:cNvCxnSpPr>
              <a:cxnSpLocks/>
            </p:cNvCxnSpPr>
            <p:nvPr/>
          </p:nvCxnSpPr>
          <p:spPr>
            <a:xfrm flipH="1" flipV="1">
              <a:off x="7879156" y="2022137"/>
              <a:ext cx="185469" cy="78792"/>
            </a:xfrm>
            <a:prstGeom prst="straightConnector1">
              <a:avLst/>
            </a:prstGeom>
            <a:ln w="15875">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BE800A6A-FC64-F3F9-B8F1-8CA706CE48C9}"/>
                </a:ext>
              </a:extLst>
            </p:cNvPr>
            <p:cNvCxnSpPr>
              <a:cxnSpLocks/>
            </p:cNvCxnSpPr>
            <p:nvPr/>
          </p:nvCxnSpPr>
          <p:spPr>
            <a:xfrm flipH="1">
              <a:off x="7879156" y="2154896"/>
              <a:ext cx="185469" cy="46864"/>
            </a:xfrm>
            <a:prstGeom prst="straightConnector1">
              <a:avLst/>
            </a:prstGeom>
            <a:ln w="15875">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35" name="Group 34">
            <a:extLst>
              <a:ext uri="{FF2B5EF4-FFF2-40B4-BE49-F238E27FC236}">
                <a16:creationId xmlns:a16="http://schemas.microsoft.com/office/drawing/2014/main" id="{21D0DF4F-647D-F752-9CF1-44A67B7ECADB}"/>
              </a:ext>
            </a:extLst>
          </p:cNvPr>
          <p:cNvGrpSpPr>
            <a:grpSpLocks noChangeAspect="1"/>
          </p:cNvGrpSpPr>
          <p:nvPr/>
        </p:nvGrpSpPr>
        <p:grpSpPr>
          <a:xfrm>
            <a:off x="7156976" y="1992065"/>
            <a:ext cx="3614803" cy="3180095"/>
            <a:chOff x="8095796" y="3216308"/>
            <a:chExt cx="2885853" cy="2981293"/>
          </a:xfrm>
        </p:grpSpPr>
        <p:pic>
          <p:nvPicPr>
            <p:cNvPr id="37" name="Picture 36">
              <a:extLst>
                <a:ext uri="{FF2B5EF4-FFF2-40B4-BE49-F238E27FC236}">
                  <a16:creationId xmlns:a16="http://schemas.microsoft.com/office/drawing/2014/main" id="{E663256B-A0A3-2A7A-21EA-100A76E43D7C}"/>
                </a:ext>
              </a:extLst>
            </p:cNvPr>
            <p:cNvPicPr>
              <a:picLocks noChangeAspect="1"/>
            </p:cNvPicPr>
            <p:nvPr/>
          </p:nvPicPr>
          <p:blipFill rotWithShape="1">
            <a:blip r:embed="rId4"/>
            <a:srcRect l="65308" t="10885" r="2035" b="6430"/>
            <a:stretch/>
          </p:blipFill>
          <p:spPr>
            <a:xfrm>
              <a:off x="8158509" y="3216308"/>
              <a:ext cx="2823140" cy="2947576"/>
            </a:xfrm>
            <a:prstGeom prst="rect">
              <a:avLst/>
            </a:prstGeom>
          </p:spPr>
        </p:pic>
        <p:sp>
          <p:nvSpPr>
            <p:cNvPr id="38" name="Rectangle 5">
              <a:extLst>
                <a:ext uri="{FF2B5EF4-FFF2-40B4-BE49-F238E27FC236}">
                  <a16:creationId xmlns:a16="http://schemas.microsoft.com/office/drawing/2014/main" id="{62CA7488-9941-A219-025F-5CAD44B55C09}"/>
                </a:ext>
              </a:extLst>
            </p:cNvPr>
            <p:cNvSpPr/>
            <p:nvPr/>
          </p:nvSpPr>
          <p:spPr>
            <a:xfrm>
              <a:off x="8095796" y="3250025"/>
              <a:ext cx="2823139" cy="2947576"/>
            </a:xfrm>
            <a:prstGeom prst="roundRect">
              <a:avLst/>
            </a:prstGeom>
            <a:noFill/>
            <a:ln w="6350" cap="flat" cmpd="sng" algn="ctr">
              <a:solidFill>
                <a:srgbClr val="4472C4"/>
              </a:solidFill>
              <a:prstDash val="solid"/>
              <a:miter lim="800000"/>
            </a:ln>
            <a:effectLst/>
          </p:spPr>
          <p:txBody>
            <a:bodyPr rtlCol="0" anchor="ctr"/>
            <a:lstStyle/>
            <a:p>
              <a:pPr algn="ctr" defTabSz="685800">
                <a:defRPr/>
              </a:pPr>
              <a:endParaRPr lang="fr-FR" sz="1350" kern="0">
                <a:solidFill>
                  <a:prstClr val="white"/>
                </a:solidFill>
                <a:latin typeface="Calibri" panose="020F0502020204030204"/>
              </a:endParaRPr>
            </a:p>
          </p:txBody>
        </p:sp>
      </p:grpSp>
      <p:sp>
        <p:nvSpPr>
          <p:cNvPr id="39" name="TextBox 38">
            <a:extLst>
              <a:ext uri="{FF2B5EF4-FFF2-40B4-BE49-F238E27FC236}">
                <a16:creationId xmlns:a16="http://schemas.microsoft.com/office/drawing/2014/main" id="{68866D01-41EC-2CD0-14BD-09B796A22B28}"/>
              </a:ext>
            </a:extLst>
          </p:cNvPr>
          <p:cNvSpPr txBox="1"/>
          <p:nvPr/>
        </p:nvSpPr>
        <p:spPr>
          <a:xfrm>
            <a:off x="6941562" y="612976"/>
            <a:ext cx="5186035" cy="1477328"/>
          </a:xfrm>
          <a:prstGeom prst="rect">
            <a:avLst/>
          </a:prstGeom>
          <a:noFill/>
        </p:spPr>
        <p:txBody>
          <a:bodyPr wrap="none" rtlCol="0">
            <a:spAutoFit/>
          </a:bodyPr>
          <a:lstStyle/>
          <a:p>
            <a:r>
              <a:rPr lang="en-GB" b="1" dirty="0"/>
              <a:t>Enhanced outer coupled data assimilation for</a:t>
            </a:r>
          </a:p>
          <a:p>
            <a:r>
              <a:rPr lang="en-GB" b="1" dirty="0"/>
              <a:t>- Land-atmosphere-waves-ocean-sea ice </a:t>
            </a:r>
          </a:p>
          <a:p>
            <a:r>
              <a:rPr lang="en-GB" b="1" dirty="0">
                <a:sym typeface="Wingdings" pitchFamily="2" charset="2"/>
              </a:rPr>
              <a:t> </a:t>
            </a:r>
            <a:r>
              <a:rPr lang="en-GB" b="1" dirty="0"/>
              <a:t>future NWP and ERA7</a:t>
            </a:r>
          </a:p>
          <a:p>
            <a:r>
              <a:rPr lang="en-GB" b="1" dirty="0"/>
              <a:t> </a:t>
            </a:r>
          </a:p>
          <a:p>
            <a:endParaRPr lang="fr-FR" b="1" dirty="0"/>
          </a:p>
        </p:txBody>
      </p:sp>
      <p:sp>
        <p:nvSpPr>
          <p:cNvPr id="44" name="Frame 43">
            <a:extLst>
              <a:ext uri="{FF2B5EF4-FFF2-40B4-BE49-F238E27FC236}">
                <a16:creationId xmlns:a16="http://schemas.microsoft.com/office/drawing/2014/main" id="{4DC7441C-E89B-EF1E-FB94-3843D51A4340}"/>
              </a:ext>
            </a:extLst>
          </p:cNvPr>
          <p:cNvSpPr/>
          <p:nvPr/>
        </p:nvSpPr>
        <p:spPr>
          <a:xfrm>
            <a:off x="206883" y="557694"/>
            <a:ext cx="6356498" cy="1115344"/>
          </a:xfrm>
          <a:prstGeom prst="frame">
            <a:avLst>
              <a:gd name="adj1" fmla="val 4566"/>
            </a:avLst>
          </a:prstGeom>
          <a:solidFill>
            <a:srgbClr val="92D050"/>
          </a:solidFill>
          <a:ln>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45" name="Frame 44">
            <a:extLst>
              <a:ext uri="{FF2B5EF4-FFF2-40B4-BE49-F238E27FC236}">
                <a16:creationId xmlns:a16="http://schemas.microsoft.com/office/drawing/2014/main" id="{3888C6BC-A71D-B472-4333-1B3A41968C70}"/>
              </a:ext>
            </a:extLst>
          </p:cNvPr>
          <p:cNvSpPr/>
          <p:nvPr/>
        </p:nvSpPr>
        <p:spPr>
          <a:xfrm>
            <a:off x="6851252" y="557100"/>
            <a:ext cx="5366656" cy="987127"/>
          </a:xfrm>
          <a:prstGeom prst="frame">
            <a:avLst>
              <a:gd name="adj1" fmla="val 428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46" name="Doughnut 45">
            <a:extLst>
              <a:ext uri="{FF2B5EF4-FFF2-40B4-BE49-F238E27FC236}">
                <a16:creationId xmlns:a16="http://schemas.microsoft.com/office/drawing/2014/main" id="{EFB68CAE-C1E7-0869-C02D-8538851BE66D}"/>
              </a:ext>
            </a:extLst>
          </p:cNvPr>
          <p:cNvSpPr/>
          <p:nvPr/>
        </p:nvSpPr>
        <p:spPr>
          <a:xfrm>
            <a:off x="32870" y="2501409"/>
            <a:ext cx="2105646" cy="1757247"/>
          </a:xfrm>
          <a:prstGeom prst="donut">
            <a:avLst>
              <a:gd name="adj" fmla="val 2893"/>
            </a:avLst>
          </a:prstGeom>
          <a:solidFill>
            <a:srgbClr val="92D050"/>
          </a:solidFill>
          <a:ln>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49" name="Doughnut 48">
            <a:extLst>
              <a:ext uri="{FF2B5EF4-FFF2-40B4-BE49-F238E27FC236}">
                <a16:creationId xmlns:a16="http://schemas.microsoft.com/office/drawing/2014/main" id="{40439FD8-6C29-3B5D-5DE0-49E01BDBABEC}"/>
              </a:ext>
            </a:extLst>
          </p:cNvPr>
          <p:cNvSpPr/>
          <p:nvPr/>
        </p:nvSpPr>
        <p:spPr>
          <a:xfrm>
            <a:off x="7388942" y="3035822"/>
            <a:ext cx="2517058" cy="823070"/>
          </a:xfrm>
          <a:prstGeom prst="donut">
            <a:avLst>
              <a:gd name="adj" fmla="val 4585"/>
            </a:avLst>
          </a:prstGeom>
          <a:solidFill>
            <a:srgbClr val="376092"/>
          </a:solidFill>
          <a:ln>
            <a:solidFill>
              <a:srgbClr val="37609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50" name="Frame 49">
            <a:extLst>
              <a:ext uri="{FF2B5EF4-FFF2-40B4-BE49-F238E27FC236}">
                <a16:creationId xmlns:a16="http://schemas.microsoft.com/office/drawing/2014/main" id="{1FE7DA7B-3487-DF83-1186-F6B7B3F09D56}"/>
              </a:ext>
            </a:extLst>
          </p:cNvPr>
          <p:cNvSpPr/>
          <p:nvPr/>
        </p:nvSpPr>
        <p:spPr>
          <a:xfrm>
            <a:off x="3917740" y="3905423"/>
            <a:ext cx="1036446" cy="923330"/>
          </a:xfrm>
          <a:prstGeom prst="frame">
            <a:avLst>
              <a:gd name="adj1" fmla="val 4566"/>
            </a:avLst>
          </a:prstGeom>
          <a:solidFill>
            <a:srgbClr val="92D050"/>
          </a:solidFill>
          <a:ln>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241857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859EA94-9627-4F51-9776-CC18FA4BB014}"/>
              </a:ext>
            </a:extLst>
          </p:cNvPr>
          <p:cNvPicPr>
            <a:picLocks noChangeAspect="1"/>
          </p:cNvPicPr>
          <p:nvPr/>
        </p:nvPicPr>
        <p:blipFill>
          <a:blip r:embed="rId2"/>
          <a:stretch>
            <a:fillRect/>
          </a:stretch>
        </p:blipFill>
        <p:spPr>
          <a:xfrm>
            <a:off x="1901190" y="670560"/>
            <a:ext cx="7540388" cy="5195740"/>
          </a:xfrm>
          <a:prstGeom prst="rect">
            <a:avLst/>
          </a:prstGeom>
        </p:spPr>
      </p:pic>
      <p:sp>
        <p:nvSpPr>
          <p:cNvPr id="8" name="Rectangle 7">
            <a:extLst>
              <a:ext uri="{FF2B5EF4-FFF2-40B4-BE49-F238E27FC236}">
                <a16:creationId xmlns:a16="http://schemas.microsoft.com/office/drawing/2014/main" id="{7A014F77-E9E7-4E32-BE1D-408E5F31F191}"/>
              </a:ext>
            </a:extLst>
          </p:cNvPr>
          <p:cNvSpPr/>
          <p:nvPr/>
        </p:nvSpPr>
        <p:spPr>
          <a:xfrm>
            <a:off x="6477700" y="1371600"/>
            <a:ext cx="1279460" cy="179832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9" name="Rectangle 8">
            <a:extLst>
              <a:ext uri="{FF2B5EF4-FFF2-40B4-BE49-F238E27FC236}">
                <a16:creationId xmlns:a16="http://schemas.microsoft.com/office/drawing/2014/main" id="{91E9345D-EA12-4AB0-A1D4-AB38EEE435F9}"/>
              </a:ext>
            </a:extLst>
          </p:cNvPr>
          <p:cNvSpPr/>
          <p:nvPr/>
        </p:nvSpPr>
        <p:spPr>
          <a:xfrm rot="20979181">
            <a:off x="6725899" y="1555634"/>
            <a:ext cx="1279460" cy="108204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0" name="Rectangle 9">
            <a:extLst>
              <a:ext uri="{FF2B5EF4-FFF2-40B4-BE49-F238E27FC236}">
                <a16:creationId xmlns:a16="http://schemas.microsoft.com/office/drawing/2014/main" id="{42216DD4-0145-4D49-8D94-8586BEA05C4F}"/>
              </a:ext>
            </a:extLst>
          </p:cNvPr>
          <p:cNvSpPr/>
          <p:nvPr/>
        </p:nvSpPr>
        <p:spPr>
          <a:xfrm>
            <a:off x="6873278" y="3948890"/>
            <a:ext cx="1645882" cy="1383408"/>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4" name="Title 1">
            <a:extLst>
              <a:ext uri="{FF2B5EF4-FFF2-40B4-BE49-F238E27FC236}">
                <a16:creationId xmlns:a16="http://schemas.microsoft.com/office/drawing/2014/main" id="{59C244AE-612C-4AA5-A139-B550BAB8AC1C}"/>
              </a:ext>
            </a:extLst>
          </p:cNvPr>
          <p:cNvSpPr>
            <a:spLocks noGrp="1"/>
          </p:cNvSpPr>
          <p:nvPr>
            <p:ph type="title"/>
          </p:nvPr>
        </p:nvSpPr>
        <p:spPr>
          <a:xfrm>
            <a:off x="340881" y="164953"/>
            <a:ext cx="12596498" cy="398420"/>
          </a:xfrm>
        </p:spPr>
        <p:txBody>
          <a:bodyPr>
            <a:noAutofit/>
          </a:bodyPr>
          <a:lstStyle/>
          <a:p>
            <a:r>
              <a:rPr lang="en-GB" sz="2800" b="1" dirty="0">
                <a:solidFill>
                  <a:srgbClr val="1F497D"/>
                </a:solidFill>
                <a:latin typeface="+mn-lt"/>
              </a:rPr>
              <a:t>Coupled Assimilation for operational NWP at ECMWF (IFS 48r1, 49r1)</a:t>
            </a:r>
          </a:p>
        </p:txBody>
      </p:sp>
      <p:sp>
        <p:nvSpPr>
          <p:cNvPr id="15" name="TextBox 14">
            <a:extLst>
              <a:ext uri="{FF2B5EF4-FFF2-40B4-BE49-F238E27FC236}">
                <a16:creationId xmlns:a16="http://schemas.microsoft.com/office/drawing/2014/main" id="{138319D2-B489-4293-BF0A-EF829B2584F9}"/>
              </a:ext>
            </a:extLst>
          </p:cNvPr>
          <p:cNvSpPr txBox="1"/>
          <p:nvPr/>
        </p:nvSpPr>
        <p:spPr>
          <a:xfrm>
            <a:off x="340881" y="670560"/>
            <a:ext cx="3860993" cy="646331"/>
          </a:xfrm>
          <a:prstGeom prst="rect">
            <a:avLst/>
          </a:prstGeom>
          <a:noFill/>
        </p:spPr>
        <p:txBody>
          <a:bodyPr wrap="none" rtlCol="0">
            <a:spAutoFit/>
          </a:bodyPr>
          <a:lstStyle/>
          <a:p>
            <a:r>
              <a:rPr lang="en-GB" b="1" dirty="0"/>
              <a:t>Weakly coupled data assimilation</a:t>
            </a:r>
          </a:p>
          <a:p>
            <a:r>
              <a:rPr lang="en-GB" b="1" dirty="0"/>
              <a:t>Land-atmosphere-ocean</a:t>
            </a:r>
            <a:endParaRPr lang="fr-FR" b="1" dirty="0"/>
          </a:p>
        </p:txBody>
      </p:sp>
      <p:sp>
        <p:nvSpPr>
          <p:cNvPr id="16" name="Oval 15">
            <a:extLst>
              <a:ext uri="{FF2B5EF4-FFF2-40B4-BE49-F238E27FC236}">
                <a16:creationId xmlns:a16="http://schemas.microsoft.com/office/drawing/2014/main" id="{964450EA-5B8C-40D9-BA89-6B4AEDCB1F2E}"/>
              </a:ext>
            </a:extLst>
          </p:cNvPr>
          <p:cNvSpPr/>
          <p:nvPr/>
        </p:nvSpPr>
        <p:spPr>
          <a:xfrm>
            <a:off x="8092128" y="1623636"/>
            <a:ext cx="1581709" cy="1294248"/>
          </a:xfrm>
          <a:prstGeom prst="ellipse">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7" name="Oval 16">
            <a:extLst>
              <a:ext uri="{FF2B5EF4-FFF2-40B4-BE49-F238E27FC236}">
                <a16:creationId xmlns:a16="http://schemas.microsoft.com/office/drawing/2014/main" id="{754D2138-67E3-486D-81B9-FFCE633DF64B}"/>
              </a:ext>
            </a:extLst>
          </p:cNvPr>
          <p:cNvSpPr/>
          <p:nvPr/>
        </p:nvSpPr>
        <p:spPr>
          <a:xfrm>
            <a:off x="1643918" y="4397316"/>
            <a:ext cx="1645882" cy="1294248"/>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4395BEE9-E31E-463C-AF61-2FB17C3B2167}"/>
              </a:ext>
            </a:extLst>
          </p:cNvPr>
          <p:cNvSpPr/>
          <p:nvPr/>
        </p:nvSpPr>
        <p:spPr>
          <a:xfrm>
            <a:off x="5452373" y="1662601"/>
            <a:ext cx="1287253" cy="1294248"/>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 name="TextBox 5">
            <a:extLst>
              <a:ext uri="{FF2B5EF4-FFF2-40B4-BE49-F238E27FC236}">
                <a16:creationId xmlns:a16="http://schemas.microsoft.com/office/drawing/2014/main" id="{3FF9B9B2-7302-41A8-A776-3675103883A0}"/>
              </a:ext>
            </a:extLst>
          </p:cNvPr>
          <p:cNvSpPr txBox="1"/>
          <p:nvPr/>
        </p:nvSpPr>
        <p:spPr>
          <a:xfrm>
            <a:off x="9103110" y="785727"/>
            <a:ext cx="1388201" cy="307777"/>
          </a:xfrm>
          <a:prstGeom prst="rect">
            <a:avLst/>
          </a:prstGeom>
          <a:noFill/>
        </p:spPr>
        <p:txBody>
          <a:bodyPr wrap="none" rtlCol="0">
            <a:spAutoFit/>
          </a:bodyPr>
          <a:lstStyle/>
          <a:p>
            <a:r>
              <a:rPr lang="en-GB" sz="1400" dirty="0">
                <a:latin typeface="Calibri" panose="020F0502020204030204" pitchFamily="34" charset="0"/>
                <a:cs typeface="Calibri" panose="020F0502020204030204" pitchFamily="34" charset="0"/>
              </a:rPr>
              <a:t>(land-</a:t>
            </a:r>
            <a:r>
              <a:rPr lang="en-GB" sz="1400" dirty="0" err="1">
                <a:latin typeface="Calibri" panose="020F0502020204030204" pitchFamily="34" charset="0"/>
                <a:cs typeface="Calibri" panose="020F0502020204030204" pitchFamily="34" charset="0"/>
              </a:rPr>
              <a:t>atm</a:t>
            </a:r>
            <a:r>
              <a:rPr lang="en-GB" sz="1400" dirty="0">
                <a:latin typeface="Calibri" panose="020F0502020204030204" pitchFamily="34" charset="0"/>
                <a:cs typeface="Calibri" panose="020F0502020204030204" pitchFamily="34" charset="0"/>
              </a:rPr>
              <a:t>-wave)</a:t>
            </a:r>
            <a:endParaRPr lang="fr-FR" sz="1400" dirty="0">
              <a:latin typeface="Calibri" panose="020F0502020204030204" pitchFamily="34" charset="0"/>
              <a:cs typeface="Calibri" panose="020F0502020204030204" pitchFamily="34" charset="0"/>
            </a:endParaRPr>
          </a:p>
        </p:txBody>
      </p:sp>
      <p:sp>
        <p:nvSpPr>
          <p:cNvPr id="19" name="TextBox 18">
            <a:extLst>
              <a:ext uri="{FF2B5EF4-FFF2-40B4-BE49-F238E27FC236}">
                <a16:creationId xmlns:a16="http://schemas.microsoft.com/office/drawing/2014/main" id="{FD276EF5-7272-4E75-9D57-CB2D2E779564}"/>
              </a:ext>
            </a:extLst>
          </p:cNvPr>
          <p:cNvSpPr txBox="1"/>
          <p:nvPr/>
        </p:nvSpPr>
        <p:spPr>
          <a:xfrm>
            <a:off x="9173833" y="5456584"/>
            <a:ext cx="1388201" cy="307777"/>
          </a:xfrm>
          <a:prstGeom prst="rect">
            <a:avLst/>
          </a:prstGeom>
          <a:noFill/>
        </p:spPr>
        <p:txBody>
          <a:bodyPr wrap="none" rtlCol="0">
            <a:spAutoFit/>
          </a:bodyPr>
          <a:lstStyle/>
          <a:p>
            <a:r>
              <a:rPr lang="en-GB" sz="1400" dirty="0">
                <a:latin typeface="Calibri" panose="020F0502020204030204" pitchFamily="34" charset="0"/>
                <a:cs typeface="Calibri" panose="020F0502020204030204" pitchFamily="34" charset="0"/>
              </a:rPr>
              <a:t>(land-</a:t>
            </a:r>
            <a:r>
              <a:rPr lang="en-GB" sz="1400" dirty="0" err="1">
                <a:latin typeface="Calibri" panose="020F0502020204030204" pitchFamily="34" charset="0"/>
                <a:cs typeface="Calibri" panose="020F0502020204030204" pitchFamily="34" charset="0"/>
              </a:rPr>
              <a:t>atm</a:t>
            </a:r>
            <a:r>
              <a:rPr lang="en-GB" sz="1400" dirty="0">
                <a:latin typeface="Calibri" panose="020F0502020204030204" pitchFamily="34" charset="0"/>
                <a:cs typeface="Calibri" panose="020F0502020204030204" pitchFamily="34" charset="0"/>
              </a:rPr>
              <a:t>-wave)</a:t>
            </a:r>
            <a:endParaRPr lang="fr-FR" sz="1400" dirty="0">
              <a:latin typeface="Calibri" panose="020F0502020204030204" pitchFamily="34" charset="0"/>
              <a:cs typeface="Calibri" panose="020F0502020204030204" pitchFamily="34" charset="0"/>
            </a:endParaRPr>
          </a:p>
        </p:txBody>
      </p:sp>
      <p:sp>
        <p:nvSpPr>
          <p:cNvPr id="20" name="Oval 19">
            <a:extLst>
              <a:ext uri="{FF2B5EF4-FFF2-40B4-BE49-F238E27FC236}">
                <a16:creationId xmlns:a16="http://schemas.microsoft.com/office/drawing/2014/main" id="{21FA5E8A-4556-420C-86C8-9DC7FBBAF151}"/>
              </a:ext>
            </a:extLst>
          </p:cNvPr>
          <p:cNvSpPr/>
          <p:nvPr/>
        </p:nvSpPr>
        <p:spPr>
          <a:xfrm>
            <a:off x="7683437" y="3305304"/>
            <a:ext cx="586659" cy="627317"/>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 name="TextBox 20">
            <a:extLst>
              <a:ext uri="{FF2B5EF4-FFF2-40B4-BE49-F238E27FC236}">
                <a16:creationId xmlns:a16="http://schemas.microsoft.com/office/drawing/2014/main" id="{35EF84CF-8B71-471A-ADCD-91F44FE72F4F}"/>
              </a:ext>
            </a:extLst>
          </p:cNvPr>
          <p:cNvSpPr txBox="1"/>
          <p:nvPr/>
        </p:nvSpPr>
        <p:spPr>
          <a:xfrm>
            <a:off x="186728" y="5317267"/>
            <a:ext cx="1584088" cy="307777"/>
          </a:xfrm>
          <a:prstGeom prst="rect">
            <a:avLst/>
          </a:prstGeom>
          <a:noFill/>
        </p:spPr>
        <p:txBody>
          <a:bodyPr wrap="none" rtlCol="0">
            <a:spAutoFit/>
          </a:bodyPr>
          <a:lstStyle/>
          <a:p>
            <a:r>
              <a:rPr lang="en-GB" sz="1400" dirty="0">
                <a:latin typeface="Calibri" panose="020F0502020204030204" pitchFamily="34" charset="0"/>
                <a:cs typeface="Calibri" panose="020F0502020204030204" pitchFamily="34" charset="0"/>
              </a:rPr>
              <a:t>(ocean and sea ice)</a:t>
            </a:r>
            <a:endParaRPr lang="fr-FR" sz="1400" dirty="0">
              <a:latin typeface="Calibri" panose="020F0502020204030204" pitchFamily="34" charset="0"/>
              <a:cs typeface="Calibri" panose="020F0502020204030204" pitchFamily="34" charset="0"/>
            </a:endParaRPr>
          </a:p>
        </p:txBody>
      </p:sp>
      <p:sp>
        <p:nvSpPr>
          <p:cNvPr id="23" name="TextBox 22">
            <a:extLst>
              <a:ext uri="{FF2B5EF4-FFF2-40B4-BE49-F238E27FC236}">
                <a16:creationId xmlns:a16="http://schemas.microsoft.com/office/drawing/2014/main" id="{A529FA15-11CB-2D42-B328-2D1BD5EEBC59}"/>
              </a:ext>
            </a:extLst>
          </p:cNvPr>
          <p:cNvSpPr txBox="1"/>
          <p:nvPr/>
        </p:nvSpPr>
        <p:spPr>
          <a:xfrm>
            <a:off x="5137303" y="5972210"/>
            <a:ext cx="6852738" cy="646331"/>
          </a:xfrm>
          <a:prstGeom prst="rect">
            <a:avLst/>
          </a:prstGeom>
          <a:noFill/>
        </p:spPr>
        <p:txBody>
          <a:bodyPr wrap="square" rtlCol="0">
            <a:spAutoFit/>
          </a:bodyPr>
          <a:lstStyle/>
          <a:p>
            <a:r>
              <a:rPr lang="en-GB" b="1" dirty="0">
                <a:solidFill>
                  <a:srgbClr val="0768B9"/>
                </a:solidFill>
              </a:rPr>
              <a:t>More details in the ECMWF data assimilation training course: https://</a:t>
            </a:r>
            <a:r>
              <a:rPr lang="en-GB" b="1" dirty="0" err="1">
                <a:solidFill>
                  <a:srgbClr val="0768B9"/>
                </a:solidFill>
              </a:rPr>
              <a:t>events.ecmwf.int</a:t>
            </a:r>
            <a:r>
              <a:rPr lang="en-GB" b="1" dirty="0">
                <a:solidFill>
                  <a:srgbClr val="0768B9"/>
                </a:solidFill>
              </a:rPr>
              <a:t>/event/333/timetable/</a:t>
            </a:r>
          </a:p>
        </p:txBody>
      </p:sp>
      <p:sp>
        <p:nvSpPr>
          <p:cNvPr id="2" name="TextBox 1">
            <a:extLst>
              <a:ext uri="{FF2B5EF4-FFF2-40B4-BE49-F238E27FC236}">
                <a16:creationId xmlns:a16="http://schemas.microsoft.com/office/drawing/2014/main" id="{17FFF407-E1E7-3A47-8693-25E409D39FCA}"/>
              </a:ext>
            </a:extLst>
          </p:cNvPr>
          <p:cNvSpPr txBox="1"/>
          <p:nvPr/>
        </p:nvSpPr>
        <p:spPr>
          <a:xfrm>
            <a:off x="9797210" y="1775416"/>
            <a:ext cx="2301457" cy="646331"/>
          </a:xfrm>
          <a:prstGeom prst="rect">
            <a:avLst/>
          </a:prstGeom>
          <a:noFill/>
        </p:spPr>
        <p:txBody>
          <a:bodyPr wrap="square" rtlCol="0">
            <a:spAutoFit/>
          </a:bodyPr>
          <a:lstStyle/>
          <a:p>
            <a:r>
              <a:rPr lang="en-GB" dirty="0"/>
              <a:t>LDAS: Land Data Assimilation System</a:t>
            </a:r>
          </a:p>
        </p:txBody>
      </p:sp>
      <p:sp>
        <p:nvSpPr>
          <p:cNvPr id="24" name="Slide Number Placeholder 1">
            <a:extLst>
              <a:ext uri="{FF2B5EF4-FFF2-40B4-BE49-F238E27FC236}">
                <a16:creationId xmlns:a16="http://schemas.microsoft.com/office/drawing/2014/main" id="{246151C9-0B77-6A45-8CBD-C83C09D61F80}"/>
              </a:ext>
            </a:extLst>
          </p:cNvPr>
          <p:cNvSpPr txBox="1">
            <a:spLocks/>
          </p:cNvSpPr>
          <p:nvPr/>
        </p:nvSpPr>
        <p:spPr>
          <a:xfrm>
            <a:off x="9830817" y="6445192"/>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mtClean="0"/>
              <a:pPr/>
              <a:t>3</a:t>
            </a:fld>
            <a:endParaRPr lang="en-US" dirty="0"/>
          </a:p>
        </p:txBody>
      </p:sp>
    </p:spTree>
    <p:extLst>
      <p:ext uri="{BB962C8B-B14F-4D97-AF65-F5344CB8AC3E}">
        <p14:creationId xmlns:p14="http://schemas.microsoft.com/office/powerpoint/2010/main" val="26469196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
          <p:cNvSpPr txBox="1">
            <a:spLocks noChangeArrowheads="1"/>
          </p:cNvSpPr>
          <p:nvPr/>
        </p:nvSpPr>
        <p:spPr bwMode="auto">
          <a:xfrm>
            <a:off x="1992314" y="1"/>
            <a:ext cx="8675687" cy="17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a:p>
        </p:txBody>
      </p:sp>
      <p:sp>
        <p:nvSpPr>
          <p:cNvPr id="7171" name="Text Box 2"/>
          <p:cNvSpPr txBox="1">
            <a:spLocks noChangeArrowheads="1"/>
          </p:cNvSpPr>
          <p:nvPr/>
        </p:nvSpPr>
        <p:spPr bwMode="auto">
          <a:xfrm>
            <a:off x="1524000" y="2708276"/>
            <a:ext cx="9144000" cy="177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a:p>
        </p:txBody>
      </p:sp>
      <p:sp>
        <p:nvSpPr>
          <p:cNvPr id="7172" name="Rectangle 3"/>
          <p:cNvSpPr>
            <a:spLocks noChangeArrowheads="1"/>
          </p:cNvSpPr>
          <p:nvPr/>
        </p:nvSpPr>
        <p:spPr bwMode="auto">
          <a:xfrm>
            <a:off x="69378" y="-353464"/>
            <a:ext cx="12178748" cy="1948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gn="ctr">
              <a:lnSpc>
                <a:spcPct val="93000"/>
              </a:lnSpc>
            </a:pPr>
            <a:endParaRPr lang="en-GB" altLang="en-US" sz="1200" b="1" dirty="0">
              <a:solidFill>
                <a:srgbClr val="3333CC"/>
              </a:solidFill>
              <a:latin typeface="Arial" panose="020B0604020202020204" pitchFamily="34" charset="0"/>
            </a:endParaRPr>
          </a:p>
          <a:p>
            <a:pPr algn="ctr">
              <a:lnSpc>
                <a:spcPct val="91000"/>
              </a:lnSpc>
            </a:pPr>
            <a:endParaRPr lang="en-GB" altLang="en-US" sz="2000" b="1" dirty="0">
              <a:solidFill>
                <a:srgbClr val="3333CC"/>
              </a:solidFill>
              <a:latin typeface="Arial" panose="020B0604020202020204" pitchFamily="34" charset="0"/>
            </a:endParaRPr>
          </a:p>
          <a:p>
            <a:pPr algn="ctr">
              <a:lnSpc>
                <a:spcPct val="91000"/>
              </a:lnSpc>
            </a:pPr>
            <a:r>
              <a:rPr lang="en-GB" altLang="en-US" sz="2800" b="1" dirty="0">
                <a:solidFill>
                  <a:srgbClr val="1F497D"/>
                </a:solidFill>
                <a:latin typeface="+mj-lt"/>
              </a:rPr>
              <a:t>Land Surface data assimilation in the IFS</a:t>
            </a:r>
          </a:p>
          <a:p>
            <a:pPr algn="ctr">
              <a:lnSpc>
                <a:spcPct val="91000"/>
              </a:lnSpc>
            </a:pPr>
            <a:endParaRPr lang="en-GB" altLang="en-US" sz="2800" b="1" dirty="0">
              <a:solidFill>
                <a:srgbClr val="003399"/>
              </a:solidFill>
              <a:latin typeface="Arial" panose="020B0604020202020204" pitchFamily="34" charset="0"/>
            </a:endParaRPr>
          </a:p>
          <a:p>
            <a:pPr algn="ctr">
              <a:lnSpc>
                <a:spcPct val="91000"/>
              </a:lnSpc>
            </a:pPr>
            <a:r>
              <a:rPr lang="en-GB" altLang="en-US" sz="1200" dirty="0">
                <a:solidFill>
                  <a:srgbClr val="3333CC"/>
                </a:solidFill>
                <a:latin typeface="Arial" panose="020B0604020202020204" pitchFamily="34" charset="0"/>
              </a:rPr>
              <a:t> </a:t>
            </a:r>
          </a:p>
          <a:p>
            <a:pPr algn="ctr">
              <a:lnSpc>
                <a:spcPct val="91000"/>
              </a:lnSpc>
            </a:pPr>
            <a:endParaRPr lang="en-GB" altLang="en-US" sz="1200" b="1" dirty="0">
              <a:solidFill>
                <a:srgbClr val="3333CC"/>
              </a:solidFill>
              <a:latin typeface="Arial" panose="020B0604020202020204" pitchFamily="34" charset="0"/>
            </a:endParaRPr>
          </a:p>
          <a:p>
            <a:pPr algn="ctr">
              <a:lnSpc>
                <a:spcPct val="97000"/>
              </a:lnSpc>
              <a:spcBef>
                <a:spcPts val="750"/>
              </a:spcBef>
            </a:pPr>
            <a:endParaRPr lang="en-GB" altLang="en-US" sz="1200" b="1" dirty="0">
              <a:solidFill>
                <a:srgbClr val="3333CC"/>
              </a:solidFill>
              <a:latin typeface="Arial" panose="020B0604020202020204" pitchFamily="34" charset="0"/>
            </a:endParaRPr>
          </a:p>
        </p:txBody>
      </p:sp>
      <p:sp>
        <p:nvSpPr>
          <p:cNvPr id="7173" name="Text Box 4"/>
          <p:cNvSpPr txBox="1">
            <a:spLocks noChangeArrowheads="1"/>
          </p:cNvSpPr>
          <p:nvPr/>
        </p:nvSpPr>
        <p:spPr bwMode="auto">
          <a:xfrm>
            <a:off x="1682750" y="1012825"/>
            <a:ext cx="18415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a:p>
        </p:txBody>
      </p:sp>
      <p:sp>
        <p:nvSpPr>
          <p:cNvPr id="7174" name="Text Box 5"/>
          <p:cNvSpPr txBox="1">
            <a:spLocks noChangeArrowheads="1"/>
          </p:cNvSpPr>
          <p:nvPr/>
        </p:nvSpPr>
        <p:spPr bwMode="auto">
          <a:xfrm>
            <a:off x="358938" y="675405"/>
            <a:ext cx="11187953" cy="5920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nSpc>
                <a:spcPct val="136000"/>
              </a:lnSpc>
            </a:pPr>
            <a:r>
              <a:rPr lang="en-GB" altLang="en-US" sz="1800" b="1" dirty="0">
                <a:solidFill>
                  <a:schemeClr val="accent6">
                    <a:lumMod val="75000"/>
                  </a:schemeClr>
                </a:solidFill>
                <a:latin typeface="Arial" panose="020B0604020202020204" pitchFamily="34" charset="0"/>
              </a:rPr>
              <a:t>Screen-level T2m, RH2m</a:t>
            </a:r>
          </a:p>
          <a:p>
            <a:pPr lvl="1">
              <a:lnSpc>
                <a:spcPct val="136000"/>
              </a:lnSpc>
              <a:buFontTx/>
              <a:buChar char="-"/>
            </a:pPr>
            <a:r>
              <a:rPr lang="en-GB" altLang="en-US" sz="1800" b="1" dirty="0">
                <a:solidFill>
                  <a:schemeClr val="tx1"/>
                </a:solidFill>
                <a:latin typeface="Arial" panose="020B0604020202020204" pitchFamily="34" charset="0"/>
              </a:rPr>
              <a:t> </a:t>
            </a:r>
            <a:r>
              <a:rPr lang="en-GB" altLang="en-US" sz="1800" u="sng" dirty="0">
                <a:solidFill>
                  <a:schemeClr val="tx1"/>
                </a:solidFill>
                <a:latin typeface="Arial" panose="020B0604020202020204" pitchFamily="34" charset="0"/>
              </a:rPr>
              <a:t>Method</a:t>
            </a:r>
            <a:r>
              <a:rPr lang="en-GB" altLang="en-US" sz="1800" dirty="0">
                <a:solidFill>
                  <a:schemeClr val="tx1"/>
                </a:solidFill>
                <a:latin typeface="Arial" panose="020B0604020202020204" pitchFamily="34" charset="0"/>
              </a:rPr>
              <a:t>: </a:t>
            </a:r>
            <a:r>
              <a:rPr lang="en-GB" altLang="en-US" sz="1800" dirty="0">
                <a:solidFill>
                  <a:schemeClr val="accent2"/>
                </a:solidFill>
                <a:latin typeface="Arial" panose="020B0604020202020204" pitchFamily="34" charset="0"/>
              </a:rPr>
              <a:t>2D</a:t>
            </a:r>
            <a:r>
              <a:rPr lang="en-GB" altLang="en-US" sz="1800" dirty="0">
                <a:solidFill>
                  <a:schemeClr val="tx1"/>
                </a:solidFill>
                <a:latin typeface="Arial" panose="020B0604020202020204" pitchFamily="34" charset="0"/>
              </a:rPr>
              <a:t> </a:t>
            </a:r>
            <a:r>
              <a:rPr lang="en-GB" altLang="en-US" sz="1800" dirty="0">
                <a:solidFill>
                  <a:schemeClr val="accent2"/>
                </a:solidFill>
                <a:latin typeface="Arial" panose="020B0604020202020204" pitchFamily="34" charset="0"/>
              </a:rPr>
              <a:t>Optimal </a:t>
            </a:r>
            <a:r>
              <a:rPr lang="en-GB" altLang="en-US" sz="1800" dirty="0">
                <a:solidFill>
                  <a:srgbClr val="C0504D"/>
                </a:solidFill>
                <a:latin typeface="Arial" panose="020B0604020202020204" pitchFamily="34" charset="0"/>
              </a:rPr>
              <a:t>Interpolation</a:t>
            </a:r>
            <a:r>
              <a:rPr lang="en-GB" altLang="en-US" sz="1800" dirty="0">
                <a:solidFill>
                  <a:schemeClr val="accent2"/>
                </a:solidFill>
                <a:latin typeface="Arial" panose="020B0604020202020204" pitchFamily="34" charset="0"/>
              </a:rPr>
              <a:t> (2D-OI)</a:t>
            </a:r>
            <a:endParaRPr lang="en-GB" altLang="en-US" sz="1800" dirty="0">
              <a:solidFill>
                <a:schemeClr val="tx1"/>
              </a:solidFill>
              <a:latin typeface="Arial" panose="020B0604020202020204" pitchFamily="34" charset="0"/>
            </a:endParaRPr>
          </a:p>
          <a:p>
            <a:pPr lvl="1">
              <a:lnSpc>
                <a:spcPct val="136000"/>
              </a:lnSpc>
              <a:buFontTx/>
              <a:buChar char="-"/>
            </a:pPr>
            <a:r>
              <a:rPr lang="en-GB" altLang="en-US" sz="1800" dirty="0">
                <a:solidFill>
                  <a:schemeClr val="tx1"/>
                </a:solidFill>
                <a:latin typeface="Arial" panose="020B0604020202020204" pitchFamily="34" charset="0"/>
              </a:rPr>
              <a:t> </a:t>
            </a:r>
            <a:r>
              <a:rPr lang="en-GB" altLang="en-US" sz="1800" u="sng" dirty="0">
                <a:solidFill>
                  <a:schemeClr val="tx1"/>
                </a:solidFill>
                <a:latin typeface="Arial" panose="020B0604020202020204" pitchFamily="34" charset="0"/>
              </a:rPr>
              <a:t>Conventional Observations</a:t>
            </a:r>
            <a:r>
              <a:rPr lang="en-GB" altLang="en-US" sz="1800" dirty="0">
                <a:solidFill>
                  <a:schemeClr val="tx1"/>
                </a:solidFill>
                <a:latin typeface="Arial" panose="020B0604020202020204" pitchFamily="34" charset="0"/>
              </a:rPr>
              <a:t>:  SYNOP </a:t>
            </a:r>
            <a:r>
              <a:rPr lang="en-GB" altLang="en-US" sz="1800" i="1" dirty="0">
                <a:solidFill>
                  <a:schemeClr val="tx1"/>
                </a:solidFill>
                <a:latin typeface="Arial" panose="020B0604020202020204" pitchFamily="34" charset="0"/>
              </a:rPr>
              <a:t>T2m, RH2m</a:t>
            </a:r>
            <a:endParaRPr lang="en-GB" altLang="en-US" sz="1800" b="1" dirty="0">
              <a:solidFill>
                <a:schemeClr val="accent6">
                  <a:lumMod val="75000"/>
                </a:schemeClr>
              </a:solidFill>
              <a:latin typeface="Arial" panose="020B0604020202020204" pitchFamily="34" charset="0"/>
            </a:endParaRPr>
          </a:p>
          <a:p>
            <a:pPr>
              <a:lnSpc>
                <a:spcPct val="136000"/>
              </a:lnSpc>
            </a:pPr>
            <a:r>
              <a:rPr lang="en-GB" altLang="en-US" sz="1800" b="1" dirty="0">
                <a:solidFill>
                  <a:schemeClr val="accent6">
                    <a:lumMod val="75000"/>
                  </a:schemeClr>
                </a:solidFill>
                <a:latin typeface="Arial" panose="020B0604020202020204" pitchFamily="34" charset="0"/>
              </a:rPr>
              <a:t>Snow depth</a:t>
            </a:r>
          </a:p>
          <a:p>
            <a:pPr lvl="1">
              <a:lnSpc>
                <a:spcPct val="136000"/>
              </a:lnSpc>
              <a:buFontTx/>
              <a:buChar char="-"/>
            </a:pPr>
            <a:r>
              <a:rPr lang="en-GB" altLang="en-US" sz="1800" b="1" dirty="0">
                <a:solidFill>
                  <a:schemeClr val="tx1"/>
                </a:solidFill>
                <a:latin typeface="Arial" panose="020B0604020202020204" pitchFamily="34" charset="0"/>
              </a:rPr>
              <a:t> </a:t>
            </a:r>
            <a:r>
              <a:rPr lang="en-GB" altLang="en-US" sz="1800" u="sng" dirty="0">
                <a:solidFill>
                  <a:schemeClr val="tx1"/>
                </a:solidFill>
                <a:latin typeface="Arial" panose="020B0604020202020204" pitchFamily="34" charset="0"/>
              </a:rPr>
              <a:t>Method</a:t>
            </a:r>
            <a:r>
              <a:rPr lang="en-GB" altLang="en-US" sz="1800" dirty="0">
                <a:solidFill>
                  <a:schemeClr val="tx1"/>
                </a:solidFill>
                <a:latin typeface="Arial" panose="020B0604020202020204" pitchFamily="34" charset="0"/>
              </a:rPr>
              <a:t>: </a:t>
            </a:r>
            <a:r>
              <a:rPr lang="en-GB" altLang="en-US" sz="1800" dirty="0">
                <a:solidFill>
                  <a:schemeClr val="accent2"/>
                </a:solidFill>
                <a:latin typeface="Arial" panose="020B0604020202020204" pitchFamily="34" charset="0"/>
              </a:rPr>
              <a:t>2D</a:t>
            </a:r>
            <a:r>
              <a:rPr lang="en-GB" altLang="en-US" sz="1800" dirty="0">
                <a:solidFill>
                  <a:schemeClr val="tx1"/>
                </a:solidFill>
                <a:latin typeface="Arial" panose="020B0604020202020204" pitchFamily="34" charset="0"/>
              </a:rPr>
              <a:t> </a:t>
            </a:r>
            <a:r>
              <a:rPr lang="en-GB" altLang="en-US" sz="1800" dirty="0">
                <a:solidFill>
                  <a:schemeClr val="accent2"/>
                </a:solidFill>
                <a:latin typeface="Arial" panose="020B0604020202020204" pitchFamily="34" charset="0"/>
              </a:rPr>
              <a:t>Optimal </a:t>
            </a:r>
            <a:r>
              <a:rPr lang="en-GB" altLang="en-US" sz="1800" dirty="0">
                <a:solidFill>
                  <a:srgbClr val="C0504D"/>
                </a:solidFill>
                <a:latin typeface="Arial" panose="020B0604020202020204" pitchFamily="34" charset="0"/>
              </a:rPr>
              <a:t>Interpolation</a:t>
            </a:r>
            <a:r>
              <a:rPr lang="en-GB" altLang="en-US" sz="1800" dirty="0">
                <a:solidFill>
                  <a:schemeClr val="accent2"/>
                </a:solidFill>
                <a:latin typeface="Arial" panose="020B0604020202020204" pitchFamily="34" charset="0"/>
              </a:rPr>
              <a:t> (2D-OI)</a:t>
            </a:r>
            <a:endParaRPr lang="en-GB" altLang="en-US" sz="1800" dirty="0">
              <a:solidFill>
                <a:schemeClr val="tx1"/>
              </a:solidFill>
              <a:latin typeface="Arial" panose="020B0604020202020204" pitchFamily="34" charset="0"/>
            </a:endParaRPr>
          </a:p>
          <a:p>
            <a:pPr lvl="1">
              <a:lnSpc>
                <a:spcPct val="136000"/>
              </a:lnSpc>
              <a:buFontTx/>
              <a:buChar char="-"/>
            </a:pPr>
            <a:r>
              <a:rPr lang="en-GB" altLang="en-US" sz="1800" dirty="0">
                <a:solidFill>
                  <a:schemeClr val="tx1"/>
                </a:solidFill>
                <a:latin typeface="Arial" panose="020B0604020202020204" pitchFamily="34" charset="0"/>
              </a:rPr>
              <a:t> </a:t>
            </a:r>
            <a:r>
              <a:rPr lang="en-GB" altLang="en-US" sz="1800" u="sng" dirty="0">
                <a:solidFill>
                  <a:schemeClr val="tx1"/>
                </a:solidFill>
                <a:latin typeface="Arial" panose="020B0604020202020204" pitchFamily="34" charset="0"/>
              </a:rPr>
              <a:t>Conventional Observations</a:t>
            </a:r>
            <a:r>
              <a:rPr lang="en-GB" altLang="en-US" sz="1800" dirty="0">
                <a:solidFill>
                  <a:schemeClr val="tx1"/>
                </a:solidFill>
                <a:latin typeface="Arial" panose="020B0604020202020204" pitchFamily="34" charset="0"/>
              </a:rPr>
              <a:t>:  </a:t>
            </a:r>
            <a:r>
              <a:rPr lang="en-GB" altLang="en-US" sz="1800" i="1" dirty="0">
                <a:solidFill>
                  <a:schemeClr val="tx1"/>
                </a:solidFill>
                <a:latin typeface="Arial" panose="020B0604020202020204" pitchFamily="34" charset="0"/>
              </a:rPr>
              <a:t>in situ </a:t>
            </a:r>
            <a:r>
              <a:rPr lang="en-GB" altLang="en-US" sz="1800" dirty="0">
                <a:solidFill>
                  <a:schemeClr val="tx1"/>
                </a:solidFill>
                <a:latin typeface="Arial" panose="020B0604020202020204" pitchFamily="34" charset="0"/>
              </a:rPr>
              <a:t>snow depth</a:t>
            </a:r>
          </a:p>
          <a:p>
            <a:pPr lvl="1">
              <a:lnSpc>
                <a:spcPct val="136000"/>
              </a:lnSpc>
              <a:buFontTx/>
              <a:buChar char="-"/>
            </a:pPr>
            <a:r>
              <a:rPr lang="en-GB" altLang="en-US" sz="1800" dirty="0">
                <a:solidFill>
                  <a:schemeClr val="tx1"/>
                </a:solidFill>
                <a:latin typeface="Arial" panose="020B0604020202020204" pitchFamily="34" charset="0"/>
              </a:rPr>
              <a:t> </a:t>
            </a:r>
            <a:r>
              <a:rPr lang="en-GB" altLang="en-US" sz="1800" u="sng" dirty="0">
                <a:solidFill>
                  <a:schemeClr val="tx1"/>
                </a:solidFill>
                <a:latin typeface="Arial" panose="020B0604020202020204" pitchFamily="34" charset="0"/>
              </a:rPr>
              <a:t>Satellite data</a:t>
            </a:r>
            <a:r>
              <a:rPr lang="en-GB" altLang="en-US" sz="1800" dirty="0">
                <a:solidFill>
                  <a:schemeClr val="tx1"/>
                </a:solidFill>
                <a:latin typeface="Arial" panose="020B0604020202020204" pitchFamily="34" charset="0"/>
              </a:rPr>
              <a:t>: NOAA/NESDIS IMS Snow Cover Extent</a:t>
            </a:r>
          </a:p>
          <a:p>
            <a:pPr>
              <a:lnSpc>
                <a:spcPct val="136000"/>
              </a:lnSpc>
            </a:pPr>
            <a:r>
              <a:rPr lang="en-GB" altLang="en-US" sz="1800" b="1" dirty="0">
                <a:solidFill>
                  <a:schemeClr val="accent6">
                    <a:lumMod val="75000"/>
                  </a:schemeClr>
                </a:solidFill>
                <a:latin typeface="Arial" panose="020B0604020202020204" pitchFamily="34" charset="0"/>
              </a:rPr>
              <a:t>Soil Moisture</a:t>
            </a:r>
          </a:p>
          <a:p>
            <a:pPr lvl="1">
              <a:lnSpc>
                <a:spcPct val="136000"/>
              </a:lnSpc>
              <a:buFontTx/>
              <a:buChar char="-"/>
            </a:pPr>
            <a:r>
              <a:rPr lang="en-GB" altLang="en-US" sz="1800" dirty="0">
                <a:solidFill>
                  <a:schemeClr val="tx1"/>
                </a:solidFill>
                <a:latin typeface="Arial" panose="020B0604020202020204" pitchFamily="34" charset="0"/>
              </a:rPr>
              <a:t> </a:t>
            </a:r>
            <a:r>
              <a:rPr lang="en-GB" altLang="en-US" sz="1800" u="sng" dirty="0">
                <a:solidFill>
                  <a:schemeClr val="tx1"/>
                </a:solidFill>
                <a:latin typeface="Arial" panose="020B0604020202020204" pitchFamily="34" charset="0"/>
              </a:rPr>
              <a:t>Method</a:t>
            </a:r>
            <a:r>
              <a:rPr lang="en-GB" altLang="en-US" sz="1800" dirty="0">
                <a:solidFill>
                  <a:schemeClr val="tx1"/>
                </a:solidFill>
                <a:latin typeface="Arial" panose="020B0604020202020204" pitchFamily="34" charset="0"/>
              </a:rPr>
              <a:t>: Simplified </a:t>
            </a:r>
            <a:r>
              <a:rPr lang="en-GB" altLang="en-US" sz="1800" dirty="0">
                <a:solidFill>
                  <a:schemeClr val="accent2"/>
                </a:solidFill>
                <a:latin typeface="Arial" panose="020B0604020202020204" pitchFamily="34" charset="0"/>
              </a:rPr>
              <a:t>Extended Kalman Filter (EKF)</a:t>
            </a:r>
            <a:endParaRPr lang="en-US" altLang="en-US" sz="1800" dirty="0">
              <a:solidFill>
                <a:schemeClr val="tx1"/>
              </a:solidFill>
              <a:latin typeface="Arial" panose="020B0604020202020204" pitchFamily="34" charset="0"/>
              <a:cs typeface="Arial" panose="020B0604020202020204" pitchFamily="34" charset="0"/>
            </a:endParaRPr>
          </a:p>
          <a:p>
            <a:pPr lvl="1">
              <a:lnSpc>
                <a:spcPct val="136000"/>
              </a:lnSpc>
              <a:buFontTx/>
              <a:buChar char="-"/>
            </a:pPr>
            <a:r>
              <a:rPr lang="en-US" altLang="en-US" sz="1800" dirty="0">
                <a:solidFill>
                  <a:schemeClr val="tx1"/>
                </a:solidFill>
                <a:latin typeface="Arial" panose="020B0604020202020204" pitchFamily="34" charset="0"/>
                <a:cs typeface="Arial" panose="020B0604020202020204" pitchFamily="34" charset="0"/>
              </a:rPr>
              <a:t> </a:t>
            </a:r>
            <a:r>
              <a:rPr lang="en-GB" altLang="en-US" sz="1800" u="sng" dirty="0">
                <a:solidFill>
                  <a:schemeClr val="tx1"/>
                </a:solidFill>
                <a:latin typeface="Arial" panose="020B0604020202020204" pitchFamily="34" charset="0"/>
                <a:cs typeface="Arial" panose="020B0604020202020204" pitchFamily="34" charset="0"/>
              </a:rPr>
              <a:t>Conventional observations:</a:t>
            </a:r>
            <a:r>
              <a:rPr lang="en-GB" altLang="en-US" sz="1800" dirty="0">
                <a:solidFill>
                  <a:schemeClr val="tx1"/>
                </a:solidFill>
                <a:latin typeface="Arial" panose="020B0604020202020204" pitchFamily="34" charset="0"/>
                <a:cs typeface="Arial" panose="020B0604020202020204" pitchFamily="34" charset="0"/>
              </a:rPr>
              <a:t> Analysed T2m, RH2m from the 2D-OI</a:t>
            </a:r>
          </a:p>
          <a:p>
            <a:pPr lvl="1">
              <a:lnSpc>
                <a:spcPct val="136000"/>
              </a:lnSpc>
              <a:buFontTx/>
              <a:buChar char="-"/>
            </a:pPr>
            <a:r>
              <a:rPr lang="en-GB" altLang="en-US" sz="1800" u="sng" dirty="0">
                <a:solidFill>
                  <a:schemeClr val="tx1"/>
                </a:solidFill>
                <a:latin typeface="Arial" panose="020B0604020202020204" pitchFamily="34" charset="0"/>
                <a:cs typeface="Arial" panose="020B0604020202020204" pitchFamily="34" charset="0"/>
              </a:rPr>
              <a:t> Satellite data </a:t>
            </a:r>
            <a:r>
              <a:rPr lang="en-GB" altLang="en-US" sz="1800" dirty="0">
                <a:solidFill>
                  <a:schemeClr val="tx1"/>
                </a:solidFill>
                <a:latin typeface="Arial" panose="020B0604020202020204" pitchFamily="34" charset="0"/>
                <a:cs typeface="Arial" panose="020B0604020202020204" pitchFamily="34" charset="0"/>
              </a:rPr>
              <a:t>: ASCAT soil moisture, SMOS</a:t>
            </a:r>
          </a:p>
          <a:p>
            <a:pPr>
              <a:lnSpc>
                <a:spcPct val="136000"/>
              </a:lnSpc>
            </a:pPr>
            <a:r>
              <a:rPr lang="en-GB" altLang="en-US" sz="1800" b="1" dirty="0">
                <a:solidFill>
                  <a:schemeClr val="accent6">
                    <a:lumMod val="75000"/>
                  </a:schemeClr>
                </a:solidFill>
                <a:latin typeface="Arial" panose="020B0604020202020204" pitchFamily="34" charset="0"/>
              </a:rPr>
              <a:t>Soil Temperature and Snow temperature</a:t>
            </a:r>
          </a:p>
          <a:p>
            <a:pPr lvl="1">
              <a:lnSpc>
                <a:spcPct val="136000"/>
              </a:lnSpc>
              <a:buFontTx/>
              <a:buChar char="-"/>
            </a:pPr>
            <a:r>
              <a:rPr lang="en-GB" altLang="en-US" sz="1800" dirty="0">
                <a:solidFill>
                  <a:schemeClr val="tx1"/>
                </a:solidFill>
                <a:latin typeface="Arial" panose="020B0604020202020204" pitchFamily="34" charset="0"/>
              </a:rPr>
              <a:t> </a:t>
            </a:r>
            <a:r>
              <a:rPr lang="en-GB" altLang="en-US" sz="1800" u="sng" dirty="0">
                <a:solidFill>
                  <a:schemeClr val="tx1"/>
                </a:solidFill>
                <a:latin typeface="Arial" panose="020B0604020202020204" pitchFamily="34" charset="0"/>
              </a:rPr>
              <a:t>Method</a:t>
            </a:r>
            <a:r>
              <a:rPr lang="en-GB" altLang="en-US" sz="1800" dirty="0">
                <a:solidFill>
                  <a:schemeClr val="tx1"/>
                </a:solidFill>
                <a:latin typeface="Arial" panose="020B0604020202020204" pitchFamily="34" charset="0"/>
              </a:rPr>
              <a:t>: </a:t>
            </a:r>
            <a:r>
              <a:rPr lang="en-GB" altLang="en-US" sz="1800" dirty="0">
                <a:solidFill>
                  <a:srgbClr val="C0504D"/>
                </a:solidFill>
                <a:latin typeface="Arial" panose="020B0604020202020204" pitchFamily="34" charset="0"/>
              </a:rPr>
              <a:t>1D-OI</a:t>
            </a:r>
            <a:r>
              <a:rPr lang="en-GB" altLang="en-US" sz="1800" dirty="0">
                <a:solidFill>
                  <a:schemeClr val="tx1"/>
                </a:solidFill>
                <a:latin typeface="Arial" panose="020B0604020202020204" pitchFamily="34" charset="0"/>
              </a:rPr>
              <a:t> for the first layer of soil and snow temperature </a:t>
            </a:r>
          </a:p>
          <a:p>
            <a:pPr lvl="1">
              <a:lnSpc>
                <a:spcPct val="136000"/>
              </a:lnSpc>
              <a:buFontTx/>
              <a:buChar char="-"/>
            </a:pPr>
            <a:r>
              <a:rPr lang="en-US" altLang="en-US" sz="1800" dirty="0">
                <a:solidFill>
                  <a:schemeClr val="tx1"/>
                </a:solidFill>
                <a:latin typeface="Arial" panose="020B0604020202020204" pitchFamily="34" charset="0"/>
                <a:cs typeface="Arial" panose="020B0604020202020204" pitchFamily="34" charset="0"/>
              </a:rPr>
              <a:t> </a:t>
            </a:r>
            <a:r>
              <a:rPr lang="en-GB" altLang="en-US" sz="1800" u="sng" dirty="0">
                <a:solidFill>
                  <a:schemeClr val="tx1"/>
                </a:solidFill>
                <a:latin typeface="Arial" panose="020B0604020202020204" pitchFamily="34" charset="0"/>
                <a:cs typeface="Arial" panose="020B0604020202020204" pitchFamily="34" charset="0"/>
              </a:rPr>
              <a:t>Conventional observations:</a:t>
            </a:r>
            <a:r>
              <a:rPr lang="en-GB" altLang="en-US" sz="1800" dirty="0">
                <a:solidFill>
                  <a:schemeClr val="tx1"/>
                </a:solidFill>
                <a:latin typeface="Arial" panose="020B0604020202020204" pitchFamily="34" charset="0"/>
                <a:cs typeface="Arial" panose="020B0604020202020204" pitchFamily="34" charset="0"/>
              </a:rPr>
              <a:t> T2m analysis increments from the 2D-OI</a:t>
            </a:r>
            <a:endParaRPr lang="en-GB" altLang="en-US" sz="1800" dirty="0">
              <a:solidFill>
                <a:schemeClr val="tx1"/>
              </a:solidFill>
              <a:latin typeface="Arial" panose="020B0604020202020204" pitchFamily="34" charset="0"/>
            </a:endParaRPr>
          </a:p>
          <a:p>
            <a:pPr>
              <a:lnSpc>
                <a:spcPct val="103000"/>
              </a:lnSpc>
              <a:buClr>
                <a:srgbClr val="FF0000"/>
              </a:buClr>
              <a:buFont typeface="Wingdings" panose="05000000000000000000" pitchFamily="2" charset="2"/>
              <a:buNone/>
            </a:pPr>
            <a:endParaRPr lang="en-GB" altLang="en-US" sz="1800" dirty="0">
              <a:solidFill>
                <a:schemeClr val="tx1"/>
              </a:solidFill>
              <a:latin typeface="Arial" panose="020B0604020202020204" pitchFamily="34" charset="0"/>
            </a:endParaRPr>
          </a:p>
          <a:p>
            <a:pPr>
              <a:lnSpc>
                <a:spcPct val="103000"/>
              </a:lnSpc>
              <a:buSzPct val="45000"/>
              <a:buFont typeface="Wingdings" panose="05000000000000000000" pitchFamily="2" charset="2"/>
              <a:buNone/>
            </a:pPr>
            <a:endParaRPr lang="en-GB" altLang="en-US" sz="1800" dirty="0">
              <a:solidFill>
                <a:srgbClr val="000000"/>
              </a:solidFill>
              <a:latin typeface="Arial" panose="020B0604020202020204" pitchFamily="34" charset="0"/>
            </a:endParaRPr>
          </a:p>
        </p:txBody>
      </p:sp>
      <p:sp>
        <p:nvSpPr>
          <p:cNvPr id="8" name="Slide Number Placeholder 1">
            <a:extLst>
              <a:ext uri="{FF2B5EF4-FFF2-40B4-BE49-F238E27FC236}">
                <a16:creationId xmlns:a16="http://schemas.microsoft.com/office/drawing/2014/main" id="{04909D33-588E-44B0-8A40-FE6A7C473C73}"/>
              </a:ext>
            </a:extLst>
          </p:cNvPr>
          <p:cNvSpPr txBox="1">
            <a:spLocks/>
          </p:cNvSpPr>
          <p:nvPr/>
        </p:nvSpPr>
        <p:spPr>
          <a:xfrm>
            <a:off x="9830817" y="6445192"/>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mtClean="0"/>
              <a:pPr/>
              <a:t>4</a:t>
            </a:fld>
            <a:endParaRPr lang="en-US" dirty="0"/>
          </a:p>
        </p:txBody>
      </p:sp>
      <p:sp>
        <p:nvSpPr>
          <p:cNvPr id="4" name="TextBox 3">
            <a:extLst>
              <a:ext uri="{FF2B5EF4-FFF2-40B4-BE49-F238E27FC236}">
                <a16:creationId xmlns:a16="http://schemas.microsoft.com/office/drawing/2014/main" id="{B5BED9DB-925C-468B-08EC-D7F11A3E7BAA}"/>
              </a:ext>
            </a:extLst>
          </p:cNvPr>
          <p:cNvSpPr txBox="1"/>
          <p:nvPr/>
        </p:nvSpPr>
        <p:spPr>
          <a:xfrm>
            <a:off x="6988491" y="755165"/>
            <a:ext cx="5134131" cy="3139321"/>
          </a:xfrm>
          <a:prstGeom prst="rect">
            <a:avLst/>
          </a:prstGeom>
          <a:noFill/>
          <a:ln w="57150">
            <a:solidFill>
              <a:srgbClr val="376092"/>
            </a:solidFill>
          </a:ln>
        </p:spPr>
        <p:txBody>
          <a:bodyPr wrap="square" rtlCol="0">
            <a:spAutoFit/>
          </a:bodyPr>
          <a:lstStyle/>
          <a:p>
            <a:pPr marL="285750" indent="-285750">
              <a:buFont typeface="Wingdings" pitchFamily="2" charset="2"/>
              <a:buChar char="à"/>
            </a:pPr>
            <a:r>
              <a:rPr lang="en-GB" b="1" dirty="0">
                <a:solidFill>
                  <a:srgbClr val="235F97"/>
                </a:solidFill>
                <a:sym typeface="Wingdings" pitchFamily="2" charset="2"/>
              </a:rPr>
              <a:t>Initialise model prognostic variables</a:t>
            </a:r>
          </a:p>
          <a:p>
            <a:pPr marL="742950" lvl="1" indent="-285750">
              <a:buFont typeface="Arial" panose="020B0604020202020204" pitchFamily="34" charset="0"/>
              <a:buChar char="•"/>
            </a:pPr>
            <a:r>
              <a:rPr lang="en-GB" b="1" dirty="0">
                <a:solidFill>
                  <a:srgbClr val="235F97"/>
                </a:solidFill>
                <a:sym typeface="Wingdings" pitchFamily="2" charset="2"/>
              </a:rPr>
              <a:t>Snow: SWE, density</a:t>
            </a:r>
          </a:p>
          <a:p>
            <a:pPr marL="742950" lvl="1" indent="-285750">
              <a:buFont typeface="Arial" panose="020B0604020202020204" pitchFamily="34" charset="0"/>
              <a:buChar char="•"/>
            </a:pPr>
            <a:r>
              <a:rPr lang="en-GB" b="1" dirty="0">
                <a:solidFill>
                  <a:srgbClr val="235F97"/>
                </a:solidFill>
                <a:sym typeface="Wingdings" pitchFamily="2" charset="2"/>
              </a:rPr>
              <a:t>SM: layers 1-2-3,</a:t>
            </a:r>
          </a:p>
          <a:p>
            <a:pPr marL="742950" lvl="1" indent="-285750">
              <a:buFont typeface="Arial" panose="020B0604020202020204" pitchFamily="34" charset="0"/>
              <a:buChar char="•"/>
            </a:pPr>
            <a:r>
              <a:rPr lang="en-GB" b="1" dirty="0">
                <a:solidFill>
                  <a:srgbClr val="235F97"/>
                </a:solidFill>
                <a:sym typeface="Wingdings" pitchFamily="2" charset="2"/>
              </a:rPr>
              <a:t>Soil temperature layer1, </a:t>
            </a:r>
          </a:p>
          <a:p>
            <a:pPr marL="742950" lvl="1" indent="-285750">
              <a:buFont typeface="Arial" panose="020B0604020202020204" pitchFamily="34" charset="0"/>
              <a:buChar char="•"/>
            </a:pPr>
            <a:r>
              <a:rPr lang="en-GB" b="1" dirty="0">
                <a:solidFill>
                  <a:srgbClr val="235F97"/>
                </a:solidFill>
                <a:sym typeface="Wingdings" pitchFamily="2" charset="2"/>
              </a:rPr>
              <a:t>snow temperature</a:t>
            </a:r>
          </a:p>
          <a:p>
            <a:pPr marL="285750" indent="-285750">
              <a:buFont typeface="Wingdings" pitchFamily="2" charset="2"/>
              <a:buChar char="à"/>
            </a:pPr>
            <a:r>
              <a:rPr lang="en-GB" dirty="0">
                <a:solidFill>
                  <a:srgbClr val="235F97"/>
                </a:solidFill>
                <a:sym typeface="Wingdings" pitchFamily="2" charset="2"/>
              </a:rPr>
              <a:t>Based on:</a:t>
            </a:r>
          </a:p>
          <a:p>
            <a:pPr marL="742950" lvl="1" indent="-285750">
              <a:buFont typeface="Arial" panose="020B0604020202020204" pitchFamily="34" charset="0"/>
              <a:buChar char="•"/>
            </a:pPr>
            <a:r>
              <a:rPr lang="en-GB" dirty="0">
                <a:solidFill>
                  <a:srgbClr val="235F97"/>
                </a:solidFill>
                <a:sym typeface="Wingdings" pitchFamily="2" charset="2"/>
              </a:rPr>
              <a:t>12-hour LWDA DA windows (21-09 UTC &amp; 09-21 UTC), and </a:t>
            </a:r>
          </a:p>
          <a:p>
            <a:pPr marL="742950" lvl="1" indent="-285750">
              <a:buFont typeface="Arial" panose="020B0604020202020204" pitchFamily="34" charset="0"/>
              <a:buChar char="•"/>
            </a:pPr>
            <a:r>
              <a:rPr lang="en-GB" dirty="0">
                <a:solidFill>
                  <a:srgbClr val="235F97"/>
                </a:solidFill>
                <a:sym typeface="Wingdings" pitchFamily="2" charset="2"/>
              </a:rPr>
              <a:t>6-hour early delivery windows (21-03 &amp; 9-15 UTC)</a:t>
            </a:r>
          </a:p>
          <a:p>
            <a:r>
              <a:rPr lang="en-GB" b="1" dirty="0">
                <a:solidFill>
                  <a:srgbClr val="235F97"/>
                </a:solidFill>
                <a:sym typeface="Wingdings" pitchFamily="2" charset="2"/>
              </a:rPr>
              <a:t> Analysis at 00 &amp; 06 UTC, and 12 &amp; 18 UTC</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4C606B3-06D4-4A65-8850-33E645B1F92D}"/>
              </a:ext>
            </a:extLst>
          </p:cNvPr>
          <p:cNvSpPr txBox="1">
            <a:spLocks/>
          </p:cNvSpPr>
          <p:nvPr/>
        </p:nvSpPr>
        <p:spPr>
          <a:xfrm>
            <a:off x="539656" y="124328"/>
            <a:ext cx="11180041" cy="817773"/>
          </a:xfrm>
          <a:prstGeom prst="rect">
            <a:avLst/>
          </a:prstGeom>
        </p:spPr>
        <p:txBody>
          <a:bodyPr/>
          <a:lstStyle>
            <a:lvl1pPr algn="l" defTabSz="457200" rtl="0" eaLnBrk="1" latinLnBrk="0" hangingPunct="1">
              <a:lnSpc>
                <a:spcPts val="2800"/>
              </a:lnSpc>
              <a:spcBef>
                <a:spcPct val="0"/>
              </a:spcBef>
              <a:buNone/>
              <a:defRPr sz="2400" kern="1200">
                <a:solidFill>
                  <a:schemeClr val="bg1"/>
                </a:solidFill>
                <a:latin typeface="+mj-lt"/>
                <a:ea typeface="+mj-ea"/>
                <a:cs typeface="+mj-cs"/>
              </a:defRPr>
            </a:lvl1pPr>
          </a:lstStyle>
          <a:p>
            <a:endParaRPr lang="en-GB" b="1" dirty="0">
              <a:solidFill>
                <a:srgbClr val="1F497D"/>
              </a:solidFill>
            </a:endParaRPr>
          </a:p>
        </p:txBody>
      </p:sp>
      <p:sp>
        <p:nvSpPr>
          <p:cNvPr id="10" name="TextBox 9">
            <a:extLst>
              <a:ext uri="{FF2B5EF4-FFF2-40B4-BE49-F238E27FC236}">
                <a16:creationId xmlns:a16="http://schemas.microsoft.com/office/drawing/2014/main" id="{E6A24F76-A4AC-45C6-A049-5D71E7E4CEAE}"/>
              </a:ext>
            </a:extLst>
          </p:cNvPr>
          <p:cNvSpPr txBox="1"/>
          <p:nvPr/>
        </p:nvSpPr>
        <p:spPr>
          <a:xfrm>
            <a:off x="312720" y="96036"/>
            <a:ext cx="6737742" cy="523220"/>
          </a:xfrm>
          <a:prstGeom prst="rect">
            <a:avLst/>
          </a:prstGeom>
          <a:solidFill>
            <a:schemeClr val="bg1"/>
          </a:solidFill>
        </p:spPr>
        <p:txBody>
          <a:bodyPr wrap="none" rtlCol="0">
            <a:spAutoFit/>
          </a:bodyPr>
          <a:lstStyle/>
          <a:p>
            <a:r>
              <a:rPr lang="en-GB" sz="2800" b="1" dirty="0">
                <a:solidFill>
                  <a:srgbClr val="1F497D"/>
                </a:solidFill>
              </a:rPr>
              <a:t>Land surface observations monitoring</a:t>
            </a:r>
          </a:p>
        </p:txBody>
      </p:sp>
      <p:sp>
        <p:nvSpPr>
          <p:cNvPr id="3" name="Rectangle 2"/>
          <p:cNvSpPr/>
          <p:nvPr/>
        </p:nvSpPr>
        <p:spPr>
          <a:xfrm>
            <a:off x="4653250" y="6128651"/>
            <a:ext cx="7875300" cy="584776"/>
          </a:xfrm>
          <a:prstGeom prst="rect">
            <a:avLst/>
          </a:prstGeom>
        </p:spPr>
        <p:txBody>
          <a:bodyPr wrap="square">
            <a:spAutoFit/>
          </a:bodyPr>
          <a:lstStyle/>
          <a:p>
            <a:r>
              <a:rPr lang="en-GB" sz="1600" dirty="0">
                <a:latin typeface="Calibri" panose="020F0502020204030204" pitchFamily="34" charset="0"/>
                <a:cs typeface="Calibri" panose="020F0502020204030204" pitchFamily="34" charset="0"/>
                <a:hlinkClick r:id="rId2"/>
              </a:rPr>
              <a:t>https://www.ecmwf.int/en/forecasts/quality-our-forecasts/monitoring-observing-system</a:t>
            </a:r>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14" name="Slide Number Placeholder 1">
            <a:extLst>
              <a:ext uri="{FF2B5EF4-FFF2-40B4-BE49-F238E27FC236}">
                <a16:creationId xmlns:a16="http://schemas.microsoft.com/office/drawing/2014/main" id="{911180D1-B90A-4153-B588-67423EE75C21}"/>
              </a:ext>
            </a:extLst>
          </p:cNvPr>
          <p:cNvSpPr>
            <a:spLocks noGrp="1"/>
          </p:cNvSpPr>
          <p:nvPr>
            <p:ph type="sldNum" sz="quarter" idx="10"/>
          </p:nvPr>
        </p:nvSpPr>
        <p:spPr>
          <a:xfrm>
            <a:off x="10032213" y="6454553"/>
            <a:ext cx="2159786" cy="216000"/>
          </a:xfrm>
        </p:spPr>
        <p:txBody>
          <a:bodyPr/>
          <a:lstStyle/>
          <a:p>
            <a:fld id="{6B3B0B0F-E794-1244-9699-107C60B9C23A}" type="slidenum">
              <a:rPr lang="en-US" smtClean="0">
                <a:latin typeface="Calibri" panose="020F0502020204030204" pitchFamily="34" charset="0"/>
                <a:cs typeface="Calibri" panose="020F0502020204030204" pitchFamily="34" charset="0"/>
              </a:rPr>
              <a:pPr/>
              <a:t>5</a:t>
            </a:fld>
            <a:endParaRPr lang="en-US">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DF1770B2-D3CE-4AFE-AAAE-75D677F782BD}"/>
              </a:ext>
            </a:extLst>
          </p:cNvPr>
          <p:cNvSpPr txBox="1"/>
          <p:nvPr/>
        </p:nvSpPr>
        <p:spPr>
          <a:xfrm>
            <a:off x="897746" y="1103312"/>
            <a:ext cx="4207242" cy="369332"/>
          </a:xfrm>
          <a:prstGeom prst="rect">
            <a:avLst/>
          </a:prstGeom>
          <a:noFill/>
        </p:spPr>
        <p:txBody>
          <a:bodyPr wrap="none" rtlCol="0">
            <a:spAutoFit/>
          </a:bodyPr>
          <a:lstStyle/>
          <a:p>
            <a:r>
              <a:rPr lang="en-GB" u="sng" dirty="0"/>
              <a:t>Conventional</a:t>
            </a:r>
            <a:r>
              <a:rPr lang="en-GB" dirty="0"/>
              <a:t>: T2m, RH2m, snow depth</a:t>
            </a:r>
          </a:p>
        </p:txBody>
      </p:sp>
      <p:sp>
        <p:nvSpPr>
          <p:cNvPr id="13" name="TextBox 12">
            <a:extLst>
              <a:ext uri="{FF2B5EF4-FFF2-40B4-BE49-F238E27FC236}">
                <a16:creationId xmlns:a16="http://schemas.microsoft.com/office/drawing/2014/main" id="{9C13D89A-ACD3-104D-A7DF-F2A17C8F0193}"/>
              </a:ext>
            </a:extLst>
          </p:cNvPr>
          <p:cNvSpPr txBox="1"/>
          <p:nvPr/>
        </p:nvSpPr>
        <p:spPr>
          <a:xfrm>
            <a:off x="312719" y="5730026"/>
            <a:ext cx="11722761" cy="369332"/>
          </a:xfrm>
          <a:prstGeom prst="rect">
            <a:avLst/>
          </a:prstGeom>
          <a:noFill/>
        </p:spPr>
        <p:txBody>
          <a:bodyPr wrap="square" rtlCol="0">
            <a:spAutoFit/>
          </a:bodyPr>
          <a:lstStyle/>
          <a:p>
            <a:r>
              <a:rPr lang="en-GB" b="1" dirty="0">
                <a:sym typeface="Wingdings" panose="05000000000000000000" pitchFamily="2" charset="2"/>
              </a:rPr>
              <a:t> Development of a consistent workflow for land, ocean and  atmospheric observations</a:t>
            </a:r>
            <a:endParaRPr lang="fr-FR" b="1" dirty="0"/>
          </a:p>
        </p:txBody>
      </p:sp>
      <p:pic>
        <p:nvPicPr>
          <p:cNvPr id="6" name="Picture 5" descr="A map of the world&#10;&#10;Description automatically generated">
            <a:extLst>
              <a:ext uri="{FF2B5EF4-FFF2-40B4-BE49-F238E27FC236}">
                <a16:creationId xmlns:a16="http://schemas.microsoft.com/office/drawing/2014/main" id="{2FACC6EE-E20C-F25D-F0AC-CECC71015525}"/>
              </a:ext>
            </a:extLst>
          </p:cNvPr>
          <p:cNvPicPr>
            <a:picLocks noChangeAspect="1"/>
          </p:cNvPicPr>
          <p:nvPr/>
        </p:nvPicPr>
        <p:blipFill>
          <a:blip r:embed="rId3"/>
          <a:stretch>
            <a:fillRect/>
          </a:stretch>
        </p:blipFill>
        <p:spPr>
          <a:xfrm>
            <a:off x="6930830" y="2085277"/>
            <a:ext cx="5104650" cy="3212131"/>
          </a:xfrm>
          <a:prstGeom prst="rect">
            <a:avLst/>
          </a:prstGeom>
        </p:spPr>
      </p:pic>
      <p:pic>
        <p:nvPicPr>
          <p:cNvPr id="11" name="Picture 10" descr="A screenshot of a graph&#10;&#10;Description automatically generated">
            <a:extLst>
              <a:ext uri="{FF2B5EF4-FFF2-40B4-BE49-F238E27FC236}">
                <a16:creationId xmlns:a16="http://schemas.microsoft.com/office/drawing/2014/main" id="{415F6EF5-9643-C4B4-EA3D-3301D51A2904}"/>
              </a:ext>
            </a:extLst>
          </p:cNvPr>
          <p:cNvPicPr>
            <a:picLocks noChangeAspect="1"/>
          </p:cNvPicPr>
          <p:nvPr/>
        </p:nvPicPr>
        <p:blipFill>
          <a:blip r:embed="rId4"/>
          <a:stretch>
            <a:fillRect/>
          </a:stretch>
        </p:blipFill>
        <p:spPr>
          <a:xfrm>
            <a:off x="4361251" y="1835931"/>
            <a:ext cx="2371937" cy="3212132"/>
          </a:xfrm>
          <a:prstGeom prst="rect">
            <a:avLst/>
          </a:prstGeom>
        </p:spPr>
      </p:pic>
      <p:pic>
        <p:nvPicPr>
          <p:cNvPr id="15" name="Picture 14" descr="A map of the world&#10;&#10;Description automatically generated">
            <a:extLst>
              <a:ext uri="{FF2B5EF4-FFF2-40B4-BE49-F238E27FC236}">
                <a16:creationId xmlns:a16="http://schemas.microsoft.com/office/drawing/2014/main" id="{12B05C94-5FB1-298B-C1EF-25F5E4FE8720}"/>
              </a:ext>
            </a:extLst>
          </p:cNvPr>
          <p:cNvPicPr>
            <a:picLocks noChangeAspect="1"/>
          </p:cNvPicPr>
          <p:nvPr/>
        </p:nvPicPr>
        <p:blipFill>
          <a:blip r:embed="rId5"/>
          <a:stretch>
            <a:fillRect/>
          </a:stretch>
        </p:blipFill>
        <p:spPr>
          <a:xfrm>
            <a:off x="462506" y="2133717"/>
            <a:ext cx="3898745" cy="2232382"/>
          </a:xfrm>
          <a:prstGeom prst="rect">
            <a:avLst/>
          </a:prstGeom>
        </p:spPr>
      </p:pic>
      <p:sp>
        <p:nvSpPr>
          <p:cNvPr id="16" name="TextBox 15">
            <a:extLst>
              <a:ext uri="{FF2B5EF4-FFF2-40B4-BE49-F238E27FC236}">
                <a16:creationId xmlns:a16="http://schemas.microsoft.com/office/drawing/2014/main" id="{116B7535-18CE-F8FD-1780-5A6E6C2DFC58}"/>
              </a:ext>
            </a:extLst>
          </p:cNvPr>
          <p:cNvSpPr txBox="1"/>
          <p:nvPr/>
        </p:nvSpPr>
        <p:spPr>
          <a:xfrm>
            <a:off x="7413222" y="654888"/>
            <a:ext cx="4498026" cy="923330"/>
          </a:xfrm>
          <a:prstGeom prst="rect">
            <a:avLst/>
          </a:prstGeom>
          <a:noFill/>
        </p:spPr>
        <p:txBody>
          <a:bodyPr wrap="none" rtlCol="0">
            <a:spAutoFit/>
          </a:bodyPr>
          <a:lstStyle/>
          <a:p>
            <a:r>
              <a:rPr lang="en-GB" u="sng" dirty="0"/>
              <a:t>Satellite</a:t>
            </a:r>
            <a:r>
              <a:rPr lang="en-GB" dirty="0"/>
              <a:t>: </a:t>
            </a:r>
          </a:p>
          <a:p>
            <a:r>
              <a:rPr lang="en-GB" dirty="0"/>
              <a:t>	Soil moisture (SMOS, SMAP, ASCAT)</a:t>
            </a:r>
          </a:p>
          <a:p>
            <a:r>
              <a:rPr lang="en-GB" dirty="0"/>
              <a:t>	Snow cover (IMS)</a:t>
            </a:r>
          </a:p>
        </p:txBody>
      </p:sp>
      <p:sp>
        <p:nvSpPr>
          <p:cNvPr id="17" name="TextBox 16">
            <a:extLst>
              <a:ext uri="{FF2B5EF4-FFF2-40B4-BE49-F238E27FC236}">
                <a16:creationId xmlns:a16="http://schemas.microsoft.com/office/drawing/2014/main" id="{ACFFB709-582E-5FFF-6154-2E469DA50F19}"/>
              </a:ext>
            </a:extLst>
          </p:cNvPr>
          <p:cNvSpPr txBox="1"/>
          <p:nvPr/>
        </p:nvSpPr>
        <p:spPr>
          <a:xfrm>
            <a:off x="8903952" y="5294365"/>
            <a:ext cx="2563522" cy="369332"/>
          </a:xfrm>
          <a:prstGeom prst="rect">
            <a:avLst/>
          </a:prstGeom>
          <a:noFill/>
        </p:spPr>
        <p:txBody>
          <a:bodyPr wrap="none" rtlCol="0">
            <a:spAutoFit/>
          </a:bodyPr>
          <a:lstStyle/>
          <a:p>
            <a:r>
              <a:rPr lang="en-GB" dirty="0"/>
              <a:t>SMOS-&gt; Kirsti Salonen</a:t>
            </a:r>
          </a:p>
        </p:txBody>
      </p:sp>
    </p:spTree>
    <p:extLst>
      <p:ext uri="{BB962C8B-B14F-4D97-AF65-F5344CB8AC3E}">
        <p14:creationId xmlns:p14="http://schemas.microsoft.com/office/powerpoint/2010/main" val="23241700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397603" y="59104"/>
            <a:ext cx="11793613" cy="584775"/>
          </a:xfrm>
          <a:prstGeom prst="rect">
            <a:avLst/>
          </a:prstGeom>
          <a:noFill/>
        </p:spPr>
        <p:txBody>
          <a:bodyPr wrap="none" rtlCol="0">
            <a:spAutoFit/>
          </a:bodyPr>
          <a:lstStyle/>
          <a:p>
            <a:r>
              <a:rPr lang="en-GB" sz="3200" b="1" dirty="0">
                <a:solidFill>
                  <a:srgbClr val="1F497D"/>
                </a:solidFill>
              </a:rPr>
              <a:t>Soil analysis in the IFS: impact on the atmospheric forecast</a:t>
            </a:r>
          </a:p>
        </p:txBody>
      </p:sp>
      <p:sp>
        <p:nvSpPr>
          <p:cNvPr id="25" name="Slide Number Placeholder 1">
            <a:extLst>
              <a:ext uri="{FF2B5EF4-FFF2-40B4-BE49-F238E27FC236}">
                <a16:creationId xmlns:a16="http://schemas.microsoft.com/office/drawing/2014/main" id="{2C25A7AB-320E-4BAA-BDC1-CE28E40B0888}"/>
              </a:ext>
            </a:extLst>
          </p:cNvPr>
          <p:cNvSpPr txBox="1">
            <a:spLocks/>
          </p:cNvSpPr>
          <p:nvPr/>
        </p:nvSpPr>
        <p:spPr>
          <a:xfrm>
            <a:off x="9830817" y="6445192"/>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mtClean="0"/>
              <a:pPr/>
              <a:t>6</a:t>
            </a:fld>
            <a:endParaRPr lang="en-US" dirty="0"/>
          </a:p>
        </p:txBody>
      </p:sp>
      <p:sp>
        <p:nvSpPr>
          <p:cNvPr id="5" name="TextBox 4">
            <a:extLst>
              <a:ext uri="{FF2B5EF4-FFF2-40B4-BE49-F238E27FC236}">
                <a16:creationId xmlns:a16="http://schemas.microsoft.com/office/drawing/2014/main" id="{C7E977D2-EF90-6584-14B0-B143D4BF1F1F}"/>
              </a:ext>
            </a:extLst>
          </p:cNvPr>
          <p:cNvSpPr txBox="1"/>
          <p:nvPr/>
        </p:nvSpPr>
        <p:spPr>
          <a:xfrm>
            <a:off x="183790" y="726885"/>
            <a:ext cx="2210926" cy="1200329"/>
          </a:xfrm>
          <a:prstGeom prst="rect">
            <a:avLst/>
          </a:prstGeom>
          <a:noFill/>
        </p:spPr>
        <p:txBody>
          <a:bodyPr wrap="none" rtlCol="0">
            <a:spAutoFit/>
          </a:bodyPr>
          <a:lstStyle/>
          <a:p>
            <a:r>
              <a:rPr lang="en-GB" dirty="0"/>
              <a:t>Temperature RMSE</a:t>
            </a:r>
          </a:p>
          <a:p>
            <a:endParaRPr lang="en-GB" dirty="0"/>
          </a:p>
          <a:p>
            <a:r>
              <a:rPr lang="en-GB" dirty="0"/>
              <a:t>JJA 2020</a:t>
            </a:r>
          </a:p>
          <a:p>
            <a:r>
              <a:rPr lang="en-GB" dirty="0"/>
              <a:t>IFS cycle 48r1</a:t>
            </a:r>
          </a:p>
        </p:txBody>
      </p:sp>
      <p:sp>
        <p:nvSpPr>
          <p:cNvPr id="6" name="TextBox 5">
            <a:extLst>
              <a:ext uri="{FF2B5EF4-FFF2-40B4-BE49-F238E27FC236}">
                <a16:creationId xmlns:a16="http://schemas.microsoft.com/office/drawing/2014/main" id="{515D9B5D-B198-9535-F137-F825B816CB0A}"/>
              </a:ext>
            </a:extLst>
          </p:cNvPr>
          <p:cNvSpPr txBox="1"/>
          <p:nvPr/>
        </p:nvSpPr>
        <p:spPr>
          <a:xfrm>
            <a:off x="2965111" y="5078076"/>
            <a:ext cx="1055097" cy="276999"/>
          </a:xfrm>
          <a:prstGeom prst="rect">
            <a:avLst/>
          </a:prstGeom>
          <a:noFill/>
        </p:spPr>
        <p:txBody>
          <a:bodyPr wrap="none" rtlCol="0">
            <a:spAutoFit/>
          </a:bodyPr>
          <a:lstStyle/>
          <a:p>
            <a:r>
              <a:rPr lang="en-GB" sz="1200" dirty="0"/>
              <a:t>FC lead time</a:t>
            </a:r>
          </a:p>
        </p:txBody>
      </p:sp>
      <p:sp>
        <p:nvSpPr>
          <p:cNvPr id="7" name="TextBox 6">
            <a:extLst>
              <a:ext uri="{FF2B5EF4-FFF2-40B4-BE49-F238E27FC236}">
                <a16:creationId xmlns:a16="http://schemas.microsoft.com/office/drawing/2014/main" id="{4A15D42F-F987-6CD8-CEFF-D0331AEDD4D2}"/>
              </a:ext>
            </a:extLst>
          </p:cNvPr>
          <p:cNvSpPr txBox="1"/>
          <p:nvPr/>
        </p:nvSpPr>
        <p:spPr>
          <a:xfrm>
            <a:off x="5423172" y="5048357"/>
            <a:ext cx="1055097" cy="276999"/>
          </a:xfrm>
          <a:prstGeom prst="rect">
            <a:avLst/>
          </a:prstGeom>
          <a:noFill/>
        </p:spPr>
        <p:txBody>
          <a:bodyPr wrap="none" rtlCol="0">
            <a:spAutoFit/>
          </a:bodyPr>
          <a:lstStyle/>
          <a:p>
            <a:r>
              <a:rPr lang="en-GB" sz="1200" dirty="0"/>
              <a:t>FC lead time</a:t>
            </a:r>
          </a:p>
        </p:txBody>
      </p:sp>
      <p:sp>
        <p:nvSpPr>
          <p:cNvPr id="8" name="TextBox 7">
            <a:extLst>
              <a:ext uri="{FF2B5EF4-FFF2-40B4-BE49-F238E27FC236}">
                <a16:creationId xmlns:a16="http://schemas.microsoft.com/office/drawing/2014/main" id="{EB2FBB38-8ED1-32CB-EA81-BE81E8540674}"/>
              </a:ext>
            </a:extLst>
          </p:cNvPr>
          <p:cNvSpPr txBox="1"/>
          <p:nvPr/>
        </p:nvSpPr>
        <p:spPr>
          <a:xfrm>
            <a:off x="7881233" y="5078076"/>
            <a:ext cx="1055097" cy="276999"/>
          </a:xfrm>
          <a:prstGeom prst="rect">
            <a:avLst/>
          </a:prstGeom>
          <a:noFill/>
        </p:spPr>
        <p:txBody>
          <a:bodyPr wrap="none" rtlCol="0">
            <a:spAutoFit/>
          </a:bodyPr>
          <a:lstStyle/>
          <a:p>
            <a:r>
              <a:rPr lang="en-GB" sz="1200" dirty="0"/>
              <a:t>FC lead time</a:t>
            </a:r>
          </a:p>
        </p:txBody>
      </p:sp>
      <p:sp>
        <p:nvSpPr>
          <p:cNvPr id="2" name="TextBox 1">
            <a:extLst>
              <a:ext uri="{FF2B5EF4-FFF2-40B4-BE49-F238E27FC236}">
                <a16:creationId xmlns:a16="http://schemas.microsoft.com/office/drawing/2014/main" id="{77D39438-9C0F-0535-B73F-FD1C6539B31B}"/>
              </a:ext>
            </a:extLst>
          </p:cNvPr>
          <p:cNvSpPr txBox="1"/>
          <p:nvPr/>
        </p:nvSpPr>
        <p:spPr>
          <a:xfrm>
            <a:off x="9309466" y="3748232"/>
            <a:ext cx="2710999" cy="1754326"/>
          </a:xfrm>
          <a:prstGeom prst="rect">
            <a:avLst/>
          </a:prstGeom>
          <a:noFill/>
        </p:spPr>
        <p:txBody>
          <a:bodyPr wrap="none" rtlCol="0">
            <a:spAutoFit/>
          </a:bodyPr>
          <a:lstStyle/>
          <a:p>
            <a:r>
              <a:rPr lang="en-GB" dirty="0">
                <a:solidFill>
                  <a:srgbClr val="FF0000"/>
                </a:solidFill>
              </a:rPr>
              <a:t>Without soil moisture DA</a:t>
            </a:r>
          </a:p>
          <a:p>
            <a:r>
              <a:rPr lang="en-GB" dirty="0">
                <a:solidFill>
                  <a:srgbClr val="92D050"/>
                </a:solidFill>
              </a:rPr>
              <a:t>Without soil moisture DA</a:t>
            </a:r>
          </a:p>
          <a:p>
            <a:r>
              <a:rPr lang="en-GB" dirty="0"/>
              <a:t>With soil moisture DA</a:t>
            </a:r>
            <a:endParaRPr lang="en-GB" dirty="0">
              <a:solidFill>
                <a:srgbClr val="FF0000"/>
              </a:solidFill>
            </a:endParaRPr>
          </a:p>
          <a:p>
            <a:endParaRPr lang="en-GB" dirty="0"/>
          </a:p>
          <a:p>
            <a:r>
              <a:rPr lang="en-GB" dirty="0"/>
              <a:t> </a:t>
            </a:r>
          </a:p>
          <a:p>
            <a:endParaRPr lang="en-GB" dirty="0"/>
          </a:p>
        </p:txBody>
      </p:sp>
      <p:pic>
        <p:nvPicPr>
          <p:cNvPr id="3" name="Picture 2" descr="Chart, line chart&#10;&#10;Description automatically generated">
            <a:extLst>
              <a:ext uri="{FF2B5EF4-FFF2-40B4-BE49-F238E27FC236}">
                <a16:creationId xmlns:a16="http://schemas.microsoft.com/office/drawing/2014/main" id="{8AE010D1-81B3-7B0D-1FAA-24DA313D4F52}"/>
              </a:ext>
            </a:extLst>
          </p:cNvPr>
          <p:cNvPicPr>
            <a:picLocks noChangeAspect="1"/>
          </p:cNvPicPr>
          <p:nvPr/>
        </p:nvPicPr>
        <p:blipFill rotWithShape="1">
          <a:blip r:embed="rId2"/>
          <a:srcRect l="3537" t="831" r="1669"/>
          <a:stretch/>
        </p:blipFill>
        <p:spPr>
          <a:xfrm>
            <a:off x="1859137" y="1546499"/>
            <a:ext cx="7367752" cy="3545432"/>
          </a:xfrm>
          <a:prstGeom prst="rect">
            <a:avLst/>
          </a:prstGeom>
        </p:spPr>
      </p:pic>
      <p:sp>
        <p:nvSpPr>
          <p:cNvPr id="9" name="TextBox 8">
            <a:extLst>
              <a:ext uri="{FF2B5EF4-FFF2-40B4-BE49-F238E27FC236}">
                <a16:creationId xmlns:a16="http://schemas.microsoft.com/office/drawing/2014/main" id="{722A690B-887A-B531-610C-E92C2BD2CD98}"/>
              </a:ext>
            </a:extLst>
          </p:cNvPr>
          <p:cNvSpPr txBox="1"/>
          <p:nvPr/>
        </p:nvSpPr>
        <p:spPr>
          <a:xfrm>
            <a:off x="9766526" y="6075860"/>
            <a:ext cx="2287806" cy="369332"/>
          </a:xfrm>
          <a:prstGeom prst="rect">
            <a:avLst/>
          </a:prstGeom>
          <a:noFill/>
        </p:spPr>
        <p:txBody>
          <a:bodyPr wrap="none" rtlCol="0">
            <a:spAutoFit/>
          </a:bodyPr>
          <a:lstStyle/>
          <a:p>
            <a:r>
              <a:rPr lang="en-GB" dirty="0"/>
              <a:t>Sébastien Garrigues</a:t>
            </a:r>
          </a:p>
        </p:txBody>
      </p:sp>
      <p:sp>
        <p:nvSpPr>
          <p:cNvPr id="4" name="TextBox 3">
            <a:extLst>
              <a:ext uri="{FF2B5EF4-FFF2-40B4-BE49-F238E27FC236}">
                <a16:creationId xmlns:a16="http://schemas.microsoft.com/office/drawing/2014/main" id="{F55F2AAA-759A-66EB-288C-196748C80693}"/>
              </a:ext>
            </a:extLst>
          </p:cNvPr>
          <p:cNvSpPr txBox="1"/>
          <p:nvPr/>
        </p:nvSpPr>
        <p:spPr>
          <a:xfrm>
            <a:off x="1047135" y="5633884"/>
            <a:ext cx="8866594" cy="369332"/>
          </a:xfrm>
          <a:prstGeom prst="rect">
            <a:avLst/>
          </a:prstGeom>
          <a:noFill/>
        </p:spPr>
        <p:txBody>
          <a:bodyPr wrap="none" rtlCol="0">
            <a:spAutoFit/>
          </a:bodyPr>
          <a:lstStyle/>
          <a:p>
            <a:r>
              <a:rPr lang="en-GB" dirty="0"/>
              <a:t>Significant positive impact of land DA on low level atmospheric temperature forecasts</a:t>
            </a:r>
          </a:p>
        </p:txBody>
      </p:sp>
      <p:sp>
        <p:nvSpPr>
          <p:cNvPr id="10" name="Frame 9">
            <a:extLst>
              <a:ext uri="{FF2B5EF4-FFF2-40B4-BE49-F238E27FC236}">
                <a16:creationId xmlns:a16="http://schemas.microsoft.com/office/drawing/2014/main" id="{88D6EE72-47BB-699A-E3F1-2701C29C1861}"/>
              </a:ext>
            </a:extLst>
          </p:cNvPr>
          <p:cNvSpPr/>
          <p:nvPr/>
        </p:nvSpPr>
        <p:spPr>
          <a:xfrm>
            <a:off x="4590184" y="3255817"/>
            <a:ext cx="4636706" cy="1858581"/>
          </a:xfrm>
          <a:prstGeom prst="frame">
            <a:avLst>
              <a:gd name="adj1" fmla="val 1950"/>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1" name="TextBox 10">
            <a:extLst>
              <a:ext uri="{FF2B5EF4-FFF2-40B4-BE49-F238E27FC236}">
                <a16:creationId xmlns:a16="http://schemas.microsoft.com/office/drawing/2014/main" id="{1025CE6C-8D86-E9A5-2EBE-91154B5E426D}"/>
              </a:ext>
            </a:extLst>
          </p:cNvPr>
          <p:cNvSpPr txBox="1"/>
          <p:nvPr/>
        </p:nvSpPr>
        <p:spPr>
          <a:xfrm>
            <a:off x="7348253" y="3621007"/>
            <a:ext cx="378630" cy="1200329"/>
          </a:xfrm>
          <a:prstGeom prst="rect">
            <a:avLst/>
          </a:prstGeom>
          <a:noFill/>
        </p:spPr>
        <p:txBody>
          <a:bodyPr wrap="none" rtlCol="0">
            <a:spAutoFit/>
          </a:bodyPr>
          <a:lstStyle/>
          <a:p>
            <a:r>
              <a:rPr lang="en-US" dirty="0">
                <a:sym typeface="Wingdings" pitchFamily="2" charset="2"/>
              </a:rPr>
              <a:t> </a:t>
            </a:r>
          </a:p>
          <a:p>
            <a:r>
              <a:rPr lang="en-US" dirty="0">
                <a:sym typeface="Wingdings" pitchFamily="2" charset="2"/>
              </a:rPr>
              <a:t></a:t>
            </a:r>
          </a:p>
          <a:p>
            <a:endParaRPr lang="en-US" dirty="0">
              <a:sym typeface="Wingdings" pitchFamily="2" charset="2"/>
            </a:endParaRPr>
          </a:p>
          <a:p>
            <a:r>
              <a:rPr lang="en-US" dirty="0">
                <a:sym typeface="Wingdings" pitchFamily="2" charset="2"/>
              </a:rPr>
              <a:t></a:t>
            </a:r>
          </a:p>
        </p:txBody>
      </p:sp>
      <p:sp>
        <p:nvSpPr>
          <p:cNvPr id="14" name="TextBox 13">
            <a:extLst>
              <a:ext uri="{FF2B5EF4-FFF2-40B4-BE49-F238E27FC236}">
                <a16:creationId xmlns:a16="http://schemas.microsoft.com/office/drawing/2014/main" id="{3B1FF36B-AD60-69AC-6ECF-242D9B374023}"/>
              </a:ext>
            </a:extLst>
          </p:cNvPr>
          <p:cNvSpPr txBox="1"/>
          <p:nvPr/>
        </p:nvSpPr>
        <p:spPr>
          <a:xfrm>
            <a:off x="5164383" y="3631791"/>
            <a:ext cx="378630" cy="1200329"/>
          </a:xfrm>
          <a:prstGeom prst="rect">
            <a:avLst/>
          </a:prstGeom>
          <a:noFill/>
        </p:spPr>
        <p:txBody>
          <a:bodyPr wrap="none" rtlCol="0">
            <a:spAutoFit/>
          </a:bodyPr>
          <a:lstStyle/>
          <a:p>
            <a:r>
              <a:rPr lang="en-US" dirty="0">
                <a:sym typeface="Wingdings" pitchFamily="2" charset="2"/>
              </a:rPr>
              <a:t> </a:t>
            </a:r>
          </a:p>
          <a:p>
            <a:r>
              <a:rPr lang="en-US" dirty="0">
                <a:sym typeface="Wingdings" pitchFamily="2" charset="2"/>
              </a:rPr>
              <a:t></a:t>
            </a:r>
          </a:p>
          <a:p>
            <a:endParaRPr lang="en-US" dirty="0">
              <a:sym typeface="Wingdings" pitchFamily="2" charset="2"/>
            </a:endParaRPr>
          </a:p>
          <a:p>
            <a:r>
              <a:rPr lang="en-US" dirty="0">
                <a:sym typeface="Wingdings" pitchFamily="2" charset="2"/>
              </a:rPr>
              <a:t></a:t>
            </a:r>
          </a:p>
        </p:txBody>
      </p:sp>
    </p:spTree>
    <p:extLst>
      <p:ext uri="{BB962C8B-B14F-4D97-AF65-F5344CB8AC3E}">
        <p14:creationId xmlns:p14="http://schemas.microsoft.com/office/powerpoint/2010/main" val="25786060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
          <p:cNvSpPr txBox="1">
            <a:spLocks noChangeArrowheads="1"/>
          </p:cNvSpPr>
          <p:nvPr/>
        </p:nvSpPr>
        <p:spPr bwMode="auto">
          <a:xfrm>
            <a:off x="1992314" y="1"/>
            <a:ext cx="8675687" cy="17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a:p>
        </p:txBody>
      </p:sp>
      <p:sp>
        <p:nvSpPr>
          <p:cNvPr id="7171" name="Text Box 2"/>
          <p:cNvSpPr txBox="1">
            <a:spLocks noChangeArrowheads="1"/>
          </p:cNvSpPr>
          <p:nvPr/>
        </p:nvSpPr>
        <p:spPr bwMode="auto">
          <a:xfrm>
            <a:off x="1524000" y="2708276"/>
            <a:ext cx="9144000" cy="177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a:p>
        </p:txBody>
      </p:sp>
      <p:sp>
        <p:nvSpPr>
          <p:cNvPr id="7172" name="Rectangle 3"/>
          <p:cNvSpPr>
            <a:spLocks noChangeArrowheads="1"/>
          </p:cNvSpPr>
          <p:nvPr/>
        </p:nvSpPr>
        <p:spPr bwMode="auto">
          <a:xfrm>
            <a:off x="69378" y="-353464"/>
            <a:ext cx="12178748" cy="1948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gn="ctr">
              <a:lnSpc>
                <a:spcPct val="93000"/>
              </a:lnSpc>
            </a:pPr>
            <a:endParaRPr lang="en-GB" altLang="en-US" sz="1200" b="1" dirty="0">
              <a:solidFill>
                <a:srgbClr val="3333CC"/>
              </a:solidFill>
              <a:latin typeface="Arial" panose="020B0604020202020204" pitchFamily="34" charset="0"/>
            </a:endParaRPr>
          </a:p>
          <a:p>
            <a:pPr algn="ctr">
              <a:lnSpc>
                <a:spcPct val="91000"/>
              </a:lnSpc>
            </a:pPr>
            <a:endParaRPr lang="en-GB" altLang="en-US" sz="2000" b="1" dirty="0">
              <a:solidFill>
                <a:srgbClr val="3333CC"/>
              </a:solidFill>
              <a:latin typeface="Arial" panose="020B0604020202020204" pitchFamily="34" charset="0"/>
            </a:endParaRPr>
          </a:p>
          <a:p>
            <a:pPr algn="ctr">
              <a:lnSpc>
                <a:spcPct val="91000"/>
              </a:lnSpc>
            </a:pPr>
            <a:r>
              <a:rPr lang="en-GB" altLang="en-US" sz="2800" b="1" dirty="0">
                <a:solidFill>
                  <a:srgbClr val="1F497D"/>
                </a:solidFill>
                <a:latin typeface="+mj-lt"/>
              </a:rPr>
              <a:t>Land Surface data assimilation in </a:t>
            </a:r>
            <a:r>
              <a:rPr lang="en-GB" altLang="en-US" sz="2800" b="1" dirty="0" err="1">
                <a:solidFill>
                  <a:srgbClr val="1F497D"/>
                </a:solidFill>
                <a:latin typeface="+mj-lt"/>
              </a:rPr>
              <a:t>ECLand</a:t>
            </a:r>
            <a:r>
              <a:rPr lang="en-GB" altLang="en-US" sz="2800" b="1" dirty="0">
                <a:solidFill>
                  <a:srgbClr val="1F497D"/>
                </a:solidFill>
                <a:latin typeface="+mj-lt"/>
              </a:rPr>
              <a:t> offline in 49r1</a:t>
            </a:r>
          </a:p>
          <a:p>
            <a:pPr algn="ctr">
              <a:lnSpc>
                <a:spcPct val="91000"/>
              </a:lnSpc>
            </a:pPr>
            <a:endParaRPr lang="en-GB" altLang="en-US" sz="2800" b="1" dirty="0">
              <a:solidFill>
                <a:srgbClr val="003399"/>
              </a:solidFill>
              <a:latin typeface="Arial" panose="020B0604020202020204" pitchFamily="34" charset="0"/>
            </a:endParaRPr>
          </a:p>
          <a:p>
            <a:pPr algn="ctr">
              <a:lnSpc>
                <a:spcPct val="91000"/>
              </a:lnSpc>
            </a:pPr>
            <a:r>
              <a:rPr lang="en-GB" altLang="en-US" sz="1200" dirty="0">
                <a:solidFill>
                  <a:srgbClr val="3333CC"/>
                </a:solidFill>
                <a:latin typeface="Arial" panose="020B0604020202020204" pitchFamily="34" charset="0"/>
              </a:rPr>
              <a:t> </a:t>
            </a:r>
          </a:p>
          <a:p>
            <a:pPr algn="ctr">
              <a:lnSpc>
                <a:spcPct val="91000"/>
              </a:lnSpc>
            </a:pPr>
            <a:endParaRPr lang="en-GB" altLang="en-US" sz="1200" b="1" dirty="0">
              <a:solidFill>
                <a:srgbClr val="3333CC"/>
              </a:solidFill>
              <a:latin typeface="Arial" panose="020B0604020202020204" pitchFamily="34" charset="0"/>
            </a:endParaRPr>
          </a:p>
          <a:p>
            <a:pPr algn="ctr">
              <a:lnSpc>
                <a:spcPct val="97000"/>
              </a:lnSpc>
              <a:spcBef>
                <a:spcPts val="750"/>
              </a:spcBef>
            </a:pPr>
            <a:endParaRPr lang="en-GB" altLang="en-US" sz="1200" b="1" dirty="0">
              <a:solidFill>
                <a:srgbClr val="3333CC"/>
              </a:solidFill>
              <a:latin typeface="Arial" panose="020B0604020202020204" pitchFamily="34" charset="0"/>
            </a:endParaRPr>
          </a:p>
        </p:txBody>
      </p:sp>
      <p:sp>
        <p:nvSpPr>
          <p:cNvPr id="7173" name="Text Box 4"/>
          <p:cNvSpPr txBox="1">
            <a:spLocks noChangeArrowheads="1"/>
          </p:cNvSpPr>
          <p:nvPr/>
        </p:nvSpPr>
        <p:spPr bwMode="auto">
          <a:xfrm>
            <a:off x="1682750" y="1012825"/>
            <a:ext cx="18415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a:p>
        </p:txBody>
      </p:sp>
      <p:sp>
        <p:nvSpPr>
          <p:cNvPr id="7174" name="Text Box 5"/>
          <p:cNvSpPr txBox="1">
            <a:spLocks noChangeArrowheads="1"/>
          </p:cNvSpPr>
          <p:nvPr/>
        </p:nvSpPr>
        <p:spPr bwMode="auto">
          <a:xfrm>
            <a:off x="280880" y="579773"/>
            <a:ext cx="11709161" cy="7050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nSpc>
                <a:spcPct val="136000"/>
              </a:lnSpc>
            </a:pPr>
            <a:r>
              <a:rPr lang="en-GB" altLang="en-US" sz="1800" b="1" dirty="0">
                <a:solidFill>
                  <a:schemeClr val="accent6">
                    <a:lumMod val="75000"/>
                  </a:schemeClr>
                </a:solidFill>
                <a:highlight>
                  <a:srgbClr val="FFFF00"/>
                </a:highlight>
                <a:latin typeface="Arial" panose="020B0604020202020204" pitchFamily="34" charset="0"/>
              </a:rPr>
              <a:t>Screen-level T2m, RH2m</a:t>
            </a:r>
          </a:p>
          <a:p>
            <a:pPr lvl="1">
              <a:lnSpc>
                <a:spcPct val="136000"/>
              </a:lnSpc>
              <a:buFontTx/>
              <a:buChar char="-"/>
            </a:pPr>
            <a:r>
              <a:rPr lang="en-GB" altLang="en-US" sz="1800" b="1" dirty="0">
                <a:solidFill>
                  <a:schemeClr val="tx1"/>
                </a:solidFill>
                <a:highlight>
                  <a:srgbClr val="FFFF00"/>
                </a:highlight>
                <a:latin typeface="Arial" panose="020B0604020202020204" pitchFamily="34" charset="0"/>
              </a:rPr>
              <a:t> </a:t>
            </a:r>
            <a:r>
              <a:rPr lang="en-GB" altLang="en-US" sz="1800" u="sng" dirty="0">
                <a:solidFill>
                  <a:schemeClr val="tx1"/>
                </a:solidFill>
                <a:highlight>
                  <a:srgbClr val="FFFF00"/>
                </a:highlight>
                <a:latin typeface="Arial" panose="020B0604020202020204" pitchFamily="34" charset="0"/>
              </a:rPr>
              <a:t>Method</a:t>
            </a:r>
            <a:r>
              <a:rPr lang="en-GB" altLang="en-US" sz="1800" dirty="0">
                <a:solidFill>
                  <a:schemeClr val="tx1"/>
                </a:solidFill>
                <a:highlight>
                  <a:srgbClr val="FFFF00"/>
                </a:highlight>
                <a:latin typeface="Arial" panose="020B0604020202020204" pitchFamily="34" charset="0"/>
              </a:rPr>
              <a:t>: </a:t>
            </a:r>
            <a:r>
              <a:rPr lang="en-GB" altLang="en-US" sz="1800" dirty="0">
                <a:solidFill>
                  <a:schemeClr val="accent2"/>
                </a:solidFill>
                <a:highlight>
                  <a:srgbClr val="FFFF00"/>
                </a:highlight>
                <a:latin typeface="Arial" panose="020B0604020202020204" pitchFamily="34" charset="0"/>
              </a:rPr>
              <a:t>2D</a:t>
            </a:r>
            <a:r>
              <a:rPr lang="en-GB" altLang="en-US" sz="1800" dirty="0">
                <a:solidFill>
                  <a:schemeClr val="tx1"/>
                </a:solidFill>
                <a:highlight>
                  <a:srgbClr val="FFFF00"/>
                </a:highlight>
                <a:latin typeface="Arial" panose="020B0604020202020204" pitchFamily="34" charset="0"/>
              </a:rPr>
              <a:t> </a:t>
            </a:r>
            <a:r>
              <a:rPr lang="en-GB" altLang="en-US" sz="1800" dirty="0">
                <a:solidFill>
                  <a:schemeClr val="accent2"/>
                </a:solidFill>
                <a:highlight>
                  <a:srgbClr val="FFFF00"/>
                </a:highlight>
                <a:latin typeface="Arial" panose="020B0604020202020204" pitchFamily="34" charset="0"/>
              </a:rPr>
              <a:t>Optimal </a:t>
            </a:r>
            <a:r>
              <a:rPr lang="en-GB" altLang="en-US" sz="1800" dirty="0">
                <a:solidFill>
                  <a:srgbClr val="C0504D"/>
                </a:solidFill>
                <a:highlight>
                  <a:srgbClr val="FFFF00"/>
                </a:highlight>
                <a:latin typeface="Arial" panose="020B0604020202020204" pitchFamily="34" charset="0"/>
              </a:rPr>
              <a:t>Interpolation</a:t>
            </a:r>
            <a:r>
              <a:rPr lang="en-GB" altLang="en-US" sz="1800" dirty="0">
                <a:solidFill>
                  <a:schemeClr val="accent2"/>
                </a:solidFill>
                <a:highlight>
                  <a:srgbClr val="FFFF00"/>
                </a:highlight>
                <a:latin typeface="Arial" panose="020B0604020202020204" pitchFamily="34" charset="0"/>
              </a:rPr>
              <a:t> (2D-OI)</a:t>
            </a:r>
            <a:endParaRPr lang="en-GB" altLang="en-US" sz="1800" dirty="0">
              <a:solidFill>
                <a:schemeClr val="tx1"/>
              </a:solidFill>
              <a:highlight>
                <a:srgbClr val="FFFF00"/>
              </a:highlight>
              <a:latin typeface="Arial" panose="020B0604020202020204" pitchFamily="34" charset="0"/>
            </a:endParaRPr>
          </a:p>
          <a:p>
            <a:pPr lvl="1">
              <a:lnSpc>
                <a:spcPct val="136000"/>
              </a:lnSpc>
              <a:buFontTx/>
              <a:buChar char="-"/>
            </a:pPr>
            <a:r>
              <a:rPr lang="en-GB" altLang="en-US" sz="1800" dirty="0">
                <a:solidFill>
                  <a:schemeClr val="tx1"/>
                </a:solidFill>
                <a:highlight>
                  <a:srgbClr val="FFFF00"/>
                </a:highlight>
                <a:latin typeface="Arial" panose="020B0604020202020204" pitchFamily="34" charset="0"/>
              </a:rPr>
              <a:t> </a:t>
            </a:r>
            <a:r>
              <a:rPr lang="en-GB" altLang="en-US" sz="1800" u="sng" dirty="0">
                <a:solidFill>
                  <a:schemeClr val="tx1"/>
                </a:solidFill>
                <a:highlight>
                  <a:srgbClr val="FFFF00"/>
                </a:highlight>
                <a:latin typeface="Arial" panose="020B0604020202020204" pitchFamily="34" charset="0"/>
              </a:rPr>
              <a:t>Conventional Observations</a:t>
            </a:r>
            <a:r>
              <a:rPr lang="en-GB" altLang="en-US" sz="1800" dirty="0">
                <a:solidFill>
                  <a:schemeClr val="tx1"/>
                </a:solidFill>
                <a:highlight>
                  <a:srgbClr val="FFFF00"/>
                </a:highlight>
                <a:latin typeface="Arial" panose="020B0604020202020204" pitchFamily="34" charset="0"/>
              </a:rPr>
              <a:t>:  SYNOP </a:t>
            </a:r>
            <a:r>
              <a:rPr lang="en-GB" altLang="en-US" sz="1800" i="1" dirty="0">
                <a:solidFill>
                  <a:schemeClr val="tx1"/>
                </a:solidFill>
                <a:highlight>
                  <a:srgbClr val="FFFF00"/>
                </a:highlight>
                <a:latin typeface="Arial" panose="020B0604020202020204" pitchFamily="34" charset="0"/>
              </a:rPr>
              <a:t>T2m, RH2m</a:t>
            </a:r>
            <a:endParaRPr lang="en-GB" altLang="en-US" sz="1800" b="1" dirty="0">
              <a:solidFill>
                <a:schemeClr val="accent6">
                  <a:lumMod val="75000"/>
                </a:schemeClr>
              </a:solidFill>
              <a:highlight>
                <a:srgbClr val="FFFF00"/>
              </a:highlight>
              <a:latin typeface="Arial" panose="020B0604020202020204" pitchFamily="34" charset="0"/>
            </a:endParaRPr>
          </a:p>
          <a:p>
            <a:pPr>
              <a:lnSpc>
                <a:spcPct val="136000"/>
              </a:lnSpc>
            </a:pPr>
            <a:r>
              <a:rPr lang="en-GB" altLang="en-US" sz="1800" b="1" dirty="0">
                <a:solidFill>
                  <a:schemeClr val="accent6">
                    <a:lumMod val="75000"/>
                  </a:schemeClr>
                </a:solidFill>
                <a:highlight>
                  <a:srgbClr val="FFFF00"/>
                </a:highlight>
                <a:latin typeface="Arial" panose="020B0604020202020204" pitchFamily="34" charset="0"/>
              </a:rPr>
              <a:t>Snow depth </a:t>
            </a:r>
          </a:p>
          <a:p>
            <a:pPr lvl="1">
              <a:lnSpc>
                <a:spcPct val="136000"/>
              </a:lnSpc>
              <a:buFontTx/>
              <a:buChar char="-"/>
            </a:pPr>
            <a:r>
              <a:rPr lang="en-GB" altLang="en-US" sz="1800" b="1" dirty="0">
                <a:solidFill>
                  <a:schemeClr val="tx1"/>
                </a:solidFill>
                <a:highlight>
                  <a:srgbClr val="FFFF00"/>
                </a:highlight>
                <a:latin typeface="Arial" panose="020B0604020202020204" pitchFamily="34" charset="0"/>
              </a:rPr>
              <a:t> </a:t>
            </a:r>
            <a:r>
              <a:rPr lang="en-GB" altLang="en-US" sz="1800" u="sng" dirty="0">
                <a:solidFill>
                  <a:schemeClr val="tx1"/>
                </a:solidFill>
                <a:highlight>
                  <a:srgbClr val="FFFF00"/>
                </a:highlight>
                <a:latin typeface="Arial" panose="020B0604020202020204" pitchFamily="34" charset="0"/>
              </a:rPr>
              <a:t>Method</a:t>
            </a:r>
            <a:r>
              <a:rPr lang="en-GB" altLang="en-US" sz="1800" dirty="0">
                <a:solidFill>
                  <a:schemeClr val="tx1"/>
                </a:solidFill>
                <a:highlight>
                  <a:srgbClr val="FFFF00"/>
                </a:highlight>
                <a:latin typeface="Arial" panose="020B0604020202020204" pitchFamily="34" charset="0"/>
              </a:rPr>
              <a:t>: SEKF</a:t>
            </a:r>
          </a:p>
          <a:p>
            <a:pPr lvl="1">
              <a:lnSpc>
                <a:spcPct val="136000"/>
              </a:lnSpc>
              <a:buFontTx/>
              <a:buChar char="-"/>
            </a:pPr>
            <a:r>
              <a:rPr lang="en-GB" altLang="en-US" sz="1800" u="sng" dirty="0">
                <a:solidFill>
                  <a:schemeClr val="tx1"/>
                </a:solidFill>
                <a:highlight>
                  <a:srgbClr val="FFFF00"/>
                </a:highlight>
                <a:latin typeface="Arial" panose="020B0604020202020204" pitchFamily="34" charset="0"/>
              </a:rPr>
              <a:t> Satellite data</a:t>
            </a:r>
            <a:r>
              <a:rPr lang="en-GB" altLang="en-US" sz="1800" dirty="0">
                <a:solidFill>
                  <a:schemeClr val="tx1"/>
                </a:solidFill>
                <a:highlight>
                  <a:srgbClr val="FFFF00"/>
                </a:highlight>
                <a:latin typeface="Arial" panose="020B0604020202020204" pitchFamily="34" charset="0"/>
              </a:rPr>
              <a:t>: NOAA/NESDIS IMS Snow Cover Extent, CCI snow cover</a:t>
            </a:r>
          </a:p>
          <a:p>
            <a:pPr>
              <a:lnSpc>
                <a:spcPct val="136000"/>
              </a:lnSpc>
            </a:pPr>
            <a:r>
              <a:rPr lang="en-GB" altLang="en-US" sz="1800" b="1" dirty="0">
                <a:solidFill>
                  <a:schemeClr val="accent6">
                    <a:lumMod val="75000"/>
                  </a:schemeClr>
                </a:solidFill>
                <a:latin typeface="Arial" panose="020B0604020202020204" pitchFamily="34" charset="0"/>
              </a:rPr>
              <a:t>Soil Moisture</a:t>
            </a:r>
          </a:p>
          <a:p>
            <a:pPr lvl="1">
              <a:lnSpc>
                <a:spcPct val="136000"/>
              </a:lnSpc>
              <a:buFontTx/>
              <a:buChar char="-"/>
            </a:pPr>
            <a:r>
              <a:rPr lang="en-GB" altLang="en-US" sz="1800" dirty="0">
                <a:solidFill>
                  <a:schemeClr val="tx1"/>
                </a:solidFill>
                <a:latin typeface="Arial" panose="020B0604020202020204" pitchFamily="34" charset="0"/>
              </a:rPr>
              <a:t> </a:t>
            </a:r>
            <a:r>
              <a:rPr lang="en-GB" altLang="en-US" sz="1800" u="sng" dirty="0">
                <a:solidFill>
                  <a:schemeClr val="tx1"/>
                </a:solidFill>
                <a:latin typeface="Arial" panose="020B0604020202020204" pitchFamily="34" charset="0"/>
              </a:rPr>
              <a:t>Method</a:t>
            </a:r>
            <a:r>
              <a:rPr lang="en-GB" altLang="en-US" sz="1800" dirty="0">
                <a:solidFill>
                  <a:schemeClr val="tx1"/>
                </a:solidFill>
                <a:latin typeface="Arial" panose="020B0604020202020204" pitchFamily="34" charset="0"/>
              </a:rPr>
              <a:t>: Simplified </a:t>
            </a:r>
            <a:r>
              <a:rPr lang="en-GB" altLang="en-US" sz="1800" dirty="0">
                <a:solidFill>
                  <a:schemeClr val="accent2"/>
                </a:solidFill>
                <a:latin typeface="Arial" panose="020B0604020202020204" pitchFamily="34" charset="0"/>
              </a:rPr>
              <a:t>Extended Kalman Filter (EKF)</a:t>
            </a:r>
            <a:endParaRPr lang="en-US" altLang="en-US" sz="1800" dirty="0">
              <a:solidFill>
                <a:schemeClr val="tx1"/>
              </a:solidFill>
              <a:highlight>
                <a:srgbClr val="FFFF00"/>
              </a:highlight>
              <a:latin typeface="Arial" panose="020B0604020202020204" pitchFamily="34" charset="0"/>
              <a:cs typeface="Arial" panose="020B0604020202020204" pitchFamily="34" charset="0"/>
            </a:endParaRPr>
          </a:p>
          <a:p>
            <a:pPr lvl="1">
              <a:lnSpc>
                <a:spcPct val="136000"/>
              </a:lnSpc>
              <a:buFontTx/>
              <a:buChar char="-"/>
            </a:pPr>
            <a:r>
              <a:rPr lang="en-US" altLang="en-US" sz="1800" dirty="0">
                <a:solidFill>
                  <a:schemeClr val="tx1"/>
                </a:solidFill>
                <a:highlight>
                  <a:srgbClr val="FFFF00"/>
                </a:highlight>
                <a:latin typeface="Arial" panose="020B0604020202020204" pitchFamily="34" charset="0"/>
                <a:cs typeface="Arial" panose="020B0604020202020204" pitchFamily="34" charset="0"/>
              </a:rPr>
              <a:t> </a:t>
            </a:r>
            <a:r>
              <a:rPr lang="en-GB" altLang="en-US" sz="1800" u="sng" dirty="0">
                <a:solidFill>
                  <a:schemeClr val="tx1"/>
                </a:solidFill>
                <a:highlight>
                  <a:srgbClr val="FFFF00"/>
                </a:highlight>
                <a:latin typeface="Arial" panose="020B0604020202020204" pitchFamily="34" charset="0"/>
                <a:cs typeface="Arial" panose="020B0604020202020204" pitchFamily="34" charset="0"/>
              </a:rPr>
              <a:t>Conventional observations:</a:t>
            </a:r>
            <a:r>
              <a:rPr lang="en-GB" altLang="en-US" sz="1800" dirty="0">
                <a:solidFill>
                  <a:schemeClr val="tx1"/>
                </a:solidFill>
                <a:highlight>
                  <a:srgbClr val="FFFF00"/>
                </a:highlight>
                <a:latin typeface="Arial" panose="020B0604020202020204" pitchFamily="34" charset="0"/>
                <a:cs typeface="Arial" panose="020B0604020202020204" pitchFamily="34" charset="0"/>
              </a:rPr>
              <a:t> Analysed T2m, RH2m from the 2D-OI, </a:t>
            </a:r>
            <a:r>
              <a:rPr lang="en-GB" altLang="en-US" sz="1800" dirty="0">
                <a:solidFill>
                  <a:schemeClr val="tx1"/>
                </a:solidFill>
                <a:latin typeface="Arial" panose="020B0604020202020204" pitchFamily="34" charset="0"/>
                <a:cs typeface="Arial" panose="020B0604020202020204" pitchFamily="34" charset="0"/>
              </a:rPr>
              <a:t>or analysed </a:t>
            </a:r>
            <a:r>
              <a:rPr lang="en-GB" altLang="en-US" sz="1800" u="sng" dirty="0">
                <a:solidFill>
                  <a:schemeClr val="tx1"/>
                </a:solidFill>
                <a:latin typeface="Arial" panose="020B0604020202020204" pitchFamily="34" charset="0"/>
                <a:cs typeface="Arial" panose="020B0604020202020204" pitchFamily="34" charset="0"/>
              </a:rPr>
              <a:t>from external experiment</a:t>
            </a:r>
            <a:endParaRPr lang="en-GB" altLang="en-US" sz="1800" dirty="0">
              <a:solidFill>
                <a:schemeClr val="tx1"/>
              </a:solidFill>
              <a:highlight>
                <a:srgbClr val="00FF00"/>
              </a:highlight>
              <a:latin typeface="Arial" panose="020B0604020202020204" pitchFamily="34" charset="0"/>
              <a:cs typeface="Arial" panose="020B0604020202020204" pitchFamily="34" charset="0"/>
            </a:endParaRPr>
          </a:p>
          <a:p>
            <a:pPr lvl="1">
              <a:lnSpc>
                <a:spcPct val="136000"/>
              </a:lnSpc>
              <a:buFontTx/>
              <a:buChar char="-"/>
            </a:pPr>
            <a:r>
              <a:rPr lang="en-GB" altLang="en-US" sz="1800" u="sng" dirty="0">
                <a:solidFill>
                  <a:schemeClr val="tx1"/>
                </a:solidFill>
                <a:latin typeface="Arial" panose="020B0604020202020204" pitchFamily="34" charset="0"/>
                <a:cs typeface="Arial" panose="020B0604020202020204" pitchFamily="34" charset="0"/>
              </a:rPr>
              <a:t>Satellite data </a:t>
            </a:r>
            <a:r>
              <a:rPr lang="en-GB" altLang="en-US" sz="1800" dirty="0">
                <a:solidFill>
                  <a:schemeClr val="tx1"/>
                </a:solidFill>
                <a:latin typeface="Arial" panose="020B0604020202020204" pitchFamily="34" charset="0"/>
                <a:cs typeface="Arial" panose="020B0604020202020204" pitchFamily="34" charset="0"/>
              </a:rPr>
              <a:t>: ASCAT soil moisture, </a:t>
            </a:r>
            <a:r>
              <a:rPr lang="en-GB" altLang="en-US" sz="1800" dirty="0">
                <a:solidFill>
                  <a:schemeClr val="tx1"/>
                </a:solidFill>
                <a:highlight>
                  <a:srgbClr val="00FF00"/>
                </a:highlight>
                <a:latin typeface="Arial" panose="020B0604020202020204" pitchFamily="34" charset="0"/>
                <a:cs typeface="Arial" panose="020B0604020202020204" pitchFamily="34" charset="0"/>
              </a:rPr>
              <a:t>SMOS SM</a:t>
            </a:r>
          </a:p>
          <a:p>
            <a:pPr>
              <a:lnSpc>
                <a:spcPct val="136000"/>
              </a:lnSpc>
            </a:pPr>
            <a:r>
              <a:rPr lang="en-GB" altLang="en-US" sz="1800" b="1" dirty="0">
                <a:solidFill>
                  <a:schemeClr val="accent6">
                    <a:lumMod val="75000"/>
                  </a:schemeClr>
                </a:solidFill>
                <a:highlight>
                  <a:srgbClr val="00FF00"/>
                </a:highlight>
                <a:latin typeface="Arial" panose="020B0604020202020204" pitchFamily="34" charset="0"/>
              </a:rPr>
              <a:t>Soil Temperature and Snow temperature</a:t>
            </a:r>
          </a:p>
          <a:p>
            <a:pPr lvl="1">
              <a:lnSpc>
                <a:spcPct val="136000"/>
              </a:lnSpc>
              <a:buFontTx/>
              <a:buChar char="-"/>
            </a:pPr>
            <a:r>
              <a:rPr lang="en-GB" altLang="en-US" sz="1800" dirty="0">
                <a:solidFill>
                  <a:schemeClr val="tx1"/>
                </a:solidFill>
                <a:highlight>
                  <a:srgbClr val="00FF00"/>
                </a:highlight>
                <a:latin typeface="Arial" panose="020B0604020202020204" pitchFamily="34" charset="0"/>
              </a:rPr>
              <a:t> </a:t>
            </a:r>
            <a:r>
              <a:rPr lang="en-GB" altLang="en-US" sz="1800" u="sng" dirty="0">
                <a:solidFill>
                  <a:schemeClr val="tx1"/>
                </a:solidFill>
                <a:highlight>
                  <a:srgbClr val="00FF00"/>
                </a:highlight>
                <a:latin typeface="Arial" panose="020B0604020202020204" pitchFamily="34" charset="0"/>
              </a:rPr>
              <a:t>Method</a:t>
            </a:r>
            <a:r>
              <a:rPr lang="en-GB" altLang="en-US" sz="1800" dirty="0">
                <a:solidFill>
                  <a:schemeClr val="tx1"/>
                </a:solidFill>
                <a:highlight>
                  <a:srgbClr val="00FF00"/>
                </a:highlight>
                <a:latin typeface="Arial" panose="020B0604020202020204" pitchFamily="34" charset="0"/>
              </a:rPr>
              <a:t>: SEKF</a:t>
            </a:r>
          </a:p>
          <a:p>
            <a:pPr lvl="1">
              <a:lnSpc>
                <a:spcPct val="136000"/>
              </a:lnSpc>
              <a:buFontTx/>
              <a:buChar char="-"/>
            </a:pPr>
            <a:r>
              <a:rPr lang="en-US" altLang="en-US" sz="1800" dirty="0">
                <a:solidFill>
                  <a:schemeClr val="tx1"/>
                </a:solidFill>
                <a:highlight>
                  <a:srgbClr val="00FF00"/>
                </a:highlight>
                <a:latin typeface="Arial" panose="020B0604020202020204" pitchFamily="34" charset="0"/>
                <a:cs typeface="Arial" panose="020B0604020202020204" pitchFamily="34" charset="0"/>
              </a:rPr>
              <a:t> </a:t>
            </a:r>
            <a:r>
              <a:rPr lang="en-GB" altLang="en-US" sz="1800" u="sng" dirty="0">
                <a:solidFill>
                  <a:schemeClr val="tx1"/>
                </a:solidFill>
                <a:highlight>
                  <a:srgbClr val="00FF00"/>
                </a:highlight>
                <a:latin typeface="Arial" panose="020B0604020202020204" pitchFamily="34" charset="0"/>
                <a:cs typeface="Arial" panose="020B0604020202020204" pitchFamily="34" charset="0"/>
              </a:rPr>
              <a:t>Conventional observations:</a:t>
            </a:r>
            <a:r>
              <a:rPr lang="en-GB" altLang="en-US" sz="1800" dirty="0">
                <a:solidFill>
                  <a:schemeClr val="tx1"/>
                </a:solidFill>
                <a:highlight>
                  <a:srgbClr val="00FF00"/>
                </a:highlight>
                <a:latin typeface="Arial" panose="020B0604020202020204" pitchFamily="34" charset="0"/>
                <a:cs typeface="Arial" panose="020B0604020202020204" pitchFamily="34" charset="0"/>
              </a:rPr>
              <a:t> T2m analysis increments </a:t>
            </a:r>
            <a:r>
              <a:rPr lang="en-GB" altLang="en-US" sz="1800" u="sng" dirty="0">
                <a:solidFill>
                  <a:schemeClr val="tx1"/>
                </a:solidFill>
                <a:highlight>
                  <a:srgbClr val="00FF00"/>
                </a:highlight>
                <a:latin typeface="Arial" panose="020B0604020202020204" pitchFamily="34" charset="0"/>
                <a:cs typeface="Arial" panose="020B0604020202020204" pitchFamily="34" charset="0"/>
              </a:rPr>
              <a:t>from external experiment</a:t>
            </a:r>
          </a:p>
          <a:p>
            <a:pPr>
              <a:lnSpc>
                <a:spcPct val="136000"/>
              </a:lnSpc>
            </a:pPr>
            <a:r>
              <a:rPr lang="en-GB" altLang="en-US" sz="1800" b="1" dirty="0">
                <a:solidFill>
                  <a:schemeClr val="accent6">
                    <a:lumMod val="75000"/>
                  </a:schemeClr>
                </a:solidFill>
                <a:highlight>
                  <a:srgbClr val="00FF00"/>
                </a:highlight>
                <a:latin typeface="Arial" panose="020B0604020202020204" pitchFamily="34" charset="0"/>
              </a:rPr>
              <a:t>LAI</a:t>
            </a:r>
          </a:p>
          <a:p>
            <a:pPr lvl="1">
              <a:lnSpc>
                <a:spcPct val="136000"/>
              </a:lnSpc>
              <a:buFontTx/>
              <a:buChar char="-"/>
            </a:pPr>
            <a:r>
              <a:rPr lang="en-GB" altLang="en-US" sz="1800" dirty="0">
                <a:solidFill>
                  <a:schemeClr val="tx1"/>
                </a:solidFill>
                <a:highlight>
                  <a:srgbClr val="00FF00"/>
                </a:highlight>
                <a:latin typeface="Arial" panose="020B0604020202020204" pitchFamily="34" charset="0"/>
              </a:rPr>
              <a:t> </a:t>
            </a:r>
            <a:r>
              <a:rPr lang="en-GB" altLang="en-US" sz="1800" u="sng" dirty="0">
                <a:solidFill>
                  <a:schemeClr val="tx1"/>
                </a:solidFill>
                <a:highlight>
                  <a:srgbClr val="00FF00"/>
                </a:highlight>
                <a:latin typeface="Arial" panose="020B0604020202020204" pitchFamily="34" charset="0"/>
              </a:rPr>
              <a:t>Method</a:t>
            </a:r>
            <a:r>
              <a:rPr lang="en-GB" altLang="en-US" sz="1800" dirty="0">
                <a:solidFill>
                  <a:schemeClr val="tx1"/>
                </a:solidFill>
                <a:highlight>
                  <a:srgbClr val="00FF00"/>
                </a:highlight>
                <a:latin typeface="Arial" panose="020B0604020202020204" pitchFamily="34" charset="0"/>
              </a:rPr>
              <a:t>: SEKF</a:t>
            </a:r>
          </a:p>
          <a:p>
            <a:pPr lvl="1">
              <a:lnSpc>
                <a:spcPct val="136000"/>
              </a:lnSpc>
              <a:buFontTx/>
              <a:buChar char="-"/>
            </a:pPr>
            <a:r>
              <a:rPr lang="en-US" altLang="en-US" sz="1800" dirty="0">
                <a:solidFill>
                  <a:schemeClr val="tx1"/>
                </a:solidFill>
                <a:highlight>
                  <a:srgbClr val="00FF00"/>
                </a:highlight>
                <a:latin typeface="Arial" panose="020B0604020202020204" pitchFamily="34" charset="0"/>
                <a:cs typeface="Arial" panose="020B0604020202020204" pitchFamily="34" charset="0"/>
              </a:rPr>
              <a:t> </a:t>
            </a:r>
            <a:r>
              <a:rPr lang="en-GB" altLang="en-US" sz="1800" u="sng" dirty="0">
                <a:solidFill>
                  <a:schemeClr val="tx1"/>
                </a:solidFill>
                <a:highlight>
                  <a:srgbClr val="00FF00"/>
                </a:highlight>
                <a:latin typeface="Arial" panose="020B0604020202020204" pitchFamily="34" charset="0"/>
                <a:cs typeface="Arial" panose="020B0604020202020204" pitchFamily="34" charset="0"/>
              </a:rPr>
              <a:t>Satellite observations: VOD from SMOS and AMSR2 (C-band, X-band)</a:t>
            </a:r>
          </a:p>
          <a:p>
            <a:pPr lvl="1">
              <a:lnSpc>
                <a:spcPct val="136000"/>
              </a:lnSpc>
            </a:pPr>
            <a:endParaRPr lang="en-GB" altLang="en-US" sz="1800" u="sng" dirty="0">
              <a:solidFill>
                <a:schemeClr val="tx1"/>
              </a:solidFill>
              <a:highlight>
                <a:srgbClr val="00FF00"/>
              </a:highlight>
              <a:latin typeface="Arial" panose="020B0604020202020204" pitchFamily="34" charset="0"/>
            </a:endParaRPr>
          </a:p>
          <a:p>
            <a:pPr>
              <a:lnSpc>
                <a:spcPct val="103000"/>
              </a:lnSpc>
              <a:buClr>
                <a:srgbClr val="FF0000"/>
              </a:buClr>
              <a:buFont typeface="Wingdings" panose="05000000000000000000" pitchFamily="2" charset="2"/>
              <a:buNone/>
            </a:pPr>
            <a:endParaRPr lang="en-GB" altLang="en-US" sz="1800" dirty="0">
              <a:solidFill>
                <a:schemeClr val="tx1"/>
              </a:solidFill>
              <a:latin typeface="Arial" panose="020B0604020202020204" pitchFamily="34" charset="0"/>
            </a:endParaRPr>
          </a:p>
          <a:p>
            <a:pPr>
              <a:lnSpc>
                <a:spcPct val="103000"/>
              </a:lnSpc>
              <a:buSzPct val="45000"/>
              <a:buFont typeface="Wingdings" panose="05000000000000000000" pitchFamily="2" charset="2"/>
              <a:buNone/>
            </a:pPr>
            <a:endParaRPr lang="en-GB" altLang="en-US" sz="1800" dirty="0">
              <a:solidFill>
                <a:srgbClr val="000000"/>
              </a:solidFill>
              <a:latin typeface="Arial" panose="020B0604020202020204" pitchFamily="34" charset="0"/>
            </a:endParaRPr>
          </a:p>
        </p:txBody>
      </p:sp>
      <p:sp>
        <p:nvSpPr>
          <p:cNvPr id="8" name="Slide Number Placeholder 1">
            <a:extLst>
              <a:ext uri="{FF2B5EF4-FFF2-40B4-BE49-F238E27FC236}">
                <a16:creationId xmlns:a16="http://schemas.microsoft.com/office/drawing/2014/main" id="{04909D33-588E-44B0-8A40-FE6A7C473C73}"/>
              </a:ext>
            </a:extLst>
          </p:cNvPr>
          <p:cNvSpPr txBox="1">
            <a:spLocks/>
          </p:cNvSpPr>
          <p:nvPr/>
        </p:nvSpPr>
        <p:spPr>
          <a:xfrm>
            <a:off x="9830817" y="6445192"/>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mtClean="0"/>
              <a:pPr/>
              <a:t>7</a:t>
            </a:fld>
            <a:endParaRPr lang="en-US" dirty="0"/>
          </a:p>
        </p:txBody>
      </p:sp>
      <p:sp>
        <p:nvSpPr>
          <p:cNvPr id="2" name="TextBox 1">
            <a:extLst>
              <a:ext uri="{FF2B5EF4-FFF2-40B4-BE49-F238E27FC236}">
                <a16:creationId xmlns:a16="http://schemas.microsoft.com/office/drawing/2014/main" id="{DE049962-3DAE-EC2E-B6E7-A81CEF502577}"/>
              </a:ext>
            </a:extLst>
          </p:cNvPr>
          <p:cNvSpPr txBox="1"/>
          <p:nvPr/>
        </p:nvSpPr>
        <p:spPr>
          <a:xfrm>
            <a:off x="8869835" y="774462"/>
            <a:ext cx="2351926" cy="923330"/>
          </a:xfrm>
          <a:prstGeom prst="rect">
            <a:avLst/>
          </a:prstGeom>
          <a:noFill/>
        </p:spPr>
        <p:txBody>
          <a:bodyPr wrap="none" rtlCol="0">
            <a:spAutoFit/>
          </a:bodyPr>
          <a:lstStyle/>
          <a:p>
            <a:r>
              <a:rPr lang="en-GB" b="1" dirty="0"/>
              <a:t>New developments:</a:t>
            </a:r>
          </a:p>
          <a:p>
            <a:r>
              <a:rPr lang="en-GB" dirty="0">
                <a:highlight>
                  <a:srgbClr val="FFFF00"/>
                </a:highlight>
              </a:rPr>
              <a:t>- For 49r2</a:t>
            </a:r>
          </a:p>
          <a:p>
            <a:r>
              <a:rPr lang="en-GB" dirty="0">
                <a:highlight>
                  <a:srgbClr val="00FF00"/>
                </a:highlight>
              </a:rPr>
              <a:t>- Research purpose</a:t>
            </a:r>
          </a:p>
        </p:txBody>
      </p:sp>
    </p:spTree>
    <p:extLst>
      <p:ext uri="{BB962C8B-B14F-4D97-AF65-F5344CB8AC3E}">
        <p14:creationId xmlns:p14="http://schemas.microsoft.com/office/powerpoint/2010/main" val="254479246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73D7C13-250C-6E4D-BBA6-4FFFDBAAA371}"/>
              </a:ext>
            </a:extLst>
          </p:cNvPr>
          <p:cNvSpPr>
            <a:spLocks noGrp="1"/>
          </p:cNvSpPr>
          <p:nvPr>
            <p:ph type="sldNum" sz="quarter" idx="10"/>
          </p:nvPr>
        </p:nvSpPr>
        <p:spPr/>
        <p:txBody>
          <a:bodyPr/>
          <a:lstStyle/>
          <a:p>
            <a:fld id="{6B3B0B0F-E794-1244-9699-107C60B9C23A}" type="slidenum">
              <a:rPr lang="en-US" smtClean="0"/>
              <a:pPr/>
              <a:t>8</a:t>
            </a:fld>
            <a:endParaRPr lang="en-US" dirty="0"/>
          </a:p>
        </p:txBody>
      </p:sp>
      <p:sp>
        <p:nvSpPr>
          <p:cNvPr id="3" name="Footer Placeholder 2">
            <a:extLst>
              <a:ext uri="{FF2B5EF4-FFF2-40B4-BE49-F238E27FC236}">
                <a16:creationId xmlns:a16="http://schemas.microsoft.com/office/drawing/2014/main" id="{4DBEC9CA-3F17-BA01-FCE7-C35C8D615C1B}"/>
              </a:ext>
            </a:extLst>
          </p:cNvPr>
          <p:cNvSpPr>
            <a:spLocks noGrp="1"/>
          </p:cNvSpPr>
          <p:nvPr>
            <p:ph type="ftr" sz="quarter" idx="3"/>
          </p:nvPr>
        </p:nvSpPr>
        <p:spPr/>
        <p:txBody>
          <a:bodyPr/>
          <a:lstStyle/>
          <a:p>
            <a:pPr algn="ctr"/>
            <a:r>
              <a:rPr lang="en-US"/>
              <a:t>European Centre for Medium-Range Weather Forecasts</a:t>
            </a:r>
            <a:endParaRPr lang="en-US" dirty="0"/>
          </a:p>
        </p:txBody>
      </p:sp>
      <p:pic>
        <p:nvPicPr>
          <p:cNvPr id="5" name="Picture 4" descr="A blue and black sign&#10;&#10;Description automatically generated">
            <a:extLst>
              <a:ext uri="{FF2B5EF4-FFF2-40B4-BE49-F238E27FC236}">
                <a16:creationId xmlns:a16="http://schemas.microsoft.com/office/drawing/2014/main" id="{A3113096-76AE-5DFC-855E-9E24F33BF4F0}"/>
              </a:ext>
            </a:extLst>
          </p:cNvPr>
          <p:cNvPicPr>
            <a:picLocks noChangeAspect="1"/>
          </p:cNvPicPr>
          <p:nvPr/>
        </p:nvPicPr>
        <p:blipFill>
          <a:blip r:embed="rId2"/>
          <a:stretch>
            <a:fillRect/>
          </a:stretch>
        </p:blipFill>
        <p:spPr>
          <a:xfrm>
            <a:off x="10032213" y="187447"/>
            <a:ext cx="2032000" cy="1188440"/>
          </a:xfrm>
          <a:prstGeom prst="rect">
            <a:avLst/>
          </a:prstGeom>
        </p:spPr>
      </p:pic>
      <p:sp>
        <p:nvSpPr>
          <p:cNvPr id="6" name="TextBox 5">
            <a:extLst>
              <a:ext uri="{FF2B5EF4-FFF2-40B4-BE49-F238E27FC236}">
                <a16:creationId xmlns:a16="http://schemas.microsoft.com/office/drawing/2014/main" id="{241A3669-D253-EF8E-9811-B4637BCE4C76}"/>
              </a:ext>
            </a:extLst>
          </p:cNvPr>
          <p:cNvSpPr txBox="1"/>
          <p:nvPr/>
        </p:nvSpPr>
        <p:spPr>
          <a:xfrm>
            <a:off x="7687834" y="6129142"/>
            <a:ext cx="1749197" cy="369332"/>
          </a:xfrm>
          <a:prstGeom prst="rect">
            <a:avLst/>
          </a:prstGeom>
          <a:noFill/>
        </p:spPr>
        <p:txBody>
          <a:bodyPr wrap="none" rtlCol="0">
            <a:spAutoFit/>
          </a:bodyPr>
          <a:lstStyle/>
          <a:p>
            <a:r>
              <a:rPr lang="en-GB" dirty="0"/>
              <a:t>David Fairbairn</a:t>
            </a:r>
          </a:p>
        </p:txBody>
      </p:sp>
      <p:sp>
        <p:nvSpPr>
          <p:cNvPr id="7" name="TextBox 6">
            <a:extLst>
              <a:ext uri="{FF2B5EF4-FFF2-40B4-BE49-F238E27FC236}">
                <a16:creationId xmlns:a16="http://schemas.microsoft.com/office/drawing/2014/main" id="{A9DB4D1F-02B9-37C2-64C0-0CE57FB2159A}"/>
              </a:ext>
            </a:extLst>
          </p:cNvPr>
          <p:cNvSpPr txBox="1"/>
          <p:nvPr/>
        </p:nvSpPr>
        <p:spPr>
          <a:xfrm>
            <a:off x="397603" y="59104"/>
            <a:ext cx="6566991" cy="584775"/>
          </a:xfrm>
          <a:prstGeom prst="rect">
            <a:avLst/>
          </a:prstGeom>
          <a:noFill/>
        </p:spPr>
        <p:txBody>
          <a:bodyPr wrap="none" rtlCol="0">
            <a:spAutoFit/>
          </a:bodyPr>
          <a:lstStyle/>
          <a:p>
            <a:r>
              <a:rPr lang="en-GB" sz="3200" b="1" dirty="0">
                <a:solidFill>
                  <a:srgbClr val="1F497D"/>
                </a:solidFill>
              </a:rPr>
              <a:t>Offline land DA for soil moisture</a:t>
            </a:r>
          </a:p>
        </p:txBody>
      </p:sp>
      <p:pic>
        <p:nvPicPr>
          <p:cNvPr id="8" name="Picture 7" descr="A picture containing text, screenshot, font, diagram&#10;&#10;Description automatically generated">
            <a:extLst>
              <a:ext uri="{FF2B5EF4-FFF2-40B4-BE49-F238E27FC236}">
                <a16:creationId xmlns:a16="http://schemas.microsoft.com/office/drawing/2014/main" id="{5FA89A7A-84AC-33FD-726E-05199DB775DB}"/>
              </a:ext>
            </a:extLst>
          </p:cNvPr>
          <p:cNvPicPr>
            <a:picLocks noChangeAspect="1"/>
          </p:cNvPicPr>
          <p:nvPr/>
        </p:nvPicPr>
        <p:blipFill>
          <a:blip r:embed="rId3"/>
          <a:stretch>
            <a:fillRect/>
          </a:stretch>
        </p:blipFill>
        <p:spPr>
          <a:xfrm>
            <a:off x="397603" y="1525201"/>
            <a:ext cx="4663050" cy="3807597"/>
          </a:xfrm>
          <a:prstGeom prst="rect">
            <a:avLst/>
          </a:prstGeom>
        </p:spPr>
      </p:pic>
      <p:pic>
        <p:nvPicPr>
          <p:cNvPr id="9" name="Picture 14">
            <a:extLst>
              <a:ext uri="{FF2B5EF4-FFF2-40B4-BE49-F238E27FC236}">
                <a16:creationId xmlns:a16="http://schemas.microsoft.com/office/drawing/2014/main" id="{236F839F-F6FC-64F5-EA56-3C38FD3A3933}"/>
              </a:ext>
            </a:extLst>
          </p:cNvPr>
          <p:cNvPicPr/>
          <p:nvPr/>
        </p:nvPicPr>
        <p:blipFill>
          <a:blip r:embed="rId4"/>
          <a:stretch/>
        </p:blipFill>
        <p:spPr>
          <a:xfrm>
            <a:off x="397603" y="1952289"/>
            <a:ext cx="1620234" cy="1331104"/>
          </a:xfrm>
          <a:prstGeom prst="rect">
            <a:avLst/>
          </a:prstGeom>
          <a:ln>
            <a:noFill/>
          </a:ln>
        </p:spPr>
      </p:pic>
      <p:sp>
        <p:nvSpPr>
          <p:cNvPr id="11" name="TextBox 10">
            <a:extLst>
              <a:ext uri="{FF2B5EF4-FFF2-40B4-BE49-F238E27FC236}">
                <a16:creationId xmlns:a16="http://schemas.microsoft.com/office/drawing/2014/main" id="{2F043AFA-A094-0DB6-E479-2FD2BD1B6E52}"/>
              </a:ext>
            </a:extLst>
          </p:cNvPr>
          <p:cNvSpPr txBox="1"/>
          <p:nvPr/>
        </p:nvSpPr>
        <p:spPr>
          <a:xfrm>
            <a:off x="397603" y="5457232"/>
            <a:ext cx="6096000" cy="535531"/>
          </a:xfrm>
          <a:prstGeom prst="rect">
            <a:avLst/>
          </a:prstGeom>
          <a:noFill/>
        </p:spPr>
        <p:txBody>
          <a:bodyPr wrap="square">
            <a:spAutoFit/>
          </a:bodyPr>
          <a:lstStyle/>
          <a:p>
            <a:pPr marL="1080">
              <a:lnSpc>
                <a:spcPct val="90000"/>
              </a:lnSpc>
              <a:spcBef>
                <a:spcPts val="1001"/>
              </a:spcBef>
              <a:buClr>
                <a:schemeClr val="accent6"/>
              </a:buClr>
              <a:tabLst>
                <a:tab pos="0" algn="l"/>
              </a:tabLst>
            </a:pPr>
            <a:r>
              <a:rPr lang="en-US" sz="1600" dirty="0">
                <a:latin typeface="Arial" panose="020B0604020202020204" pitchFamily="34" charset="0"/>
              </a:rPr>
              <a:t>H SAF product RZSM-SCAT-ASCAT-CDOP-4-CDR-10km (H145) + offline extension (H146)</a:t>
            </a:r>
          </a:p>
        </p:txBody>
      </p:sp>
      <p:sp>
        <p:nvSpPr>
          <p:cNvPr id="13" name="TextBox 12">
            <a:extLst>
              <a:ext uri="{FF2B5EF4-FFF2-40B4-BE49-F238E27FC236}">
                <a16:creationId xmlns:a16="http://schemas.microsoft.com/office/drawing/2014/main" id="{5AC28D3F-C2EB-9DEF-F281-F53F3952CCE5}"/>
              </a:ext>
            </a:extLst>
          </p:cNvPr>
          <p:cNvSpPr txBox="1"/>
          <p:nvPr/>
        </p:nvSpPr>
        <p:spPr>
          <a:xfrm>
            <a:off x="5188440" y="2514007"/>
            <a:ext cx="7003560" cy="590931"/>
          </a:xfrm>
          <a:prstGeom prst="rect">
            <a:avLst/>
          </a:prstGeom>
          <a:noFill/>
        </p:spPr>
        <p:txBody>
          <a:bodyPr wrap="square">
            <a:spAutoFit/>
          </a:bodyPr>
          <a:lstStyle/>
          <a:p>
            <a:pPr marL="458280" lvl="1">
              <a:lnSpc>
                <a:spcPct val="90000"/>
              </a:lnSpc>
              <a:spcBef>
                <a:spcPts val="1001"/>
              </a:spcBef>
              <a:tabLst>
                <a:tab pos="0" algn="l"/>
              </a:tabLst>
            </a:pPr>
            <a:r>
              <a:rPr lang="en-US" sz="1800" dirty="0">
                <a:latin typeface="Arial" panose="020B0604020202020204" pitchFamily="34" charset="0"/>
                <a:sym typeface="Wingdings" pitchFamily="2" charset="2"/>
              </a:rPr>
              <a:t> </a:t>
            </a:r>
            <a:r>
              <a:rPr lang="en-US" sz="1800" dirty="0">
                <a:latin typeface="Arial" panose="020B0604020202020204" pitchFamily="34" charset="0"/>
              </a:rPr>
              <a:t>Preparation of new H SAF SM data record (1992-2023, planned release 2024)</a:t>
            </a:r>
          </a:p>
        </p:txBody>
      </p:sp>
      <p:pic>
        <p:nvPicPr>
          <p:cNvPr id="14" name="Picture 13">
            <a:extLst>
              <a:ext uri="{FF2B5EF4-FFF2-40B4-BE49-F238E27FC236}">
                <a16:creationId xmlns:a16="http://schemas.microsoft.com/office/drawing/2014/main" id="{4DFFA399-0E65-248C-4C3F-1A828037CA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64594" y="3265688"/>
            <a:ext cx="3755866" cy="2940249"/>
          </a:xfrm>
          <a:prstGeom prst="rect">
            <a:avLst/>
          </a:prstGeom>
        </p:spPr>
      </p:pic>
      <p:sp>
        <p:nvSpPr>
          <p:cNvPr id="4" name="TextBox 3">
            <a:extLst>
              <a:ext uri="{FF2B5EF4-FFF2-40B4-BE49-F238E27FC236}">
                <a16:creationId xmlns:a16="http://schemas.microsoft.com/office/drawing/2014/main" id="{49E2B0BF-ADF4-246A-28B6-471473D2A25D}"/>
              </a:ext>
            </a:extLst>
          </p:cNvPr>
          <p:cNvSpPr txBox="1"/>
          <p:nvPr/>
        </p:nvSpPr>
        <p:spPr>
          <a:xfrm>
            <a:off x="397603" y="697244"/>
            <a:ext cx="8182689" cy="646331"/>
          </a:xfrm>
          <a:prstGeom prst="rect">
            <a:avLst/>
          </a:prstGeom>
          <a:noFill/>
        </p:spPr>
        <p:txBody>
          <a:bodyPr wrap="none" rtlCol="0">
            <a:spAutoFit/>
          </a:bodyPr>
          <a:lstStyle/>
          <a:p>
            <a:r>
              <a:rPr lang="en-GB" dirty="0"/>
              <a:t>Python-based version of the SEKF</a:t>
            </a:r>
          </a:p>
          <a:p>
            <a:r>
              <a:rPr lang="en-GB" dirty="0"/>
              <a:t>Uses the offline model and atmospheric forcing from a specified experiment ID</a:t>
            </a:r>
          </a:p>
        </p:txBody>
      </p:sp>
    </p:spTree>
    <p:extLst>
      <p:ext uri="{BB962C8B-B14F-4D97-AF65-F5344CB8AC3E}">
        <p14:creationId xmlns:p14="http://schemas.microsoft.com/office/powerpoint/2010/main" val="857206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194" name="Rectangle 1"/>
          <p:cNvSpPr>
            <a:spLocks noChangeArrowheads="1"/>
          </p:cNvSpPr>
          <p:nvPr/>
        </p:nvSpPr>
        <p:spPr bwMode="auto">
          <a:xfrm>
            <a:off x="1524000" y="115889"/>
            <a:ext cx="9144000" cy="586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gn="ctr"/>
            <a:r>
              <a:rPr lang="en-GB" altLang="en-US" sz="3200" b="1" dirty="0" err="1">
                <a:solidFill>
                  <a:srgbClr val="1F497D"/>
                </a:solidFill>
                <a:latin typeface="+mj-lt"/>
              </a:rPr>
              <a:t>Simplifed</a:t>
            </a:r>
            <a:r>
              <a:rPr lang="en-GB" altLang="en-US" sz="3200" b="1" dirty="0">
                <a:solidFill>
                  <a:srgbClr val="1F497D"/>
                </a:solidFill>
                <a:latin typeface="+mj-lt"/>
              </a:rPr>
              <a:t> EKF soil moisture analysis </a:t>
            </a:r>
          </a:p>
        </p:txBody>
      </p:sp>
      <p:sp>
        <p:nvSpPr>
          <p:cNvPr id="8195" name="Text Box 2"/>
          <p:cNvSpPr txBox="1">
            <a:spLocks noChangeArrowheads="1"/>
          </p:cNvSpPr>
          <p:nvPr/>
        </p:nvSpPr>
        <p:spPr bwMode="auto">
          <a:xfrm>
            <a:off x="1703388" y="642939"/>
            <a:ext cx="8964612" cy="402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marL="342900" indent="-3429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lvl="1">
              <a:lnSpc>
                <a:spcPct val="125000"/>
              </a:lnSpc>
            </a:pPr>
            <a:endParaRPr lang="fr-FR" altLang="en-US" sz="1600" b="1">
              <a:latin typeface="Arial" panose="020B0604020202020204" pitchFamily="34" charset="0"/>
              <a:cs typeface="Times New Roman" panose="02020603050405020304" pitchFamily="18" charset="0"/>
            </a:endParaRPr>
          </a:p>
        </p:txBody>
      </p:sp>
      <p:sp>
        <p:nvSpPr>
          <p:cNvPr id="8196" name="Rectangle 1"/>
          <p:cNvSpPr>
            <a:spLocks noChangeArrowheads="1"/>
          </p:cNvSpPr>
          <p:nvPr/>
        </p:nvSpPr>
        <p:spPr bwMode="auto">
          <a:xfrm>
            <a:off x="438468" y="1952378"/>
            <a:ext cx="7431283" cy="376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pPr>
              <a:lnSpc>
                <a:spcPct val="83000"/>
              </a:lnSpc>
            </a:pPr>
            <a:r>
              <a:rPr lang="en-GB" altLang="en-US" sz="1800" b="1" dirty="0">
                <a:solidFill>
                  <a:schemeClr val="tx1"/>
                </a:solidFill>
                <a:latin typeface="Arial" panose="020B0604020202020204" pitchFamily="34" charset="0"/>
                <a:ea typeface="Calibri" panose="020F0502020204030204" pitchFamily="34" charset="0"/>
                <a:cs typeface="Arial" panose="020B0604020202020204" pitchFamily="34" charset="0"/>
              </a:rPr>
              <a:t>For each grid point</a:t>
            </a:r>
            <a:r>
              <a:rPr lang="en-GB" altLang="en-US" sz="1800" dirty="0">
                <a:solidFill>
                  <a:schemeClr val="tx1"/>
                </a:solidFill>
                <a:latin typeface="Arial" panose="020B0604020202020204" pitchFamily="34" charset="0"/>
                <a:ea typeface="Calibri" panose="020F0502020204030204" pitchFamily="34" charset="0"/>
                <a:cs typeface="Arial" panose="020B0604020202020204" pitchFamily="34" charset="0"/>
              </a:rPr>
              <a:t>, analysed soil moisture state vector </a:t>
            </a:r>
            <a:r>
              <a:rPr lang="en-GB" altLang="en-US" sz="1800" b="1" i="1" dirty="0" err="1">
                <a:solidFill>
                  <a:schemeClr val="tx1"/>
                </a:solidFill>
                <a:latin typeface="Arial" panose="020B0604020202020204" pitchFamily="34" charset="0"/>
                <a:ea typeface="Calibri" panose="020F0502020204030204" pitchFamily="34" charset="0"/>
                <a:cs typeface="Arial" panose="020B0604020202020204" pitchFamily="34" charset="0"/>
              </a:rPr>
              <a:t>x</a:t>
            </a:r>
            <a:r>
              <a:rPr lang="en-GB" altLang="en-US" sz="1800" baseline="-30000" dirty="0" err="1">
                <a:solidFill>
                  <a:schemeClr val="tx1"/>
                </a:solidFill>
                <a:latin typeface="Arial" panose="020B0604020202020204" pitchFamily="34" charset="0"/>
                <a:ea typeface="Calibri" panose="020F0502020204030204" pitchFamily="34" charset="0"/>
                <a:cs typeface="Arial" panose="020B0604020202020204" pitchFamily="34" charset="0"/>
              </a:rPr>
              <a:t>a</a:t>
            </a:r>
            <a:r>
              <a:rPr lang="en-GB" altLang="en-US" sz="1800" dirty="0">
                <a:solidFill>
                  <a:schemeClr val="tx1"/>
                </a:solidFill>
                <a:latin typeface="Arial" panose="020B0604020202020204" pitchFamily="34" charset="0"/>
                <a:ea typeface="Calibri" panose="020F0502020204030204" pitchFamily="34" charset="0"/>
                <a:cs typeface="Arial" panose="020B0604020202020204" pitchFamily="34" charset="0"/>
              </a:rPr>
              <a:t>:</a:t>
            </a:r>
            <a:endParaRPr lang="en-GB" altLang="en-US" sz="1800" b="1" i="1"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algn="ctr"/>
            <a:r>
              <a:rPr lang="en-GB" altLang="en-US" sz="1600" b="1" i="1" dirty="0">
                <a:solidFill>
                  <a:schemeClr val="tx1"/>
                </a:solidFill>
                <a:latin typeface="Arial" panose="020B0604020202020204" pitchFamily="34" charset="0"/>
                <a:ea typeface="Calibri" panose="020F0502020204030204" pitchFamily="34" charset="0"/>
                <a:cs typeface="Arial" panose="020B0604020202020204" pitchFamily="34" charset="0"/>
              </a:rPr>
              <a:t>x</a:t>
            </a:r>
            <a:r>
              <a:rPr lang="el-GR" altLang="en-US" sz="1600" b="1" i="1"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en-GB" altLang="en-US" sz="1600" baseline="-30000" dirty="0">
                <a:solidFill>
                  <a:schemeClr val="tx1"/>
                </a:solidFill>
                <a:latin typeface="Arial" panose="020B0604020202020204" pitchFamily="34" charset="0"/>
                <a:ea typeface="Calibri" panose="020F0502020204030204" pitchFamily="34" charset="0"/>
                <a:cs typeface="Arial" panose="020B0604020202020204" pitchFamily="34" charset="0"/>
              </a:rPr>
              <a:t>a</a:t>
            </a:r>
            <a:r>
              <a:rPr lang="en-GB" altLang="en-US" sz="1600"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en-GB" altLang="en-US" sz="1600" b="1" i="1" dirty="0">
                <a:solidFill>
                  <a:schemeClr val="tx1"/>
                </a:solidFill>
                <a:latin typeface="Arial" panose="020B0604020202020204" pitchFamily="34" charset="0"/>
                <a:ea typeface="Calibri" panose="020F0502020204030204" pitchFamily="34" charset="0"/>
                <a:cs typeface="Arial" panose="020B0604020202020204" pitchFamily="34" charset="0"/>
              </a:rPr>
              <a:t>x</a:t>
            </a:r>
            <a:r>
              <a:rPr lang="el-GR" altLang="en-US" sz="1600" b="1" i="1"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en-GB" altLang="en-US" sz="1600" baseline="-30000" dirty="0">
                <a:solidFill>
                  <a:schemeClr val="tx1"/>
                </a:solidFill>
                <a:latin typeface="Arial" panose="020B0604020202020204" pitchFamily="34" charset="0"/>
                <a:ea typeface="Calibri" panose="020F0502020204030204" pitchFamily="34" charset="0"/>
                <a:cs typeface="Arial" panose="020B0604020202020204" pitchFamily="34" charset="0"/>
              </a:rPr>
              <a:t>b</a:t>
            </a:r>
            <a:r>
              <a:rPr lang="en-GB" altLang="en-US" sz="1600"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en-GB" altLang="en-US" sz="1600" b="1" i="1" dirty="0">
                <a:solidFill>
                  <a:schemeClr val="tx1"/>
                </a:solidFill>
                <a:latin typeface="Arial" panose="020B0604020202020204" pitchFamily="34" charset="0"/>
                <a:ea typeface="Calibri" panose="020F0502020204030204" pitchFamily="34" charset="0"/>
                <a:cs typeface="Arial" panose="020B0604020202020204" pitchFamily="34" charset="0"/>
              </a:rPr>
              <a:t>K</a:t>
            </a:r>
            <a:r>
              <a:rPr lang="en-GB" altLang="en-US" sz="1600"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en-GB" altLang="en-US" sz="1600" b="1" i="1" dirty="0">
                <a:solidFill>
                  <a:schemeClr val="tx1"/>
                </a:solidFill>
                <a:latin typeface="Arial" panose="020B0604020202020204" pitchFamily="34" charset="0"/>
                <a:ea typeface="Calibri" panose="020F0502020204030204" pitchFamily="34" charset="0"/>
                <a:cs typeface="Arial" panose="020B0604020202020204" pitchFamily="34" charset="0"/>
              </a:rPr>
              <a:t>y</a:t>
            </a:r>
            <a:r>
              <a:rPr lang="en-GB" altLang="en-US" sz="1600" dirty="0">
                <a:solidFill>
                  <a:schemeClr val="tx1"/>
                </a:solidFill>
                <a:latin typeface="Arial" panose="020B0604020202020204" pitchFamily="34" charset="0"/>
                <a:ea typeface="Calibri" panose="020F0502020204030204" pitchFamily="34" charset="0"/>
                <a:cs typeface="Arial" panose="020B0604020202020204" pitchFamily="34" charset="0"/>
              </a:rPr>
              <a:t>-</a:t>
            </a:r>
            <a:r>
              <a:rPr lang="en-GB" altLang="en-US" sz="1600" dirty="0">
                <a:solidFill>
                  <a:schemeClr val="tx1"/>
                </a:solidFill>
                <a:latin typeface="Monotype Corsiva" panose="03010101010201010101" pitchFamily="66" charset="0"/>
                <a:ea typeface="Calibri" panose="020F0502020204030204" pitchFamily="34" charset="0"/>
                <a:cs typeface="Arial" panose="020B0604020202020204" pitchFamily="34" charset="0"/>
              </a:rPr>
              <a:t>H</a:t>
            </a:r>
            <a:r>
              <a:rPr lang="en-GB" altLang="en-US" sz="1600" i="1" dirty="0">
                <a:solidFill>
                  <a:schemeClr val="tx1"/>
                </a:solidFill>
                <a:latin typeface="Monotype Corsiva" panose="03010101010201010101" pitchFamily="66" charset="0"/>
                <a:ea typeface="Calibri" panose="020F0502020204030204" pitchFamily="34" charset="0"/>
                <a:cs typeface="Arial" panose="020B0604020202020204" pitchFamily="34" charset="0"/>
              </a:rPr>
              <a:t> </a:t>
            </a:r>
            <a:r>
              <a:rPr lang="en-GB" altLang="en-US" sz="1600" dirty="0">
                <a:solidFill>
                  <a:schemeClr val="tx1"/>
                </a:solidFill>
                <a:latin typeface="Arial" panose="020B0604020202020204" pitchFamily="34" charset="0"/>
                <a:ea typeface="Calibri" panose="020F0502020204030204" pitchFamily="34" charset="0"/>
                <a:cs typeface="Arial" panose="020B0604020202020204" pitchFamily="34" charset="0"/>
              </a:rPr>
              <a:t>[</a:t>
            </a:r>
            <a:r>
              <a:rPr lang="en-GB" altLang="en-US" sz="1600" b="1" i="1" dirty="0">
                <a:solidFill>
                  <a:schemeClr val="tx1"/>
                </a:solidFill>
                <a:latin typeface="Arial" panose="020B0604020202020204" pitchFamily="34" charset="0"/>
                <a:ea typeface="Calibri" panose="020F0502020204030204" pitchFamily="34" charset="0"/>
                <a:cs typeface="Arial" panose="020B0604020202020204" pitchFamily="34" charset="0"/>
              </a:rPr>
              <a:t>x</a:t>
            </a:r>
            <a:r>
              <a:rPr lang="el-GR" altLang="en-US" sz="1600" b="1" i="1"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en-GB" altLang="en-US" sz="1600" baseline="-30000" dirty="0">
                <a:solidFill>
                  <a:schemeClr val="tx1"/>
                </a:solidFill>
                <a:latin typeface="Arial" panose="020B0604020202020204" pitchFamily="34" charset="0"/>
                <a:ea typeface="Calibri" panose="020F0502020204030204" pitchFamily="34" charset="0"/>
                <a:cs typeface="Arial" panose="020B0604020202020204" pitchFamily="34" charset="0"/>
              </a:rPr>
              <a:t>b</a:t>
            </a:r>
            <a:r>
              <a:rPr lang="en-GB" altLang="en-US" sz="1600" dirty="0">
                <a:solidFill>
                  <a:schemeClr val="tx1"/>
                </a:solidFill>
                <a:latin typeface="Arial" panose="020B0604020202020204" pitchFamily="34" charset="0"/>
                <a:ea typeface="Calibri" panose="020F0502020204030204" pitchFamily="34" charset="0"/>
                <a:cs typeface="Arial" panose="020B0604020202020204" pitchFamily="34" charset="0"/>
              </a:rPr>
              <a:t>])</a:t>
            </a:r>
          </a:p>
          <a:p>
            <a:endParaRPr lang="en-GB" altLang="en-US" sz="1600" dirty="0">
              <a:solidFill>
                <a:schemeClr val="tx1"/>
              </a:solidFill>
              <a:latin typeface="Arial" panose="020B0604020202020204" pitchFamily="34" charset="0"/>
              <a:ea typeface="Calibri" panose="020F0502020204030204" pitchFamily="34" charset="0"/>
              <a:cs typeface="Arial" panose="020B0604020202020204" pitchFamily="34" charset="0"/>
            </a:endParaRPr>
          </a:p>
          <a:p>
            <a:r>
              <a:rPr lang="en-GB" altLang="en-US" sz="1600" b="1" i="1" dirty="0">
                <a:solidFill>
                  <a:schemeClr val="tx1"/>
                </a:solidFill>
                <a:latin typeface="Arial" panose="020B0604020202020204" pitchFamily="34" charset="0"/>
                <a:ea typeface="Calibri" panose="020F0502020204030204" pitchFamily="34" charset="0"/>
                <a:cs typeface="Arial" panose="020B0604020202020204" pitchFamily="34" charset="0"/>
              </a:rPr>
              <a:t>x</a:t>
            </a:r>
            <a:r>
              <a:rPr lang="en-GB" altLang="en-US" sz="1600" baseline="-30000"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en-GB" altLang="en-US" sz="1600"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en-GB" altLang="en-US" sz="1800" dirty="0">
                <a:solidFill>
                  <a:schemeClr val="tx1"/>
                </a:solidFill>
                <a:latin typeface="Arial" panose="020B0604020202020204" pitchFamily="34" charset="0"/>
                <a:ea typeface="Calibri" panose="020F0502020204030204" pitchFamily="34" charset="0"/>
                <a:cs typeface="Arial" panose="020B0604020202020204" pitchFamily="34" charset="0"/>
              </a:rPr>
              <a:t>background soil moisture state vector, </a:t>
            </a:r>
          </a:p>
          <a:p>
            <a:r>
              <a:rPr lang="en-GB" altLang="en-US" sz="1600" dirty="0">
                <a:solidFill>
                  <a:schemeClr val="tx1"/>
                </a:solidFill>
                <a:latin typeface="Monotype Corsiva" panose="03010101010201010101" pitchFamily="66" charset="0"/>
                <a:ea typeface="Calibri" panose="020F0502020204030204" pitchFamily="34" charset="0"/>
                <a:cs typeface="Arial" panose="020B0604020202020204" pitchFamily="34" charset="0"/>
              </a:rPr>
              <a:t>H </a:t>
            </a:r>
            <a:r>
              <a:rPr lang="en-GB" altLang="en-US" sz="1600"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en-GB" altLang="en-US" sz="1800" dirty="0">
                <a:solidFill>
                  <a:schemeClr val="tx1"/>
                </a:solidFill>
                <a:latin typeface="Arial" panose="020B0604020202020204" pitchFamily="34" charset="0"/>
                <a:ea typeface="Calibri" panose="020F0502020204030204" pitchFamily="34" charset="0"/>
                <a:cs typeface="Arial" panose="020B0604020202020204" pitchFamily="34" charset="0"/>
              </a:rPr>
              <a:t>non linear observation operator</a:t>
            </a:r>
          </a:p>
          <a:p>
            <a:r>
              <a:rPr lang="en-GB" altLang="en-US" sz="1600" b="1" i="1" dirty="0">
                <a:solidFill>
                  <a:schemeClr val="tx1"/>
                </a:solidFill>
                <a:latin typeface="Arial" panose="020B0604020202020204" pitchFamily="34" charset="0"/>
                <a:ea typeface="Calibri" panose="020F0502020204030204" pitchFamily="34" charset="0"/>
                <a:cs typeface="Arial" panose="020B0604020202020204" pitchFamily="34" charset="0"/>
              </a:rPr>
              <a:t>y</a:t>
            </a:r>
            <a:r>
              <a:rPr lang="en-GB" altLang="en-US" sz="1600"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en-GB" altLang="en-US" sz="1800" dirty="0">
                <a:solidFill>
                  <a:schemeClr val="tx1"/>
                </a:solidFill>
                <a:latin typeface="Arial" panose="020B0604020202020204" pitchFamily="34" charset="0"/>
                <a:ea typeface="Calibri" panose="020F0502020204030204" pitchFamily="34" charset="0"/>
                <a:cs typeface="Arial" panose="020B0604020202020204" pitchFamily="34" charset="0"/>
              </a:rPr>
              <a:t>observation vector </a:t>
            </a:r>
          </a:p>
          <a:p>
            <a:r>
              <a:rPr lang="en-GB" altLang="en-US" sz="1600" b="1" i="1" dirty="0">
                <a:solidFill>
                  <a:schemeClr val="tx1"/>
                </a:solidFill>
                <a:latin typeface="Arial" panose="020B0604020202020204" pitchFamily="34" charset="0"/>
                <a:ea typeface="Calibri" panose="020F0502020204030204" pitchFamily="34" charset="0"/>
                <a:cs typeface="Arial" panose="020B0604020202020204" pitchFamily="34" charset="0"/>
              </a:rPr>
              <a:t>K</a:t>
            </a:r>
            <a:r>
              <a:rPr lang="en-GB" altLang="en-US" sz="1600"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en-GB" altLang="en-US" sz="1800" dirty="0" err="1">
                <a:solidFill>
                  <a:schemeClr val="tx1"/>
                </a:solidFill>
                <a:latin typeface="Arial" panose="020B0604020202020204" pitchFamily="34" charset="0"/>
                <a:ea typeface="Calibri" panose="020F0502020204030204" pitchFamily="34" charset="0"/>
                <a:cs typeface="Arial" panose="020B0604020202020204" pitchFamily="34" charset="0"/>
              </a:rPr>
              <a:t>Kalman</a:t>
            </a:r>
            <a:r>
              <a:rPr lang="en-GB" altLang="en-US" sz="1800" dirty="0">
                <a:solidFill>
                  <a:schemeClr val="tx1"/>
                </a:solidFill>
                <a:latin typeface="Arial" panose="020B0604020202020204" pitchFamily="34" charset="0"/>
                <a:ea typeface="Calibri" panose="020F0502020204030204" pitchFamily="34" charset="0"/>
                <a:cs typeface="Arial" panose="020B0604020202020204" pitchFamily="34" charset="0"/>
              </a:rPr>
              <a:t> gain matrix, </a:t>
            </a:r>
            <a:r>
              <a:rPr lang="en-GB" altLang="en-US" sz="1800" dirty="0" err="1">
                <a:solidFill>
                  <a:schemeClr val="tx1"/>
                </a:solidFill>
                <a:latin typeface="Arial" panose="020B0604020202020204" pitchFamily="34" charset="0"/>
                <a:ea typeface="Calibri" panose="020F0502020204030204" pitchFamily="34" charset="0"/>
                <a:cs typeface="Arial" panose="020B0604020202020204" pitchFamily="34" charset="0"/>
              </a:rPr>
              <a:t>fn</a:t>
            </a:r>
            <a:r>
              <a:rPr lang="en-GB" altLang="en-US" sz="1800" dirty="0">
                <a:solidFill>
                  <a:schemeClr val="tx1"/>
                </a:solidFill>
                <a:latin typeface="Arial" panose="020B0604020202020204" pitchFamily="34" charset="0"/>
                <a:ea typeface="Calibri" panose="020F0502020204030204" pitchFamily="34" charset="0"/>
                <a:cs typeface="Arial" panose="020B0604020202020204" pitchFamily="34" charset="0"/>
              </a:rPr>
              <a:t> of </a:t>
            </a:r>
          </a:p>
          <a:p>
            <a:r>
              <a:rPr lang="en-GB" altLang="en-US" sz="1600" dirty="0">
                <a:solidFill>
                  <a:schemeClr val="tx1"/>
                </a:solidFill>
                <a:latin typeface="Arial" panose="020B0604020202020204" pitchFamily="34" charset="0"/>
                <a:ea typeface="Calibri" panose="020F0502020204030204" pitchFamily="34" charset="0"/>
                <a:cs typeface="Arial" panose="020B0604020202020204" pitchFamily="34" charset="0"/>
              </a:rPr>
              <a:t>     Jacobians </a:t>
            </a:r>
            <a:r>
              <a:rPr lang="en-GB" altLang="en-US" sz="1600" b="1" dirty="0">
                <a:solidFill>
                  <a:schemeClr val="tx1"/>
                </a:solidFill>
                <a:latin typeface="Arial" panose="020B0604020202020204" pitchFamily="34" charset="0"/>
                <a:ea typeface="Calibri" panose="020F0502020204030204" pitchFamily="34" charset="0"/>
                <a:cs typeface="Arial" panose="020B0604020202020204" pitchFamily="34" charset="0"/>
              </a:rPr>
              <a:t>H</a:t>
            </a:r>
            <a:r>
              <a:rPr lang="en-GB" altLang="en-US" sz="1600"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en-GB" altLang="en-US" sz="1800" dirty="0">
                <a:solidFill>
                  <a:schemeClr val="tx1"/>
                </a:solidFill>
                <a:latin typeface="Arial" panose="020B0604020202020204" pitchFamily="34" charset="0"/>
                <a:ea typeface="Calibri" panose="020F0502020204030204" pitchFamily="34" charset="0"/>
                <a:cs typeface="Arial" panose="020B0604020202020204" pitchFamily="34" charset="0"/>
              </a:rPr>
              <a:t>(</a:t>
            </a:r>
            <a:r>
              <a:rPr lang="en-GB" altLang="en-US" sz="1800" dirty="0" err="1">
                <a:solidFill>
                  <a:schemeClr val="tx1"/>
                </a:solidFill>
                <a:latin typeface="Arial" panose="020B0604020202020204" pitchFamily="34" charset="0"/>
                <a:ea typeface="Calibri" panose="020F0502020204030204" pitchFamily="34" charset="0"/>
                <a:cs typeface="Arial" panose="020B0604020202020204" pitchFamily="34" charset="0"/>
              </a:rPr>
              <a:t>linearsation</a:t>
            </a:r>
            <a:r>
              <a:rPr lang="en-GB" altLang="en-US" sz="1800" dirty="0">
                <a:solidFill>
                  <a:schemeClr val="tx1"/>
                </a:solidFill>
                <a:latin typeface="Arial" panose="020B0604020202020204" pitchFamily="34" charset="0"/>
                <a:ea typeface="Calibri" panose="020F0502020204030204" pitchFamily="34" charset="0"/>
                <a:cs typeface="Arial" panose="020B0604020202020204" pitchFamily="34" charset="0"/>
              </a:rPr>
              <a:t> of </a:t>
            </a:r>
            <a:r>
              <a:rPr lang="en-GB" altLang="en-US" sz="1800" dirty="0">
                <a:solidFill>
                  <a:schemeClr val="tx1"/>
                </a:solidFill>
                <a:latin typeface="Monotype Corsiva" panose="03010101010201010101" pitchFamily="66" charset="0"/>
                <a:ea typeface="Calibri" panose="020F0502020204030204" pitchFamily="34" charset="0"/>
                <a:cs typeface="Arial" panose="020B0604020202020204" pitchFamily="34" charset="0"/>
              </a:rPr>
              <a:t>H</a:t>
            </a:r>
            <a:r>
              <a:rPr lang="en-GB" altLang="en-US" sz="1800"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en-GB" altLang="en-US" sz="1800" b="1" dirty="0">
                <a:solidFill>
                  <a:schemeClr val="tx1"/>
                </a:solidFill>
                <a:latin typeface="Arial" panose="020B0604020202020204" pitchFamily="34" charset="0"/>
                <a:ea typeface="Calibri" panose="020F0502020204030204" pitchFamily="34" charset="0"/>
                <a:cs typeface="Arial" panose="020B0604020202020204" pitchFamily="34" charset="0"/>
              </a:rPr>
              <a:t>P</a:t>
            </a:r>
            <a:r>
              <a:rPr lang="en-GB" altLang="en-US" sz="1800" dirty="0">
                <a:solidFill>
                  <a:schemeClr val="tx1"/>
                </a:solidFill>
                <a:latin typeface="Arial" panose="020B0604020202020204" pitchFamily="34" charset="0"/>
                <a:ea typeface="Calibri" panose="020F0502020204030204" pitchFamily="34" charset="0"/>
                <a:cs typeface="Arial" panose="020B0604020202020204" pitchFamily="34" charset="0"/>
              </a:rPr>
              <a:t> and </a:t>
            </a:r>
            <a:r>
              <a:rPr lang="en-GB" altLang="en-US" sz="1800" b="1" dirty="0">
                <a:solidFill>
                  <a:schemeClr val="tx1"/>
                </a:solidFill>
                <a:latin typeface="Arial" panose="020B0604020202020204" pitchFamily="34" charset="0"/>
                <a:ea typeface="Calibri" panose="020F0502020204030204" pitchFamily="34" charset="0"/>
                <a:cs typeface="Arial" panose="020B0604020202020204" pitchFamily="34" charset="0"/>
              </a:rPr>
              <a:t>R</a:t>
            </a:r>
            <a:r>
              <a:rPr lang="en-GB" altLang="en-US" sz="1800" dirty="0">
                <a:solidFill>
                  <a:schemeClr val="tx1"/>
                </a:solidFill>
                <a:latin typeface="Arial" panose="020B0604020202020204" pitchFamily="34" charset="0"/>
                <a:ea typeface="Calibri" panose="020F0502020204030204" pitchFamily="34" charset="0"/>
                <a:cs typeface="Arial" panose="020B0604020202020204" pitchFamily="34" charset="0"/>
              </a:rPr>
              <a:t> (covariance matrices </a:t>
            </a:r>
          </a:p>
          <a:p>
            <a:r>
              <a:rPr lang="en-GB" altLang="en-US" sz="1800" dirty="0">
                <a:solidFill>
                  <a:schemeClr val="tx1"/>
                </a:solidFill>
                <a:latin typeface="Arial" panose="020B0604020202020204" pitchFamily="34" charset="0"/>
                <a:ea typeface="Calibri" panose="020F0502020204030204" pitchFamily="34" charset="0"/>
                <a:cs typeface="Arial" panose="020B0604020202020204" pitchFamily="34" charset="0"/>
              </a:rPr>
              <a:t>of background and observation errors). </a:t>
            </a:r>
          </a:p>
          <a:p>
            <a:endParaRPr lang="en-GB" altLang="en-US" sz="1600" dirty="0">
              <a:solidFill>
                <a:schemeClr val="tx1"/>
              </a:solidFill>
              <a:latin typeface="Arial" panose="020B0604020202020204" pitchFamily="34" charset="0"/>
              <a:ea typeface="Calibri" panose="020F0502020204030204" pitchFamily="34" charset="0"/>
              <a:cs typeface="Arial" panose="020B0604020202020204" pitchFamily="34" charset="0"/>
            </a:endParaRPr>
          </a:p>
          <a:p>
            <a:endParaRPr lang="en-GB" altLang="en-US" sz="1600" dirty="0">
              <a:solidFill>
                <a:schemeClr val="tx1"/>
              </a:solidFill>
              <a:latin typeface="Arial" panose="020B0604020202020204" pitchFamily="34" charset="0"/>
              <a:ea typeface="Calibri" panose="020F0502020204030204" pitchFamily="34" charset="0"/>
              <a:cs typeface="Arial" panose="020B0604020202020204" pitchFamily="34" charset="0"/>
            </a:endParaRPr>
          </a:p>
          <a:p>
            <a:endParaRPr lang="en-GB" altLang="en-US" sz="1600" dirty="0">
              <a:solidFill>
                <a:schemeClr val="tx1"/>
              </a:solidFill>
              <a:latin typeface="Arial" panose="020B0604020202020204" pitchFamily="34" charset="0"/>
              <a:ea typeface="Calibri" panose="020F0502020204030204" pitchFamily="34" charset="0"/>
              <a:cs typeface="Arial" panose="020B0604020202020204" pitchFamily="34" charset="0"/>
            </a:endParaRPr>
          </a:p>
          <a:p>
            <a:endParaRPr lang="en-GB" altLang="en-US" sz="1800" dirty="0">
              <a:solidFill>
                <a:schemeClr val="tx1"/>
              </a:solidFill>
              <a:latin typeface="Arial" panose="020B0604020202020204" pitchFamily="34" charset="0"/>
              <a:ea typeface="Calibri" panose="020F0502020204030204" pitchFamily="34" charset="0"/>
              <a:cs typeface="Arial" panose="020B0604020202020204" pitchFamily="34" charset="0"/>
            </a:endParaRPr>
          </a:p>
          <a:p>
            <a:r>
              <a:rPr lang="en-GB" altLang="en-US" sz="1800" dirty="0">
                <a:solidFill>
                  <a:schemeClr val="tx1"/>
                </a:solidFill>
                <a:latin typeface="Arial" panose="020B0604020202020204" pitchFamily="34" charset="0"/>
                <a:ea typeface="Calibri" panose="020F0502020204030204" pitchFamily="34" charset="0"/>
                <a:cs typeface="Arial" panose="020B0604020202020204" pitchFamily="34" charset="0"/>
              </a:rPr>
              <a:t> </a:t>
            </a:r>
          </a:p>
        </p:txBody>
      </p:sp>
      <p:pic>
        <p:nvPicPr>
          <p:cNvPr id="8197" name="Picture 7" descr="sfc_model_sketch"/>
          <p:cNvPicPr>
            <a:picLocks noChangeAspect="1" noChangeArrowheads="1"/>
          </p:cNvPicPr>
          <p:nvPr/>
        </p:nvPicPr>
        <p:blipFill rotWithShape="1">
          <a:blip r:embed="rId3">
            <a:extLst>
              <a:ext uri="{28A0092B-C50C-407E-A947-70E740481C1C}">
                <a14:useLocalDpi xmlns:a14="http://schemas.microsoft.com/office/drawing/2010/main" val="0"/>
              </a:ext>
            </a:extLst>
          </a:blip>
          <a:srcRect l="-1" t="4368" r="-5348" b="-2394"/>
          <a:stretch/>
        </p:blipFill>
        <p:spPr bwMode="auto">
          <a:xfrm>
            <a:off x="8037891" y="1892331"/>
            <a:ext cx="3348037" cy="3831401"/>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198" name="TextBox 6"/>
          <p:cNvSpPr txBox="1">
            <a:spLocks noChangeArrowheads="1"/>
          </p:cNvSpPr>
          <p:nvPr/>
        </p:nvSpPr>
        <p:spPr bwMode="auto">
          <a:xfrm>
            <a:off x="7736870" y="968925"/>
            <a:ext cx="4157373" cy="78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pPr algn="ctr">
              <a:lnSpc>
                <a:spcPct val="83000"/>
              </a:lnSpc>
            </a:pPr>
            <a:r>
              <a:rPr lang="en-GB" altLang="en-US" sz="1800" dirty="0">
                <a:solidFill>
                  <a:schemeClr val="tx1"/>
                </a:solidFill>
                <a:latin typeface="Arial" panose="020B0604020202020204" pitchFamily="34" charset="0"/>
                <a:cs typeface="Arial" panose="020B0604020202020204" pitchFamily="34" charset="0"/>
              </a:rPr>
              <a:t>The simplified EKF is used to corrects the soil moisture trajectory of the </a:t>
            </a:r>
          </a:p>
          <a:p>
            <a:pPr algn="ctr">
              <a:lnSpc>
                <a:spcPct val="83000"/>
              </a:lnSpc>
            </a:pPr>
            <a:r>
              <a:rPr lang="en-GB" altLang="en-US" sz="1800" dirty="0">
                <a:solidFill>
                  <a:schemeClr val="tx1"/>
                </a:solidFill>
                <a:latin typeface="Arial" panose="020B0604020202020204" pitchFamily="34" charset="0"/>
                <a:cs typeface="Arial" panose="020B0604020202020204" pitchFamily="34" charset="0"/>
              </a:rPr>
              <a:t>Land Surface Model</a:t>
            </a:r>
          </a:p>
        </p:txBody>
      </p:sp>
      <p:sp>
        <p:nvSpPr>
          <p:cNvPr id="8199" name="TextBox 7"/>
          <p:cNvSpPr txBox="1">
            <a:spLocks noChangeArrowheads="1"/>
          </p:cNvSpPr>
          <p:nvPr/>
        </p:nvSpPr>
        <p:spPr bwMode="auto">
          <a:xfrm>
            <a:off x="473724" y="5012054"/>
            <a:ext cx="24593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r>
              <a:rPr lang="en-GB" altLang="en-US" sz="1200" b="1" dirty="0">
                <a:solidFill>
                  <a:schemeClr val="bg1">
                    <a:lumMod val="50000"/>
                  </a:schemeClr>
                </a:solidFill>
                <a:latin typeface="Arial" panose="020B0604020202020204" pitchFamily="34" charset="0"/>
                <a:cs typeface="Arial" panose="020B0604020202020204" pitchFamily="34" charset="0"/>
              </a:rPr>
              <a:t>de Rosnay et al., QJRMS,  2013</a:t>
            </a:r>
          </a:p>
          <a:p>
            <a:r>
              <a:rPr lang="en-GB" altLang="en-US" sz="1200" b="1" dirty="0">
                <a:solidFill>
                  <a:schemeClr val="bg1">
                    <a:lumMod val="50000"/>
                  </a:schemeClr>
                </a:solidFill>
                <a:latin typeface="Arial" panose="020B0604020202020204" pitchFamily="34" charset="0"/>
                <a:cs typeface="Arial" panose="020B0604020202020204" pitchFamily="34" charset="0"/>
              </a:rPr>
              <a:t>Fairbairn et al., JHM 2019</a:t>
            </a:r>
          </a:p>
        </p:txBody>
      </p:sp>
      <p:sp>
        <p:nvSpPr>
          <p:cNvPr id="8203" name="Rectangle 2"/>
          <p:cNvSpPr>
            <a:spLocks noChangeArrowheads="1"/>
          </p:cNvSpPr>
          <p:nvPr/>
        </p:nvSpPr>
        <p:spPr bwMode="auto">
          <a:xfrm>
            <a:off x="7515226" y="3141664"/>
            <a:ext cx="93663" cy="142875"/>
          </a:xfrm>
          <a:prstGeom prst="rect">
            <a:avLst/>
          </a:prstGeom>
          <a:solidFill>
            <a:schemeClr val="bg1"/>
          </a:solidFill>
          <a:ln w="9525" algn="ctr">
            <a:solidFill>
              <a:schemeClr val="bg1"/>
            </a:solidFill>
            <a:round/>
            <a:headEnd/>
            <a:tailEnd/>
          </a:ln>
        </p:spPr>
        <p:txBody>
          <a:bodyP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fr-FR" altLang="en-US"/>
          </a:p>
        </p:txBody>
      </p:sp>
      <p:sp>
        <p:nvSpPr>
          <p:cNvPr id="12" name="Slide Number Placeholder 1">
            <a:extLst>
              <a:ext uri="{FF2B5EF4-FFF2-40B4-BE49-F238E27FC236}">
                <a16:creationId xmlns:a16="http://schemas.microsoft.com/office/drawing/2014/main" id="{AECD268F-8F97-4EC1-935C-C7A9FA58928C}"/>
              </a:ext>
            </a:extLst>
          </p:cNvPr>
          <p:cNvSpPr txBox="1">
            <a:spLocks/>
          </p:cNvSpPr>
          <p:nvPr/>
        </p:nvSpPr>
        <p:spPr>
          <a:xfrm>
            <a:off x="9830817" y="6445192"/>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mtClean="0"/>
              <a:pPr/>
              <a:t>9</a:t>
            </a:fld>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CMWF_16.9_dark_colou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Template_16.9_white_colour_strip</Template>
  <TotalTime>28705</TotalTime>
  <Words>2131</Words>
  <Application>Microsoft Macintosh PowerPoint</Application>
  <PresentationFormat>Widescreen</PresentationFormat>
  <Paragraphs>352</Paragraphs>
  <Slides>22</Slides>
  <Notes>5</Notes>
  <HiddenSlides>8</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-apple-system</vt:lpstr>
      <vt:lpstr>Arial</vt:lpstr>
      <vt:lpstr>Calibri</vt:lpstr>
      <vt:lpstr>Cambria Math</vt:lpstr>
      <vt:lpstr>Monotype Corsiva</vt:lpstr>
      <vt:lpstr>StarSymbol</vt:lpstr>
      <vt:lpstr>Times New Roman</vt:lpstr>
      <vt:lpstr>Wingdings</vt:lpstr>
      <vt:lpstr>ECMWF_16.9_dark_colour</vt:lpstr>
      <vt:lpstr>PowerPoint Presentation</vt:lpstr>
      <vt:lpstr>PowerPoint Presentation</vt:lpstr>
      <vt:lpstr>Coupled Assimilation for operational NWP at ECMWF (IFS 48r1, 49r1)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CERISE developments</vt:lpstr>
      <vt:lpstr>Land surface parameter perturbations</vt:lpstr>
      <vt:lpstr>PowerPoint Presentation</vt:lpstr>
      <vt:lpstr>Surface-only LDAS</vt:lpstr>
      <vt:lpstr>Surface-only LDAS</vt:lpstr>
      <vt:lpstr>Surface-only LDAS</vt:lpstr>
      <vt:lpstr>PowerPoint Presentation</vt:lpstr>
      <vt:lpstr>PowerPoint Presentation</vt:lpstr>
      <vt:lpstr>PowerPoint Presentation</vt:lpstr>
      <vt:lpstr>Coupling for NWP and reanalysis: status and plans</vt:lpstr>
    </vt:vector>
  </TitlesOfParts>
  <Manager/>
  <Company>ECMWF</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Rosnay Annual Seminar 2021</dc:title>
  <dc:subject/>
  <dc:creator>Patricia de Rosnay</dc:creator>
  <cp:keywords/>
  <dc:description/>
  <cp:lastModifiedBy>Patricia de Rosnay</cp:lastModifiedBy>
  <cp:revision>639</cp:revision>
  <cp:lastPrinted>2017-10-12T12:53:30Z</cp:lastPrinted>
  <dcterms:created xsi:type="dcterms:W3CDTF">2016-03-14T11:54:26Z</dcterms:created>
  <dcterms:modified xsi:type="dcterms:W3CDTF">2023-11-08T10:01:19Z</dcterms:modified>
  <cp:category/>
</cp:coreProperties>
</file>