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4" r:id="rId4"/>
    <p:sldMasterId id="2147483723" r:id="rId5"/>
  </p:sldMasterIdLst>
  <p:notesMasterIdLst>
    <p:notesMasterId r:id="rId39"/>
  </p:notesMasterIdLst>
  <p:handoutMasterIdLst>
    <p:handoutMasterId r:id="rId40"/>
  </p:handoutMasterIdLst>
  <p:sldIdLst>
    <p:sldId id="500" r:id="rId6"/>
    <p:sldId id="568" r:id="rId7"/>
    <p:sldId id="535" r:id="rId8"/>
    <p:sldId id="548" r:id="rId9"/>
    <p:sldId id="565" r:id="rId10"/>
    <p:sldId id="1612" r:id="rId11"/>
    <p:sldId id="514" r:id="rId12"/>
    <p:sldId id="563" r:id="rId13"/>
    <p:sldId id="559" r:id="rId14"/>
    <p:sldId id="1623" r:id="rId15"/>
    <p:sldId id="1616" r:id="rId16"/>
    <p:sldId id="550" r:id="rId17"/>
    <p:sldId id="551" r:id="rId18"/>
    <p:sldId id="1609" r:id="rId19"/>
    <p:sldId id="1611" r:id="rId20"/>
    <p:sldId id="547" r:id="rId21"/>
    <p:sldId id="552" r:id="rId22"/>
    <p:sldId id="558" r:id="rId23"/>
    <p:sldId id="1614" r:id="rId24"/>
    <p:sldId id="567" r:id="rId25"/>
    <p:sldId id="1618" r:id="rId26"/>
    <p:sldId id="1619" r:id="rId27"/>
    <p:sldId id="1620" r:id="rId28"/>
    <p:sldId id="1621" r:id="rId29"/>
    <p:sldId id="554" r:id="rId30"/>
    <p:sldId id="1617" r:id="rId31"/>
    <p:sldId id="549" r:id="rId32"/>
    <p:sldId id="539" r:id="rId33"/>
    <p:sldId id="544" r:id="rId34"/>
    <p:sldId id="540" r:id="rId35"/>
    <p:sldId id="541" r:id="rId36"/>
    <p:sldId id="543" r:id="rId37"/>
    <p:sldId id="545" r:id="rId38"/>
  </p:sldIdLst>
  <p:sldSz cx="9144000" cy="6858000" type="screen4x3"/>
  <p:notesSz cx="6797675" cy="9925050"/>
  <p:embeddedFontLst>
    <p:embeddedFont>
      <p:font typeface="Arial Bold" panose="020B0704020202020204" pitchFamily="34" charset="0"/>
      <p:bold r:id="rId41"/>
    </p:embeddedFont>
    <p:embeddedFont>
      <p:font typeface="Calibri" panose="020F0502020204030204" pitchFamily="34" charset="0"/>
      <p:regular r:id="rId42"/>
      <p:bold r:id="rId43"/>
      <p:italic r:id="rId44"/>
      <p:boldItalic r:id="rId45"/>
    </p:embeddedFont>
    <p:embeddedFont>
      <p:font typeface="Century Gothic" panose="020B0502020202020204" pitchFamily="34" charset="0"/>
      <p:regular r:id="rId46"/>
      <p:bold r:id="rId47"/>
      <p:italic r:id="rId48"/>
      <p:boldItalic r:id="rId49"/>
    </p:embeddedFont>
    <p:embeddedFont>
      <p:font typeface="Effra" panose="020B0603020203020204" pitchFamily="34" charset="77"/>
      <p:regular r:id="rId50"/>
      <p:bold r:id="rId51"/>
      <p:italic r:id="rId52"/>
      <p:boldItalic r:id="rId53"/>
    </p:embeddedFont>
    <p:embeddedFont>
      <p:font typeface="Helvetica" pitchFamily="2" charset="0"/>
      <p:regular r:id="rId54"/>
      <p:bold r:id="rId55"/>
      <p:italic r:id="rId56"/>
      <p:boldItalic r:id="rId57"/>
    </p:embeddedFont>
    <p:embeddedFont>
      <p:font typeface="Times" panose="02020603050405020304" pitchFamily="18" charset="0"/>
      <p:regular r:id="rId58"/>
      <p:bold r:id="rId59"/>
      <p:italic r:id="rId60"/>
      <p:boldItalic r:id="rId61"/>
    </p:embeddedFont>
  </p:embeddedFontLst>
  <p:defaultTextStyle>
    <a:defPPr>
      <a:defRPr lang="en-GB"/>
    </a:defPPr>
    <a:lvl1pPr algn="l" rtl="0" fontAlgn="base">
      <a:spcBef>
        <a:spcPct val="0"/>
      </a:spcBef>
      <a:spcAft>
        <a:spcPct val="0"/>
      </a:spcAft>
      <a:defRPr sz="2000" kern="1200">
        <a:solidFill>
          <a:schemeClr val="tx2"/>
        </a:solidFill>
        <a:latin typeface="+mn-lt"/>
        <a:ea typeface="+mn-ea"/>
        <a:cs typeface="+mn-cs"/>
      </a:defRPr>
    </a:lvl1pPr>
    <a:lvl2pPr marL="457200" algn="l" rtl="0" fontAlgn="base">
      <a:spcBef>
        <a:spcPct val="0"/>
      </a:spcBef>
      <a:spcAft>
        <a:spcPct val="0"/>
      </a:spcAft>
      <a:defRPr sz="2000" kern="1200">
        <a:solidFill>
          <a:schemeClr val="tx2"/>
        </a:solidFill>
        <a:latin typeface="+mn-lt"/>
        <a:ea typeface="+mn-ea"/>
        <a:cs typeface="+mn-cs"/>
      </a:defRPr>
    </a:lvl2pPr>
    <a:lvl3pPr marL="914400" algn="l" rtl="0" fontAlgn="base">
      <a:spcBef>
        <a:spcPct val="0"/>
      </a:spcBef>
      <a:spcAft>
        <a:spcPct val="0"/>
      </a:spcAft>
      <a:defRPr sz="2000" kern="1200">
        <a:solidFill>
          <a:schemeClr val="tx2"/>
        </a:solidFill>
        <a:latin typeface="+mn-lt"/>
        <a:ea typeface="+mn-ea"/>
        <a:cs typeface="+mn-cs"/>
      </a:defRPr>
    </a:lvl3pPr>
    <a:lvl4pPr marL="1371600" algn="l" rtl="0" fontAlgn="base">
      <a:spcBef>
        <a:spcPct val="0"/>
      </a:spcBef>
      <a:spcAft>
        <a:spcPct val="0"/>
      </a:spcAft>
      <a:defRPr sz="2000" kern="1200">
        <a:solidFill>
          <a:schemeClr val="tx2"/>
        </a:solidFill>
        <a:latin typeface="+mn-lt"/>
        <a:ea typeface="+mn-ea"/>
        <a:cs typeface="+mn-cs"/>
      </a:defRPr>
    </a:lvl4pPr>
    <a:lvl5pPr marL="1828800" algn="l" rtl="0" fontAlgn="base">
      <a:spcBef>
        <a:spcPct val="0"/>
      </a:spcBef>
      <a:spcAft>
        <a:spcPct val="0"/>
      </a:spcAft>
      <a:defRPr sz="2000" kern="1200">
        <a:solidFill>
          <a:schemeClr val="tx2"/>
        </a:solidFill>
        <a:latin typeface="+mn-lt"/>
        <a:ea typeface="+mn-ea"/>
        <a:cs typeface="+mn-cs"/>
      </a:defRPr>
    </a:lvl5pPr>
    <a:lvl6pPr marL="2286000" algn="l" defTabSz="914400" rtl="0" eaLnBrk="1" latinLnBrk="0" hangingPunct="1">
      <a:defRPr sz="2000" kern="1200">
        <a:solidFill>
          <a:schemeClr val="tx2"/>
        </a:solidFill>
        <a:latin typeface="+mn-lt"/>
        <a:ea typeface="+mn-ea"/>
        <a:cs typeface="+mn-cs"/>
      </a:defRPr>
    </a:lvl6pPr>
    <a:lvl7pPr marL="2743200" algn="l" defTabSz="914400" rtl="0" eaLnBrk="1" latinLnBrk="0" hangingPunct="1">
      <a:defRPr sz="2000" kern="1200">
        <a:solidFill>
          <a:schemeClr val="tx2"/>
        </a:solidFill>
        <a:latin typeface="+mn-lt"/>
        <a:ea typeface="+mn-ea"/>
        <a:cs typeface="+mn-cs"/>
      </a:defRPr>
    </a:lvl7pPr>
    <a:lvl8pPr marL="3200400" algn="l" defTabSz="914400" rtl="0" eaLnBrk="1" latinLnBrk="0" hangingPunct="1">
      <a:defRPr sz="2000" kern="1200">
        <a:solidFill>
          <a:schemeClr val="tx2"/>
        </a:solidFill>
        <a:latin typeface="+mn-lt"/>
        <a:ea typeface="+mn-ea"/>
        <a:cs typeface="+mn-cs"/>
      </a:defRPr>
    </a:lvl8pPr>
    <a:lvl9pPr marL="3657600" algn="l" defTabSz="914400" rtl="0" eaLnBrk="1" latinLnBrk="0" hangingPunct="1">
      <a:defRPr sz="2000" kern="1200">
        <a:solidFill>
          <a:schemeClr val="tx2"/>
        </a:solidFill>
        <a:latin typeface="+mn-lt"/>
        <a:ea typeface="+mn-ea"/>
        <a:cs typeface="+mn-cs"/>
      </a:defRPr>
    </a:lvl9pPr>
  </p:defaultTextStyle>
  <p:extLst>
    <p:ext uri="{EFAFB233-063F-42B5-8137-9DF3F51BA10A}">
      <p15:sldGuideLst xmlns:p15="http://schemas.microsoft.com/office/powerpoint/2012/main">
        <p15:guide id="1" orient="horz" pos="890" userDrawn="1">
          <p15:clr>
            <a:srgbClr val="A4A3A4"/>
          </p15:clr>
        </p15:guide>
        <p15:guide id="2" pos="2880" userDrawn="1">
          <p15:clr>
            <a:srgbClr val="A4A3A4"/>
          </p15:clr>
        </p15:guide>
        <p15:guide id="3" pos="3334" userDrawn="1">
          <p15:clr>
            <a:srgbClr val="A4A3A4"/>
          </p15:clr>
        </p15:guide>
        <p15:guide id="4" pos="5465" userDrawn="1">
          <p15:clr>
            <a:srgbClr val="A4A3A4"/>
          </p15:clr>
        </p15:guide>
        <p15:guide id="5" orient="horz" pos="2478" userDrawn="1">
          <p15:clr>
            <a:srgbClr val="A4A3A4"/>
          </p15:clr>
        </p15:guide>
        <p15:guide id="6" orient="horz" pos="210" userDrawn="1">
          <p15:clr>
            <a:srgbClr val="A4A3A4"/>
          </p15:clr>
        </p15:guide>
        <p15:guide id="7" pos="295" userDrawn="1">
          <p15:clr>
            <a:srgbClr val="A4A3A4"/>
          </p15:clr>
        </p15:guide>
        <p15:guide id="8" pos="158"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799A1"/>
    <a:srgbClr val="7EAF35"/>
    <a:srgbClr val="FDE6AB"/>
    <a:srgbClr val="B2B2B2"/>
    <a:srgbClr val="FFFDEA"/>
    <a:srgbClr val="00B050"/>
    <a:srgbClr val="FFFDEF"/>
    <a:srgbClr val="FFFEF2"/>
    <a:srgbClr val="000000"/>
    <a:srgbClr val="BF0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85" autoAdjust="0"/>
    <p:restoredTop sz="96327" autoAdjust="0"/>
  </p:normalViewPr>
  <p:slideViewPr>
    <p:cSldViewPr showGuides="1">
      <p:cViewPr>
        <p:scale>
          <a:sx n="169" d="100"/>
          <a:sy n="169" d="100"/>
        </p:scale>
        <p:origin x="720" y="-1936"/>
      </p:cViewPr>
      <p:guideLst>
        <p:guide orient="horz" pos="890"/>
        <p:guide pos="2880"/>
        <p:guide pos="3334"/>
        <p:guide pos="5465"/>
        <p:guide orient="horz" pos="2478"/>
        <p:guide orient="horz" pos="210"/>
        <p:guide pos="295"/>
        <p:guide pos="158"/>
      </p:guideLst>
    </p:cSldViewPr>
  </p:slideViewPr>
  <p:outlineViewPr>
    <p:cViewPr>
      <p:scale>
        <a:sx n="33" d="100"/>
        <a:sy n="33" d="100"/>
      </p:scale>
      <p:origin x="0" y="0"/>
    </p:cViewPr>
  </p:outlineViewPr>
  <p:notesTextViewPr>
    <p:cViewPr>
      <p:scale>
        <a:sx n="200" d="100"/>
        <a:sy n="200" d="100"/>
      </p:scale>
      <p:origin x="0" y="0"/>
    </p:cViewPr>
  </p:notesTextViewPr>
  <p:sorterViewPr>
    <p:cViewPr varScale="1">
      <p:scale>
        <a:sx n="100" d="100"/>
        <a:sy n="100" d="100"/>
      </p:scale>
      <p:origin x="0" y="0"/>
    </p:cViewPr>
  </p:sorterViewPr>
  <p:notesViewPr>
    <p:cSldViewPr showGuides="1">
      <p:cViewPr varScale="1">
        <p:scale>
          <a:sx n="112" d="100"/>
          <a:sy n="112" d="100"/>
        </p:scale>
        <p:origin x="5190"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5" Type="http://schemas.openxmlformats.org/officeDocument/2006/relationships/slideMaster" Target="slideMasters/slideMaster2.xml"/><Relationship Id="rId61" Type="http://schemas.openxmlformats.org/officeDocument/2006/relationships/font" Target="fonts/font21.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6.fntdata"/><Relationship Id="rId59" Type="http://schemas.openxmlformats.org/officeDocument/2006/relationships/font" Target="fonts/font19.fntdata"/><Relationship Id="rId20" Type="http://schemas.openxmlformats.org/officeDocument/2006/relationships/slide" Target="slides/slide15.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font" Target="fonts/font20.fntdata"/><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9778" name="Rectangle 2"/>
          <p:cNvSpPr>
            <a:spLocks noGrp="1" noChangeArrowheads="1"/>
          </p:cNvSpPr>
          <p:nvPr>
            <p:ph type="hdr" sz="quarter"/>
          </p:nvPr>
        </p:nvSpPr>
        <p:spPr bwMode="auto">
          <a:xfrm>
            <a:off x="1"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ctr"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79" name="Rectangle 3"/>
          <p:cNvSpPr>
            <a:spLocks noGrp="1" noChangeArrowheads="1"/>
          </p:cNvSpPr>
          <p:nvPr>
            <p:ph type="dt" sz="quarter" idx="1"/>
          </p:nvPr>
        </p:nvSpPr>
        <p:spPr bwMode="auto">
          <a:xfrm>
            <a:off x="3851802"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ctr" anchorCtr="0" compatLnSpc="1">
            <a:prstTxWarp prst="textNoShape">
              <a:avLst/>
            </a:prstTxWarp>
          </a:bodyPr>
          <a:lstStyle>
            <a:lvl1pPr algn="r">
              <a:defRPr sz="1200">
                <a:solidFill>
                  <a:schemeClr val="bg1"/>
                </a:solidFill>
              </a:defRPr>
            </a:lvl1pPr>
          </a:lstStyle>
          <a:p>
            <a:endParaRPr lang="en-GB" altLang="en-US" dirty="0">
              <a:latin typeface="Effra" panose="020B0603020203020204" pitchFamily="34" charset="0"/>
            </a:endParaRPr>
          </a:p>
        </p:txBody>
      </p:sp>
      <p:sp>
        <p:nvSpPr>
          <p:cNvPr id="459780" name="Rectangle 4"/>
          <p:cNvSpPr>
            <a:spLocks noGrp="1" noChangeArrowheads="1"/>
          </p:cNvSpPr>
          <p:nvPr>
            <p:ph type="ftr" sz="quarter" idx="2"/>
          </p:nvPr>
        </p:nvSpPr>
        <p:spPr bwMode="auto">
          <a:xfrm>
            <a:off x="1" y="9428479"/>
            <a:ext cx="2945873" cy="49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b" anchorCtr="0" compatLnSpc="1">
            <a:prstTxWarp prst="textNoShape">
              <a:avLst/>
            </a:prstTxWarp>
          </a:bodyPr>
          <a:lstStyle>
            <a:lvl1pPr>
              <a:defRPr sz="1200">
                <a:solidFill>
                  <a:schemeClr val="bg1"/>
                </a:solidFill>
              </a:defRPr>
            </a:lvl1pPr>
          </a:lstStyle>
          <a:p>
            <a:endParaRPr lang="en-GB" altLang="en-US" dirty="0">
              <a:latin typeface="Effra" panose="020B0603020203020204" pitchFamily="34" charset="0"/>
            </a:endParaRPr>
          </a:p>
        </p:txBody>
      </p:sp>
      <p:sp>
        <p:nvSpPr>
          <p:cNvPr id="459781" name="Rectangle 5"/>
          <p:cNvSpPr>
            <a:spLocks noGrp="1" noChangeArrowheads="1"/>
          </p:cNvSpPr>
          <p:nvPr>
            <p:ph type="sldNum" sz="quarter" idx="3"/>
          </p:nvPr>
        </p:nvSpPr>
        <p:spPr bwMode="auto">
          <a:xfrm>
            <a:off x="3851802" y="9428479"/>
            <a:ext cx="2945873" cy="49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184" tIns="46091" rIns="92184" bIns="46091" numCol="1" anchor="b" anchorCtr="0" compatLnSpc="1">
            <a:prstTxWarp prst="textNoShape">
              <a:avLst/>
            </a:prstTxWarp>
          </a:bodyPr>
          <a:lstStyle>
            <a:lvl1pPr algn="r">
              <a:defRPr sz="1200">
                <a:solidFill>
                  <a:schemeClr val="bg1"/>
                </a:solidFill>
              </a:defRPr>
            </a:lvl1pPr>
          </a:lstStyle>
          <a:p>
            <a:fld id="{6BDED6D5-33CC-49C8-A14A-4660977D1BEE}" type="slidenum">
              <a:rPr lang="en-GB" altLang="en-US">
                <a:latin typeface="Effra" panose="020B0603020203020204" pitchFamily="34" charset="0"/>
              </a:rPr>
              <a:pPr/>
              <a:t>‹#›</a:t>
            </a:fld>
            <a:endParaRPr lang="en-GB" altLang="en-US" dirty="0">
              <a:latin typeface="Effra" panose="020B0603020203020204" pitchFamily="34" charset="0"/>
            </a:endParaRPr>
          </a:p>
        </p:txBody>
      </p:sp>
    </p:spTree>
    <p:extLst>
      <p:ext uri="{BB962C8B-B14F-4D97-AF65-F5344CB8AC3E}">
        <p14:creationId xmlns:p14="http://schemas.microsoft.com/office/powerpoint/2010/main" val="334349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19" name="Rectangle 3"/>
          <p:cNvSpPr>
            <a:spLocks noGrp="1" noChangeArrowheads="1"/>
          </p:cNvSpPr>
          <p:nvPr>
            <p:ph type="dt" idx="1"/>
          </p:nvPr>
        </p:nvSpPr>
        <p:spPr bwMode="auto">
          <a:xfrm>
            <a:off x="3850197" y="1"/>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lvl1pPr algn="r">
              <a:defRPr sz="1200">
                <a:latin typeface="Effra" panose="020B0603020203020204" pitchFamily="34" charset="0"/>
              </a:defRPr>
            </a:lvl1pPr>
          </a:lstStyle>
          <a:p>
            <a:endParaRPr lang="en-GB" altLang="en-US" dirty="0"/>
          </a:p>
        </p:txBody>
      </p:sp>
      <p:sp>
        <p:nvSpPr>
          <p:cNvPr id="9220" name="Rectangle 4"/>
          <p:cNvSpPr>
            <a:spLocks noGrp="1" noRot="1" noChangeAspect="1" noChangeArrowheads="1" noTextEdit="1"/>
          </p:cNvSpPr>
          <p:nvPr>
            <p:ph type="sldImg" idx="2"/>
          </p:nvPr>
        </p:nvSpPr>
        <p:spPr bwMode="auto">
          <a:xfrm>
            <a:off x="919163" y="744538"/>
            <a:ext cx="4962525" cy="37211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9447" y="4715038"/>
            <a:ext cx="5438783" cy="4465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9222" name="Rectangle 6"/>
          <p:cNvSpPr>
            <a:spLocks noGrp="1" noChangeArrowheads="1"/>
          </p:cNvSpPr>
          <p:nvPr>
            <p:ph type="ftr" sz="quarter" idx="4"/>
          </p:nvPr>
        </p:nvSpPr>
        <p:spPr bwMode="auto">
          <a:xfrm>
            <a:off x="1" y="9426882"/>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b" anchorCtr="0" compatLnSpc="1">
            <a:prstTxWarp prst="textNoShape">
              <a:avLst/>
            </a:prstTxWarp>
          </a:bodyPr>
          <a:lstStyle>
            <a:lvl1pPr>
              <a:defRPr sz="1200">
                <a:latin typeface="Effra" panose="020B0603020203020204" pitchFamily="34" charset="0"/>
              </a:defRPr>
            </a:lvl1pPr>
          </a:lstStyle>
          <a:p>
            <a:endParaRPr lang="en-GB" altLang="en-US" dirty="0"/>
          </a:p>
        </p:txBody>
      </p:sp>
      <p:sp>
        <p:nvSpPr>
          <p:cNvPr id="9223" name="Rectangle 7"/>
          <p:cNvSpPr>
            <a:spLocks noGrp="1" noChangeArrowheads="1"/>
          </p:cNvSpPr>
          <p:nvPr>
            <p:ph type="sldNum" sz="quarter" idx="5"/>
          </p:nvPr>
        </p:nvSpPr>
        <p:spPr bwMode="auto">
          <a:xfrm>
            <a:off x="3850197" y="9426882"/>
            <a:ext cx="2945873" cy="49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4" tIns="46091" rIns="92184" bIns="46091" numCol="1" anchor="b" anchorCtr="0" compatLnSpc="1">
            <a:prstTxWarp prst="textNoShape">
              <a:avLst/>
            </a:prstTxWarp>
          </a:bodyPr>
          <a:lstStyle>
            <a:lvl1pPr algn="r">
              <a:defRPr sz="1200">
                <a:latin typeface="Effra" panose="020B0603020203020204" pitchFamily="34" charset="0"/>
              </a:defRPr>
            </a:lvl1pPr>
          </a:lstStyle>
          <a:p>
            <a:fld id="{A3ADB805-8BF7-47B5-B5FB-292FECAF2630}" type="slidenum">
              <a:rPr lang="en-GB" altLang="en-US" smtClean="0"/>
              <a:pPr/>
              <a:t>‹#›</a:t>
            </a:fld>
            <a:endParaRPr lang="en-GB" altLang="en-US" dirty="0"/>
          </a:p>
        </p:txBody>
      </p:sp>
    </p:spTree>
    <p:extLst>
      <p:ext uri="{BB962C8B-B14F-4D97-AF65-F5344CB8AC3E}">
        <p14:creationId xmlns:p14="http://schemas.microsoft.com/office/powerpoint/2010/main" val="18646541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Effra" panose="020B0603020203020204" pitchFamily="34" charset="0"/>
        <a:ea typeface="+mn-ea"/>
        <a:cs typeface="+mn-cs"/>
      </a:defRPr>
    </a:lvl1pPr>
    <a:lvl2pPr marL="457200" algn="l" rtl="0" fontAlgn="base">
      <a:spcBef>
        <a:spcPct val="30000"/>
      </a:spcBef>
      <a:spcAft>
        <a:spcPct val="0"/>
      </a:spcAft>
      <a:defRPr sz="1200" kern="1200">
        <a:solidFill>
          <a:schemeClr val="tx1"/>
        </a:solidFill>
        <a:latin typeface="Effra" panose="020B0603020203020204" pitchFamily="34" charset="0"/>
        <a:ea typeface="+mn-ea"/>
        <a:cs typeface="+mn-cs"/>
      </a:defRPr>
    </a:lvl2pPr>
    <a:lvl3pPr marL="914400" algn="l" rtl="0" fontAlgn="base">
      <a:spcBef>
        <a:spcPct val="30000"/>
      </a:spcBef>
      <a:spcAft>
        <a:spcPct val="0"/>
      </a:spcAft>
      <a:defRPr sz="1200" kern="1200">
        <a:solidFill>
          <a:schemeClr val="tx1"/>
        </a:solidFill>
        <a:latin typeface="Effra" panose="020B0603020203020204" pitchFamily="34" charset="0"/>
        <a:ea typeface="+mn-ea"/>
        <a:cs typeface="+mn-cs"/>
      </a:defRPr>
    </a:lvl3pPr>
    <a:lvl4pPr marL="1371600" algn="l" rtl="0" fontAlgn="base">
      <a:spcBef>
        <a:spcPct val="30000"/>
      </a:spcBef>
      <a:spcAft>
        <a:spcPct val="0"/>
      </a:spcAft>
      <a:defRPr sz="1200" kern="1200">
        <a:solidFill>
          <a:schemeClr val="tx1"/>
        </a:solidFill>
        <a:latin typeface="Effra" panose="020B0603020203020204" pitchFamily="34" charset="0"/>
        <a:ea typeface="+mn-ea"/>
        <a:cs typeface="+mn-cs"/>
      </a:defRPr>
    </a:lvl4pPr>
    <a:lvl5pPr marL="1828800" algn="l" rtl="0" fontAlgn="base">
      <a:spcBef>
        <a:spcPct val="30000"/>
      </a:spcBef>
      <a:spcAft>
        <a:spcPct val="0"/>
      </a:spcAft>
      <a:defRPr sz="1200" kern="1200">
        <a:solidFill>
          <a:schemeClr val="tx1"/>
        </a:solidFill>
        <a:latin typeface="Effra" panose="020B0603020203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88767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10</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Helvetica" pitchFamily="2" charset="0"/>
            </a:endParaRPr>
          </a:p>
          <a:p>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284672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effectLst/>
                <a:latin typeface="Helvetica" pitchFamily="2" charset="0"/>
              </a:rPr>
              <a:t>As a thermodynamic property of the water itself (i.e., its free energy), the</a:t>
            </a:r>
          </a:p>
          <a:p>
            <a:r>
              <a:rPr lang="el-GR" dirty="0">
                <a:effectLst/>
                <a:latin typeface="Times" panose="02020603050405020304" pitchFamily="18" charset="0"/>
              </a:rPr>
              <a:t>Ψ </a:t>
            </a:r>
            <a:r>
              <a:rPr lang="en-GB" dirty="0">
                <a:effectLst/>
                <a:latin typeface="Helvetica" pitchFamily="2" charset="0"/>
              </a:rPr>
              <a:t>can be averaged at any scale and across media, enabling the consideration</a:t>
            </a:r>
          </a:p>
          <a:p>
            <a:r>
              <a:rPr lang="en-GB" dirty="0">
                <a:effectLst/>
                <a:latin typeface="Helvetica" pitchFamily="2" charset="0"/>
              </a:rPr>
              <a:t>of an instantaneous </a:t>
            </a:r>
            <a:r>
              <a:rPr lang="el-GR" dirty="0">
                <a:effectLst/>
                <a:latin typeface="Times" panose="02020603050405020304" pitchFamily="18" charset="0"/>
              </a:rPr>
              <a:t>Ψ </a:t>
            </a:r>
            <a:r>
              <a:rPr lang="en-GB" dirty="0">
                <a:effectLst/>
                <a:latin typeface="Helvetica" pitchFamily="2" charset="0"/>
              </a:rPr>
              <a:t>for a cell, a leaf, a shoot, a branch,</a:t>
            </a:r>
          </a:p>
          <a:p>
            <a:r>
              <a:rPr lang="en-GB" dirty="0">
                <a:effectLst/>
                <a:latin typeface="Helvetica" pitchFamily="2" charset="0"/>
              </a:rPr>
              <a:t>or a tree (</a:t>
            </a:r>
            <a:r>
              <a:rPr lang="en-GB" dirty="0" err="1">
                <a:effectLst/>
                <a:latin typeface="Helvetica" pitchFamily="2" charset="0"/>
              </a:rPr>
              <a:t>Pallardy</a:t>
            </a:r>
            <a:r>
              <a:rPr lang="en-GB" dirty="0">
                <a:effectLst/>
                <a:latin typeface="Helvetica" pitchFamily="2" charset="0"/>
              </a:rPr>
              <a:t> et al., 1991; </a:t>
            </a:r>
            <a:r>
              <a:rPr lang="en-GB" dirty="0" err="1">
                <a:effectLst/>
                <a:latin typeface="Helvetica" pitchFamily="2" charset="0"/>
              </a:rPr>
              <a:t>Scholander</a:t>
            </a:r>
            <a:r>
              <a:rPr lang="en-GB" dirty="0">
                <a:effectLst/>
                <a:latin typeface="Helvetica" pitchFamily="2" charset="0"/>
              </a:rPr>
              <a:t> et al., 1964), or potentially,</a:t>
            </a:r>
          </a:p>
          <a:p>
            <a:r>
              <a:rPr lang="en-GB" dirty="0">
                <a:effectLst/>
                <a:latin typeface="Helvetica" pitchFamily="2" charset="0"/>
              </a:rPr>
              <a:t>the whole ecosystem. Given the spatial scale of remote sensing observations,</a:t>
            </a:r>
          </a:p>
          <a:p>
            <a:r>
              <a:rPr lang="en-GB" dirty="0">
                <a:effectLst/>
                <a:latin typeface="Helvetica" pitchFamily="2" charset="0"/>
              </a:rPr>
              <a:t>estimating </a:t>
            </a:r>
            <a:r>
              <a:rPr lang="el-GR" dirty="0">
                <a:effectLst/>
                <a:latin typeface="Times" panose="02020603050405020304" pitchFamily="18" charset="0"/>
              </a:rPr>
              <a:t>Ψ </a:t>
            </a:r>
            <a:r>
              <a:rPr lang="en-GB" dirty="0">
                <a:effectLst/>
                <a:latin typeface="Helvetica" pitchFamily="2" charset="0"/>
              </a:rPr>
              <a:t>from orbit would require ecosystem-scale</a:t>
            </a:r>
          </a:p>
          <a:p>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 curves (eco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a:t>
            </a:r>
          </a:p>
          <a:p>
            <a:r>
              <a:rPr lang="en-GB" dirty="0">
                <a:effectLst/>
                <a:latin typeface="Helvetica" pitchFamily="2" charset="0"/>
              </a:rPr>
              <a:t>pronounced, </a:t>
            </a:r>
            <a:r>
              <a:rPr lang="en-GB" dirty="0" err="1">
                <a:effectLst/>
                <a:latin typeface="Helvetica" pitchFamily="2" charset="0"/>
              </a:rPr>
              <a:t>ecopsych</a:t>
            </a:r>
            <a:r>
              <a:rPr lang="en-GB" dirty="0">
                <a:effectLst/>
                <a:latin typeface="Helvetica" pitchFamily="2" charset="0"/>
              </a:rPr>
              <a:t>). Such curves can</a:t>
            </a:r>
          </a:p>
          <a:p>
            <a:r>
              <a:rPr lang="en-GB" dirty="0">
                <a:effectLst/>
                <a:latin typeface="Helvetica" pitchFamily="2" charset="0"/>
              </a:rPr>
              <a:t>be conceived as large-scale</a:t>
            </a:r>
          </a:p>
          <a:p>
            <a:r>
              <a:rPr lang="en-GB" dirty="0" err="1">
                <a:effectLst/>
                <a:latin typeface="Helvetica" pitchFamily="2" charset="0"/>
              </a:rPr>
              <a:t>analogs</a:t>
            </a:r>
            <a:r>
              <a:rPr lang="en-GB" dirty="0">
                <a:effectLst/>
                <a:latin typeface="Helvetica" pitchFamily="2" charset="0"/>
              </a:rPr>
              <a:t> of tissue-scale</a:t>
            </a:r>
          </a:p>
          <a:p>
            <a:r>
              <a:rPr lang="en-GB" dirty="0">
                <a:effectLst/>
                <a:latin typeface="Helvetica" pitchFamily="2" charset="0"/>
              </a:rPr>
              <a:t>P-V </a:t>
            </a:r>
            <a:r>
              <a:rPr lang="en-GB" dirty="0" err="1">
                <a:effectLst/>
                <a:latin typeface="Helvetica" pitchFamily="2" charset="0"/>
              </a:rPr>
              <a:t>curves:graphical</a:t>
            </a:r>
            <a:r>
              <a:rPr lang="en-GB" dirty="0">
                <a:effectLst/>
                <a:latin typeface="Helvetica" pitchFamily="2" charset="0"/>
              </a:rPr>
              <a:t> plots of the relationship between relative or absolute</a:t>
            </a:r>
          </a:p>
          <a:p>
            <a:r>
              <a:rPr lang="en-GB" dirty="0">
                <a:effectLst/>
                <a:latin typeface="Helvetica" pitchFamily="2" charset="0"/>
              </a:rPr>
              <a:t>water content and </a:t>
            </a:r>
            <a:r>
              <a:rPr lang="el-GR" dirty="0">
                <a:effectLst/>
                <a:latin typeface="Times" panose="02020603050405020304" pitchFamily="18" charset="0"/>
              </a:rPr>
              <a:t>Ψ</a:t>
            </a:r>
            <a:r>
              <a:rPr lang="el-GR" dirty="0">
                <a:effectLst/>
                <a:latin typeface="Helvetica" pitchFamily="2" charset="0"/>
              </a:rPr>
              <a:t>, </a:t>
            </a:r>
            <a:r>
              <a:rPr lang="en-GB" dirty="0">
                <a:effectLst/>
                <a:latin typeface="Helvetica" pitchFamily="2" charset="0"/>
              </a:rPr>
              <a:t>commonly constructed by dehydrating leaves</a:t>
            </a:r>
          </a:p>
          <a:p>
            <a:r>
              <a:rPr lang="en-GB" dirty="0">
                <a:effectLst/>
                <a:latin typeface="Helvetica" pitchFamily="2" charset="0"/>
              </a:rPr>
              <a:t>or stems (Richter, 1978; </a:t>
            </a:r>
            <a:r>
              <a:rPr lang="en-GB" dirty="0" err="1">
                <a:effectLst/>
                <a:latin typeface="Helvetica" pitchFamily="2" charset="0"/>
              </a:rPr>
              <a:t>Scholander</a:t>
            </a:r>
            <a:r>
              <a:rPr lang="en-GB" dirty="0">
                <a:effectLst/>
                <a:latin typeface="Helvetica" pitchFamily="2" charset="0"/>
              </a:rPr>
              <a:t> et al., 1964; Tyree &amp; Hammel,</a:t>
            </a:r>
          </a:p>
          <a:p>
            <a:r>
              <a:rPr lang="en-GB" dirty="0">
                <a:effectLst/>
                <a:latin typeface="Helvetica" pitchFamily="2" charset="0"/>
              </a:rPr>
              <a:t>1972). </a:t>
            </a:r>
            <a:r>
              <a:rPr lang="en-GB" dirty="0">
                <a:effectLst/>
                <a:highlight>
                  <a:srgbClr val="FFFF00"/>
                </a:highlight>
                <a:latin typeface="Helvetica" pitchFamily="2" charset="0"/>
              </a:rPr>
              <a:t>They are also analogous to soil water retention curves</a:t>
            </a:r>
            <a:r>
              <a:rPr lang="en-GB" dirty="0">
                <a:effectLst/>
                <a:latin typeface="Helvetica" pitchFamily="2" charset="0"/>
              </a:rPr>
              <a:t> (Hillel</a:t>
            </a:r>
          </a:p>
          <a:p>
            <a:r>
              <a:rPr lang="en-GB" dirty="0">
                <a:effectLst/>
                <a:latin typeface="Helvetica" pitchFamily="2" charset="0"/>
              </a:rPr>
              <a:t>2013).</a:t>
            </a:r>
          </a:p>
          <a:p>
            <a:r>
              <a:rPr lang="en-GB" dirty="0">
                <a:effectLst/>
                <a:latin typeface="Helvetica" pitchFamily="2" charset="0"/>
              </a:rPr>
              <a:t>Notably, even for one ecosystem at any moment in time, the</a:t>
            </a:r>
          </a:p>
          <a:p>
            <a:r>
              <a:rPr lang="en-GB" dirty="0">
                <a:effectLst/>
                <a:latin typeface="Helvetica" pitchFamily="2" charset="0"/>
              </a:rPr>
              <a:t>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 would consist of a family of curves, each dependent on</a:t>
            </a:r>
          </a:p>
          <a:p>
            <a:r>
              <a:rPr lang="en-GB" dirty="0">
                <a:effectLst/>
                <a:latin typeface="Helvetica" pitchFamily="2" charset="0"/>
              </a:rPr>
              <a:t>the spatial scale being used to average </a:t>
            </a:r>
            <a:r>
              <a:rPr lang="el-GR" dirty="0">
                <a:effectLst/>
                <a:latin typeface="Times" panose="02020603050405020304" pitchFamily="18" charset="0"/>
              </a:rPr>
              <a:t>Ψ </a:t>
            </a:r>
            <a:r>
              <a:rPr lang="en-GB" dirty="0">
                <a:effectLst/>
                <a:latin typeface="Helvetica" pitchFamily="2" charset="0"/>
              </a:rPr>
              <a:t>and VWC.</a:t>
            </a:r>
          </a:p>
          <a:p>
            <a:r>
              <a:rPr lang="en-GB" dirty="0">
                <a:effectLst/>
                <a:latin typeface="Helvetica" pitchFamily="2" charset="0"/>
              </a:rPr>
              <a:t>Furthermore, there is potential to extract parameters from eco </a:t>
            </a:r>
            <a:r>
              <a:rPr lang="el-GR" dirty="0">
                <a:effectLst/>
                <a:latin typeface="Times" panose="02020603050405020304" pitchFamily="18" charset="0"/>
              </a:rPr>
              <a:t>Ψ</a:t>
            </a:r>
            <a:r>
              <a:rPr lang="el-GR" dirty="0">
                <a:effectLst/>
                <a:latin typeface="Helvetica" pitchFamily="2" charset="0"/>
              </a:rPr>
              <a:t>-</a:t>
            </a:r>
            <a:r>
              <a:rPr lang="en-GB" dirty="0">
                <a:effectLst/>
                <a:latin typeface="Helvetica" pitchFamily="2" charset="0"/>
              </a:rPr>
              <a:t>WC</a:t>
            </a:r>
          </a:p>
          <a:p>
            <a:r>
              <a:rPr lang="en-GB" dirty="0">
                <a:effectLst/>
                <a:latin typeface="Helvetica" pitchFamily="2" charset="0"/>
              </a:rPr>
              <a:t>curves, analogous to those extracted from leaf P-V</a:t>
            </a:r>
          </a:p>
          <a:p>
            <a:r>
              <a:rPr lang="en-GB" dirty="0">
                <a:effectLst/>
                <a:latin typeface="Helvetica" pitchFamily="2" charset="0"/>
              </a:rPr>
              <a:t>curves, to enable the consideration of how whole ecosystem drought resilience and its determinants shift</a:t>
            </a:r>
          </a:p>
          <a:p>
            <a:r>
              <a:rPr lang="en-GB" dirty="0">
                <a:effectLst/>
                <a:latin typeface="Helvetica" pitchFamily="2" charset="0"/>
              </a:rPr>
              <a:t>over the course of the day and seasonally, and how ecosystem-level</a:t>
            </a:r>
          </a:p>
          <a:p>
            <a:r>
              <a:rPr lang="en-GB" dirty="0">
                <a:effectLst/>
                <a:latin typeface="Helvetica" pitchFamily="2" charset="0"/>
              </a:rPr>
              <a:t>drought responses vary across ecosystems of different diversity, climate,</a:t>
            </a:r>
          </a:p>
          <a:p>
            <a:r>
              <a:rPr lang="en-GB" dirty="0">
                <a:effectLst/>
                <a:latin typeface="Helvetica" pitchFamily="2" charset="0"/>
              </a:rPr>
              <a:t>or soil type</a:t>
            </a:r>
          </a:p>
          <a:p>
            <a:endParaRPr lang="en-GB" dirty="0">
              <a:effectLst/>
              <a:latin typeface="Helvetica" pitchFamily="2" charset="0"/>
            </a:endParaRPr>
          </a:p>
          <a:p>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955245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93490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Helvetica" pitchFamily="2" charset="0"/>
            </a:endParaRPr>
          </a:p>
          <a:p>
            <a:r>
              <a:rPr lang="en-GB" b="0" i="0" dirty="0">
                <a:solidFill>
                  <a:srgbClr val="2E2E2E"/>
                </a:solidFill>
                <a:effectLst/>
                <a:latin typeface="ElsevierGulliver"/>
              </a:rPr>
              <a:t>CMEM is composed of four modules to compute the contributions from the soil, vegetation, snow and atmosphere to the TOA TB. It includes a choice of different parameterizations for each component of the modules</a:t>
            </a:r>
            <a:endParaRPr lang="en-GB" dirty="0">
              <a:effectLst/>
              <a:latin typeface="Helvetica" pitchFamily="2"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104333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sz="1200" dirty="0"/>
              <a:t>SEKF: simplified extended Kalman filter</a:t>
            </a:r>
          </a:p>
          <a:p>
            <a:r>
              <a:rPr lang="en-GB" sz="1800" dirty="0">
                <a:solidFill>
                  <a:srgbClr val="000000"/>
                </a:solidFill>
                <a:effectLst/>
                <a:latin typeface="Calibri" panose="020F0502020204030204" pitchFamily="34" charset="0"/>
              </a:rPr>
              <a:t>- The x(b) vector is the state vector. </a:t>
            </a:r>
          </a:p>
          <a:p>
            <a:r>
              <a:rPr lang="en-GB" sz="1800" dirty="0">
                <a:solidFill>
                  <a:srgbClr val="000000"/>
                </a:solidFill>
                <a:effectLst/>
                <a:latin typeface="Calibri" panose="020F0502020204030204" pitchFamily="34" charset="0"/>
              </a:rPr>
              <a:t>- SM L1-L2 refers to the model soil moisture layers 1, 2 and 3 (down to 1m depth). </a:t>
            </a:r>
          </a:p>
          <a:p>
            <a:pPr algn="l"/>
            <a:r>
              <a:rPr lang="en-GB" sz="1800" b="0" i="0" u="none" strike="noStrike" dirty="0">
                <a:solidFill>
                  <a:srgbClr val="000000"/>
                </a:solidFill>
                <a:effectLst/>
                <a:latin typeface="Calibri" panose="020F0502020204030204" pitchFamily="34" charset="0"/>
              </a:rPr>
              <a:t>- I have added in red 'and parameter' because indeed we currently only do initial conditions</a:t>
            </a:r>
          </a:p>
          <a:p>
            <a:pPr algn="l"/>
            <a:r>
              <a:rPr lang="en-GB" sz="1800" b="0" i="0" u="none" strike="noStrike" dirty="0">
                <a:solidFill>
                  <a:srgbClr val="000000"/>
                </a:solidFill>
                <a:effectLst/>
                <a:latin typeface="Calibri" panose="020F0502020204030204" pitchFamily="34" charset="0"/>
              </a:rPr>
              <a:t>- I didn't include snow DA as part of the schematic because our snow DA relies a different system (not part of the SEKF yet). Since the proposal focuses on soil analysis this schematic is appropriate. But if there is a question on this, we are actually working on including snow in the SEKF. So, in the long term we will have snow in the SEKF.</a:t>
            </a:r>
          </a:p>
          <a:p>
            <a:pPr algn="l"/>
            <a:r>
              <a:rPr lang="en-GB" sz="1800" b="0" i="0" u="none" strike="noStrike" dirty="0">
                <a:solidFill>
                  <a:srgbClr val="000000"/>
                </a:solidFill>
                <a:effectLst/>
                <a:latin typeface="Calibri" panose="020F0502020204030204" pitchFamily="34" charset="0"/>
              </a:rPr>
              <a:t> - I have added new satellites such as CIMR and products such as SIF.  We are currently working on developments in other projects to use these new data (e.g. in CERISE and CORSO), but we will not address soil parameter. So, the </a:t>
            </a:r>
            <a:r>
              <a:rPr lang="en-GB" sz="1800" b="0" i="0" u="none" strike="noStrike" dirty="0" err="1">
                <a:solidFill>
                  <a:srgbClr val="000000"/>
                </a:solidFill>
                <a:effectLst/>
                <a:latin typeface="Calibri" panose="020F0502020204030204" pitchFamily="34" charset="0"/>
              </a:rPr>
              <a:t>VaaS</a:t>
            </a:r>
            <a:r>
              <a:rPr lang="en-GB" sz="1800" b="0" i="0" u="none" strike="noStrike" dirty="0">
                <a:solidFill>
                  <a:srgbClr val="000000"/>
                </a:solidFill>
                <a:effectLst/>
                <a:latin typeface="Calibri" panose="020F0502020204030204" pitchFamily="34" charset="0"/>
              </a:rPr>
              <a:t> approach is very complementary: it will rely on developments we do in the sense that we have the data in our system (or we are working on it),  and it will extend the usage of these satellite data to constrain the soil parameters.</a:t>
            </a:r>
          </a:p>
          <a:p>
            <a:br>
              <a:rPr lang="en-GB" dirty="0"/>
            </a:br>
            <a:endParaRPr lang="en-US" altLang="en-US" sz="12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sz="1200" dirty="0"/>
          </a:p>
          <a:p>
            <a:endParaRPr lang="en-US"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14</a:t>
            </a:fld>
            <a:endParaRPr lang="en-GB" altLang="en-US" dirty="0"/>
          </a:p>
        </p:txBody>
      </p:sp>
    </p:spTree>
    <p:extLst>
      <p:ext uri="{BB962C8B-B14F-4D97-AF65-F5344CB8AC3E}">
        <p14:creationId xmlns:p14="http://schemas.microsoft.com/office/powerpoint/2010/main" val="3488789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132262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16</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712563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50340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18</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401558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GB" sz="1800" b="1" i="1" dirty="0">
                <a:effectLst/>
                <a:latin typeface="Arial" panose="020B0604020202020204" pitchFamily="34" charset="0"/>
                <a:ea typeface="Arial" panose="020B0604020202020204" pitchFamily="34" charset="0"/>
              </a:rPr>
              <a:t>LSTM</a:t>
            </a:r>
            <a:r>
              <a:rPr lang="en-GB" sz="1800" dirty="0">
                <a:effectLst/>
                <a:latin typeface="Arial" panose="020B0604020202020204" pitchFamily="34" charset="0"/>
                <a:ea typeface="Arial" panose="020B0604020202020204" pitchFamily="34" charset="0"/>
              </a:rPr>
              <a:t>: A Long Short</a:t>
            </a:r>
            <a:r>
              <a:rPr lang="en-GB" sz="1800" u="sng" dirty="0">
                <a:solidFill>
                  <a:srgbClr val="008080"/>
                </a:solidFill>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Term Memory model, empirical benchmark,  given as much information as the LMs</a:t>
            </a:r>
            <a:r>
              <a:rPr lang="en-GB" dirty="0">
                <a:effectLst/>
              </a:rPr>
              <a:t> </a:t>
            </a:r>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19</a:t>
            </a:fld>
            <a:endParaRPr lang="en-GB" altLang="en-US" dirty="0"/>
          </a:p>
        </p:txBody>
      </p:sp>
    </p:spTree>
    <p:extLst>
      <p:ext uri="{BB962C8B-B14F-4D97-AF65-F5344CB8AC3E}">
        <p14:creationId xmlns:p14="http://schemas.microsoft.com/office/powerpoint/2010/main" val="1073871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4538"/>
            <a:ext cx="4962525" cy="37211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6128EA2E-DFEB-4BA7-8EE4-11D52BA0FC23}" type="slidenum">
              <a:rPr lang="en-US" smtClean="0"/>
              <a:pPr/>
              <a:t>2</a:t>
            </a:fld>
            <a:endParaRPr lang="en-US"/>
          </a:p>
        </p:txBody>
      </p:sp>
    </p:spTree>
    <p:extLst>
      <p:ext uri="{BB962C8B-B14F-4D97-AF65-F5344CB8AC3E}">
        <p14:creationId xmlns:p14="http://schemas.microsoft.com/office/powerpoint/2010/main" val="1225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20</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819331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035508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50744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937804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24</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092817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3081462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26</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074397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085888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28</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2418640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29</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698921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6265600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30</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8803523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31</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9485320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32</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endParaRPr lang="en-US" sz="1200" dirty="0">
              <a:latin typeface="Century Gothic" panose="020B0502020202020204" pitchFamily="34"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856825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33</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effectLst/>
              <a:latin typeface="Times"/>
            </a:endParaRPr>
          </a:p>
          <a:p>
            <a:endParaRPr lang="en-US" sz="1200" dirty="0">
              <a:latin typeface="Century Gothic" panose="020B0502020202020204" pitchFamily="34" charset="0"/>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4265535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4</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66331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5</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324197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ADB805-8BF7-47B5-B5FB-292FECAF2630}" type="slidenum">
              <a:rPr lang="en-GB" altLang="en-US" smtClean="0"/>
              <a:pPr/>
              <a:t>6</a:t>
            </a:fld>
            <a:endParaRPr lang="en-GB" altLang="en-US" dirty="0"/>
          </a:p>
        </p:txBody>
      </p:sp>
    </p:spTree>
    <p:extLst>
      <p:ext uri="{BB962C8B-B14F-4D97-AF65-F5344CB8AC3E}">
        <p14:creationId xmlns:p14="http://schemas.microsoft.com/office/powerpoint/2010/main" val="563585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7</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sz="1200" dirty="0"/>
          </a:p>
          <a:p>
            <a:r>
              <a:rPr lang="en-GB" dirty="0">
                <a:effectLst/>
                <a:latin typeface="Helvetica" pitchFamily="2" charset="0"/>
              </a:rPr>
              <a:t>As a thermodynamic property of the water itself (i.e., its free energy), the</a:t>
            </a:r>
          </a:p>
          <a:p>
            <a:r>
              <a:rPr lang="el-GR" dirty="0">
                <a:effectLst/>
                <a:latin typeface="Times" panose="02020603050405020304" pitchFamily="18" charset="0"/>
              </a:rPr>
              <a:t>Ψ </a:t>
            </a:r>
            <a:r>
              <a:rPr lang="en-GB" dirty="0">
                <a:effectLst/>
                <a:latin typeface="Helvetica" pitchFamily="2" charset="0"/>
              </a:rPr>
              <a:t>can be averaged at any scale and across media,</a:t>
            </a:r>
            <a:endParaRPr lang="en-GB" altLang="en-US" dirty="0">
              <a:latin typeface="Arial" panose="020B0604020202020204" pitchFamily="34" charset="0"/>
            </a:endParaRPr>
          </a:p>
        </p:txBody>
      </p:sp>
    </p:spTree>
    <p:extLst>
      <p:ext uri="{BB962C8B-B14F-4D97-AF65-F5344CB8AC3E}">
        <p14:creationId xmlns:p14="http://schemas.microsoft.com/office/powerpoint/2010/main" val="1667375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8</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2269616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0719E51-CF8C-436D-B7DF-47DC127F894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15963" indent="-274638">
              <a:spcBef>
                <a:spcPct val="30000"/>
              </a:spcBef>
              <a:defRPr sz="1200">
                <a:solidFill>
                  <a:schemeClr val="tx1"/>
                </a:solidFill>
                <a:latin typeface="Arial" panose="020B0604020202020204" pitchFamily="34" charset="0"/>
              </a:defRPr>
            </a:lvl2pPr>
            <a:lvl3pPr marL="1101725" indent="-219075">
              <a:spcBef>
                <a:spcPct val="30000"/>
              </a:spcBef>
              <a:defRPr sz="1200">
                <a:solidFill>
                  <a:schemeClr val="tx1"/>
                </a:solidFill>
                <a:latin typeface="Arial" panose="020B0604020202020204" pitchFamily="34" charset="0"/>
              </a:defRPr>
            </a:lvl3pPr>
            <a:lvl4pPr marL="1543050" indent="-219075">
              <a:spcBef>
                <a:spcPct val="30000"/>
              </a:spcBef>
              <a:defRPr sz="1200">
                <a:solidFill>
                  <a:schemeClr val="tx1"/>
                </a:solidFill>
                <a:latin typeface="Arial" panose="020B0604020202020204" pitchFamily="34" charset="0"/>
              </a:defRPr>
            </a:lvl4pPr>
            <a:lvl5pPr marL="1982788" indent="-219075">
              <a:spcBef>
                <a:spcPct val="30000"/>
              </a:spcBef>
              <a:defRPr sz="1200">
                <a:solidFill>
                  <a:schemeClr val="tx1"/>
                </a:solidFill>
                <a:latin typeface="Arial" panose="020B0604020202020204" pitchFamily="34" charset="0"/>
              </a:defRPr>
            </a:lvl5pPr>
            <a:lvl6pPr marL="2439988" indent="-219075" eaLnBrk="0" fontAlgn="base" hangingPunct="0">
              <a:spcBef>
                <a:spcPct val="30000"/>
              </a:spcBef>
              <a:spcAft>
                <a:spcPct val="0"/>
              </a:spcAft>
              <a:defRPr sz="1200">
                <a:solidFill>
                  <a:schemeClr val="tx1"/>
                </a:solidFill>
                <a:latin typeface="Arial" panose="020B0604020202020204" pitchFamily="34" charset="0"/>
              </a:defRPr>
            </a:lvl6pPr>
            <a:lvl7pPr marL="2897188" indent="-219075" eaLnBrk="0" fontAlgn="base" hangingPunct="0">
              <a:spcBef>
                <a:spcPct val="30000"/>
              </a:spcBef>
              <a:spcAft>
                <a:spcPct val="0"/>
              </a:spcAft>
              <a:defRPr sz="1200">
                <a:solidFill>
                  <a:schemeClr val="tx1"/>
                </a:solidFill>
                <a:latin typeface="Arial" panose="020B0604020202020204" pitchFamily="34" charset="0"/>
              </a:defRPr>
            </a:lvl7pPr>
            <a:lvl8pPr marL="3354388" indent="-219075" eaLnBrk="0" fontAlgn="base" hangingPunct="0">
              <a:spcBef>
                <a:spcPct val="30000"/>
              </a:spcBef>
              <a:spcAft>
                <a:spcPct val="0"/>
              </a:spcAft>
              <a:defRPr sz="1200">
                <a:solidFill>
                  <a:schemeClr val="tx1"/>
                </a:solidFill>
                <a:latin typeface="Arial" panose="020B0604020202020204" pitchFamily="34" charset="0"/>
              </a:defRPr>
            </a:lvl8pPr>
            <a:lvl9pPr marL="3811588" indent="-2190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3BED1F9-7B82-42EC-8694-6D6E5DFA69EF}" type="slidenum">
              <a:rPr lang="en-US" altLang="en-US"/>
              <a:pPr>
                <a:spcBef>
                  <a:spcPct val="0"/>
                </a:spcBef>
              </a:pPr>
              <a:t>9</a:t>
            </a:fld>
            <a:endParaRPr lang="en-US" altLang="en-US"/>
          </a:p>
        </p:txBody>
      </p:sp>
      <p:sp>
        <p:nvSpPr>
          <p:cNvPr id="26627" name="Rectangle 2">
            <a:extLst>
              <a:ext uri="{FF2B5EF4-FFF2-40B4-BE49-F238E27FC236}">
                <a16:creationId xmlns:a16="http://schemas.microsoft.com/office/drawing/2014/main" id="{B83F2038-6137-499C-A397-BD825CDC9A4D}"/>
              </a:ext>
            </a:extLst>
          </p:cNvPr>
          <p:cNvSpPr>
            <a:spLocks noGrp="1" noRot="1" noChangeAspect="1" noChangeArrowheads="1" noTextEdit="1"/>
          </p:cNvSpPr>
          <p:nvPr>
            <p:ph type="sldImg"/>
          </p:nvPr>
        </p:nvSpPr>
        <p:spPr>
          <a:xfrm>
            <a:off x="919163" y="744538"/>
            <a:ext cx="4962525" cy="3721100"/>
          </a:xfrm>
          <a:ln/>
        </p:spPr>
      </p:sp>
      <p:sp>
        <p:nvSpPr>
          <p:cNvPr id="26628" name="Rectangle 3">
            <a:extLst>
              <a:ext uri="{FF2B5EF4-FFF2-40B4-BE49-F238E27FC236}">
                <a16:creationId xmlns:a16="http://schemas.microsoft.com/office/drawing/2014/main" id="{216F51F1-D35F-4781-8DC4-07C64BAFD7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718990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5" name="Slide Number Placeholder 4"/>
          <p:cNvSpPr>
            <a:spLocks noGrp="1"/>
          </p:cNvSpPr>
          <p:nvPr>
            <p:ph type="sldNum" sz="quarter" idx="10"/>
          </p:nvPr>
        </p:nvSpPr>
        <p:spPr>
          <a:xfrm>
            <a:off x="8028526" y="6345352"/>
            <a:ext cx="676275" cy="252000"/>
          </a:xfrm>
        </p:spPr>
        <p:txBody>
          <a:bodyPr/>
          <a:lstStyle>
            <a:lvl1pPr>
              <a:defRPr/>
            </a:lvl1pPr>
          </a:lstStyle>
          <a:p>
            <a:endParaRPr lang="en-GB" altLang="en-US" dirty="0"/>
          </a:p>
        </p:txBody>
      </p:sp>
      <p:sp>
        <p:nvSpPr>
          <p:cNvPr id="6" name="Content Placeholder 2"/>
          <p:cNvSpPr>
            <a:spLocks noGrp="1"/>
          </p:cNvSpPr>
          <p:nvPr>
            <p:ph idx="11" hasCustomPrompt="1"/>
          </p:nvPr>
        </p:nvSpPr>
        <p:spPr>
          <a:xfrm>
            <a:off x="424800" y="1743904"/>
            <a:ext cx="4023121" cy="4133368"/>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idx="12" hasCustomPrompt="1"/>
          </p:nvPr>
        </p:nvSpPr>
        <p:spPr>
          <a:xfrm>
            <a:off x="4681680" y="1743904"/>
            <a:ext cx="4023121" cy="4133368"/>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5090379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Re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chemeClr val="accent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bg1"/>
                </a:solidFill>
              </a:defRPr>
            </a:lvl1pPr>
          </a:lstStyle>
          <a:p>
            <a:r>
              <a:rPr lang="en-US" dirty="0"/>
              <a:t>Click to add title</a:t>
            </a:r>
            <a:endParaRPr lang="en-GB" dirty="0"/>
          </a:p>
        </p:txBody>
      </p:sp>
      <p:sp>
        <p:nvSpPr>
          <p:cNvPr id="9" name="Content Placeholder 2"/>
          <p:cNvSpPr>
            <a:spLocks noGrp="1"/>
          </p:cNvSpPr>
          <p:nvPr>
            <p:ph idx="1" hasCustomPrompt="1"/>
          </p:nvPr>
        </p:nvSpPr>
        <p:spPr>
          <a:xfrm>
            <a:off x="6300192" y="2214000"/>
            <a:ext cx="2592288" cy="438335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605677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chemeClr val="tx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bg1"/>
                </a:solidFill>
              </a:defRPr>
            </a:lvl1pPr>
          </a:lstStyle>
          <a:p>
            <a:r>
              <a:rPr lang="en-US" dirty="0"/>
              <a:t>Click to add title</a:t>
            </a:r>
            <a:endParaRPr lang="en-GB" dirty="0"/>
          </a:p>
        </p:txBody>
      </p:sp>
      <p:sp>
        <p:nvSpPr>
          <p:cNvPr id="9" name="Content Placeholder 2"/>
          <p:cNvSpPr>
            <a:spLocks noGrp="1"/>
          </p:cNvSpPr>
          <p:nvPr>
            <p:ph idx="1" hasCustomPrompt="1"/>
          </p:nvPr>
        </p:nvSpPr>
        <p:spPr>
          <a:xfrm>
            <a:off x="6300192" y="2214000"/>
            <a:ext cx="2592288" cy="438335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4465384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Image and sidebar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6" name="Picture Placeholder 12"/>
          <p:cNvSpPr>
            <a:spLocks noGrp="1"/>
          </p:cNvSpPr>
          <p:nvPr>
            <p:ph type="pic" sz="quarter" idx="11"/>
          </p:nvPr>
        </p:nvSpPr>
        <p:spPr>
          <a:xfrm>
            <a:off x="1" y="0"/>
            <a:ext cx="6095769" cy="6877404"/>
          </a:xfrm>
          <a:solidFill>
            <a:schemeClr val="bg1"/>
          </a:solidFill>
          <a:ln>
            <a:noFill/>
          </a:ln>
        </p:spPr>
        <p:txBody>
          <a:bodyPr/>
          <a:lstStyle/>
          <a:p>
            <a:r>
              <a:rPr lang="en-US"/>
              <a:t>Click icon to add picture</a:t>
            </a:r>
            <a:endParaRPr lang="en-GB" dirty="0"/>
          </a:p>
        </p:txBody>
      </p:sp>
      <p:sp>
        <p:nvSpPr>
          <p:cNvPr id="4" name="Rectangle 3"/>
          <p:cNvSpPr/>
          <p:nvPr userDrawn="1"/>
        </p:nvSpPr>
        <p:spPr bwMode="auto">
          <a:xfrm>
            <a:off x="6095769" y="0"/>
            <a:ext cx="3045600" cy="6877404"/>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accent1"/>
                </a:solidFill>
              </a:defRPr>
            </a:lvl1pPr>
          </a:lstStyle>
          <a:p>
            <a:r>
              <a:rPr lang="en-US" dirty="0"/>
              <a:t>Click to add title</a:t>
            </a:r>
            <a:endParaRPr lang="en-GB" dirty="0"/>
          </a:p>
        </p:txBody>
      </p:sp>
      <p:sp>
        <p:nvSpPr>
          <p:cNvPr id="7" name="Content Placeholder 5"/>
          <p:cNvSpPr>
            <a:spLocks noGrp="1"/>
          </p:cNvSpPr>
          <p:nvPr>
            <p:ph sz="quarter" idx="12" hasCustomPrompt="1"/>
          </p:nvPr>
        </p:nvSpPr>
        <p:spPr>
          <a:xfrm>
            <a:off x="6300192" y="2214000"/>
            <a:ext cx="2592288" cy="4383352"/>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71692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Timetable (Colour)">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403731190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Timetable (Grey)">
    <p:bg>
      <p:bgPr>
        <a:solidFill>
          <a:srgbClr val="FFFDEA"/>
        </a:solidFill>
        <a:effectLst/>
      </p:bgPr>
    </p:bg>
    <p:spTree>
      <p:nvGrpSpPr>
        <p:cNvPr id="1" name=""/>
        <p:cNvGrpSpPr/>
        <p:nvPr/>
      </p:nvGrpSpPr>
      <p:grpSpPr>
        <a:xfrm>
          <a:off x="0" y="0"/>
          <a:ext cx="0" cy="0"/>
          <a:chOff x="0" y="0"/>
          <a:chExt cx="0" cy="0"/>
        </a:xfrm>
      </p:grpSpPr>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bg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spTree>
      <p:nvGrpSpPr>
        <p:cNvPr id="1" name=""/>
        <p:cNvGrpSpPr/>
        <p:nvPr/>
      </p:nvGrpSpPr>
      <p:grpSpPr>
        <a:xfrm>
          <a:off x="0" y="0"/>
          <a:ext cx="0" cy="0"/>
          <a:chOff x="0" y="0"/>
          <a:chExt cx="0" cy="0"/>
        </a:xfrm>
      </p:grpSpPr>
      <p:sp>
        <p:nvSpPr>
          <p:cNvPr id="7" name="Rectangle 6"/>
          <p:cNvSpPr/>
          <p:nvPr userDrawn="1"/>
        </p:nvSpPr>
        <p:spPr bwMode="auto">
          <a:xfrm>
            <a:off x="0" y="1196752"/>
            <a:ext cx="9144000" cy="5661248"/>
          </a:xfrm>
          <a:prstGeom prst="rect">
            <a:avLst/>
          </a:prstGeom>
          <a:solidFill>
            <a:srgbClr val="FFFDEA"/>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accent1"/>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178512318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7524160" y="6454553"/>
            <a:ext cx="1619840" cy="216000"/>
          </a:xfrm>
          <a:prstGeom prst="rect">
            <a:avLst/>
          </a:prstGeom>
        </p:spPr>
        <p:txBody>
          <a:bodyPr lIns="0" tIns="0" rIns="0" bIns="0" anchor="b" anchorCtr="0"/>
          <a:lstStyle>
            <a:lvl1pPr algn="ctr">
              <a:defRPr sz="675" b="1">
                <a:solidFill>
                  <a:srgbClr val="064E83"/>
                </a:solidFill>
              </a:defRPr>
            </a:lvl1pPr>
          </a:lstStyle>
          <a:p>
            <a:fld id="{6B3B0B0F-E794-1244-9699-107C60B9C23A}" type="slidenum">
              <a:rPr lang="en-US" smtClean="0"/>
              <a:pPr/>
              <a:t>‹#›</a:t>
            </a:fld>
            <a:endParaRPr lang="en-US" dirty="0"/>
          </a:p>
        </p:txBody>
      </p:sp>
      <p:sp>
        <p:nvSpPr>
          <p:cNvPr id="2" name="Footer Placeholder 11">
            <a:extLst>
              <a:ext uri="{FF2B5EF4-FFF2-40B4-BE49-F238E27FC236}">
                <a16:creationId xmlns:a16="http://schemas.microsoft.com/office/drawing/2014/main" id="{0598B3B2-DC29-BA18-1D7B-FA16782394E7}"/>
              </a:ext>
            </a:extLst>
          </p:cNvPr>
          <p:cNvSpPr>
            <a:spLocks noGrp="1"/>
          </p:cNvSpPr>
          <p:nvPr>
            <p:ph type="ftr" sz="quarter" idx="3"/>
          </p:nvPr>
        </p:nvSpPr>
        <p:spPr>
          <a:xfrm>
            <a:off x="1801885" y="6292457"/>
            <a:ext cx="3041021" cy="230657"/>
          </a:xfrm>
          <a:prstGeom prst="rect">
            <a:avLst/>
          </a:prstGeom>
        </p:spPr>
        <p:txBody>
          <a:bodyPr vert="horz" lIns="0" tIns="0" rIns="0" bIns="0" rtlCol="0" anchor="b" anchorCtr="0">
            <a:noAutofit/>
          </a:bodyPr>
          <a:lstStyle>
            <a:lvl1pPr algn="l">
              <a:defRPr sz="675"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1897993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p:bg>
      <p:bgPr>
        <a:solidFill>
          <a:srgbClr val="FDE6AB"/>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6" name="Content Placeholder 2"/>
          <p:cNvSpPr>
            <a:spLocks noGrp="1"/>
          </p:cNvSpPr>
          <p:nvPr>
            <p:ph idx="11" hasCustomPrompt="1"/>
          </p:nvPr>
        </p:nvSpPr>
        <p:spPr>
          <a:xfrm>
            <a:off x="424800" y="1743904"/>
            <a:ext cx="4023121" cy="4133368"/>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idx="12" hasCustomPrompt="1"/>
          </p:nvPr>
        </p:nvSpPr>
        <p:spPr>
          <a:xfrm>
            <a:off x="4671828" y="1743904"/>
            <a:ext cx="4023121" cy="4133368"/>
          </a:xfrm>
        </p:spPr>
        <p:txBody>
          <a:bodyPr/>
          <a:lstStyle>
            <a:lvl1pPr>
              <a:buClrTx/>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13"/>
          <p:cNvSpPr>
            <a:spLocks noGrp="1" noChangeArrowheads="1"/>
          </p:cNvSpPr>
          <p:nvPr>
            <p:ph type="sldNum" sz="quarter" idx="4"/>
          </p:nvPr>
        </p:nvSpPr>
        <p:spPr bwMode="auto">
          <a:xfrm>
            <a:off x="8028526" y="634535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pic>
        <p:nvPicPr>
          <p:cNvPr id="12" name="Picture 53" descr="Device-black"/>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79864" y="6164525"/>
            <a:ext cx="1184275" cy="38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88907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DE6AB"/>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24800" y="548680"/>
            <a:ext cx="8280000" cy="1044024"/>
          </a:xfrm>
        </p:spPr>
        <p:txBody>
          <a:bodyPr/>
          <a:lstStyle>
            <a:lvl1pPr>
              <a:defRPr cap="none"/>
            </a:lvl1pPr>
          </a:lstStyle>
          <a:p>
            <a:r>
              <a:rPr lang="en-US" dirty="0"/>
              <a:t>Click to add title</a:t>
            </a:r>
            <a:endParaRPr lang="en-GB" dirty="0"/>
          </a:p>
        </p:txBody>
      </p:sp>
      <p:sp>
        <p:nvSpPr>
          <p:cNvPr id="8" name="Rectangle 13"/>
          <p:cNvSpPr>
            <a:spLocks noGrp="1" noChangeArrowheads="1"/>
          </p:cNvSpPr>
          <p:nvPr>
            <p:ph type="sldNum" sz="quarter" idx="4"/>
          </p:nvPr>
        </p:nvSpPr>
        <p:spPr bwMode="auto">
          <a:xfrm>
            <a:off x="8028526" y="6343280"/>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sp>
        <p:nvSpPr>
          <p:cNvPr id="11" name="Content Placeholder 2"/>
          <p:cNvSpPr>
            <a:spLocks noGrp="1"/>
          </p:cNvSpPr>
          <p:nvPr>
            <p:ph idx="11" hasCustomPrompt="1"/>
          </p:nvPr>
        </p:nvSpPr>
        <p:spPr>
          <a:xfrm>
            <a:off x="424800" y="1743904"/>
            <a:ext cx="8280000" cy="4133368"/>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3" descr="Device-black">
            <a:extLst>
              <a:ext uri="{FF2B5EF4-FFF2-40B4-BE49-F238E27FC236}">
                <a16:creationId xmlns:a16="http://schemas.microsoft.com/office/drawing/2014/main" id="{0A4BB580-CDC6-47AE-8F68-243551DADCB5}"/>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79864" y="6164525"/>
            <a:ext cx="1184275" cy="38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079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rgbClr val="FDE6AB"/>
        </a:solidFill>
        <a:effectLst/>
      </p:bgPr>
    </p:bg>
    <p:spTree>
      <p:nvGrpSpPr>
        <p:cNvPr id="1" name=""/>
        <p:cNvGrpSpPr/>
        <p:nvPr/>
      </p:nvGrpSpPr>
      <p:grpSpPr>
        <a:xfrm>
          <a:off x="0" y="0"/>
          <a:ext cx="0" cy="0"/>
          <a:chOff x="0" y="0"/>
          <a:chExt cx="0" cy="0"/>
        </a:xfrm>
      </p:grpSpPr>
      <p:sp>
        <p:nvSpPr>
          <p:cNvPr id="6" name="Content Placeholder 5"/>
          <p:cNvSpPr>
            <a:spLocks noGrp="1"/>
          </p:cNvSpPr>
          <p:nvPr>
            <p:ph sz="quarter" idx="11" hasCustomPrompt="1"/>
          </p:nvPr>
        </p:nvSpPr>
        <p:spPr>
          <a:xfrm>
            <a:off x="424800" y="476672"/>
            <a:ext cx="8280000" cy="5904656"/>
          </a:xfrm>
        </p:spPr>
        <p:txBody>
          <a:bodyPr/>
          <a:lstStyle>
            <a:lvl1pPr>
              <a:buClr>
                <a:schemeClr val="tx2"/>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1644977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4800" y="1743904"/>
            <a:ext cx="8280000" cy="4061360"/>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a:xfrm>
            <a:off x="8028526" y="6345352"/>
            <a:ext cx="676275" cy="252000"/>
          </a:xfrm>
        </p:spPr>
        <p:txBody>
          <a:bodyPr/>
          <a:lstStyle>
            <a:lvl1pPr>
              <a:buFontTx/>
              <a:buNone/>
              <a:defRPr/>
            </a:lvl1pPr>
          </a:lstStyle>
          <a:p>
            <a:endParaRPr lang="en-GB" altLang="en-US" dirty="0"/>
          </a:p>
        </p:txBody>
      </p:sp>
      <p:sp>
        <p:nvSpPr>
          <p:cNvPr id="7" name="Title 6">
            <a:extLst>
              <a:ext uri="{FF2B5EF4-FFF2-40B4-BE49-F238E27FC236}">
                <a16:creationId xmlns:a16="http://schemas.microsoft.com/office/drawing/2014/main" id="{BA24E1F9-C5F3-210B-DE53-EC72038DE237}"/>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96310441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1_Image and subtitle (Off-white)">
    <p:bg>
      <p:bgPr>
        <a:solidFill>
          <a:srgbClr val="FDE6AB"/>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9" name="Title 1"/>
          <p:cNvSpPr>
            <a:spLocks noGrp="1"/>
          </p:cNvSpPr>
          <p:nvPr>
            <p:ph type="title" hasCustomPrompt="1"/>
          </p:nvPr>
        </p:nvSpPr>
        <p:spPr>
          <a:xfrm>
            <a:off x="251520" y="5785870"/>
            <a:ext cx="8640960" cy="955498"/>
          </a:xfrm>
        </p:spPr>
        <p:txBody>
          <a:bodyPr wrap="square" anchor="t" anchorCtr="0"/>
          <a:lstStyle>
            <a:lvl1pPr>
              <a:lnSpc>
                <a:spcPct val="80000"/>
              </a:lnSpc>
              <a:defRPr sz="3600" cap="none">
                <a:solidFill>
                  <a:schemeClr val="tx2"/>
                </a:solidFill>
              </a:defRPr>
            </a:lvl1pPr>
          </a:lstStyle>
          <a:p>
            <a:r>
              <a:rPr lang="en-US" dirty="0"/>
              <a:t>Click to add title</a:t>
            </a:r>
            <a:endParaRPr lang="en-GB" dirty="0"/>
          </a:p>
        </p:txBody>
      </p:sp>
    </p:spTree>
    <p:extLst>
      <p:ext uri="{BB962C8B-B14F-4D97-AF65-F5344CB8AC3E}">
        <p14:creationId xmlns:p14="http://schemas.microsoft.com/office/powerpoint/2010/main" val="113862558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1_Image and sidebar (off-white)">
    <p:bg>
      <p:bgPr>
        <a:solidFill>
          <a:srgbClr val="FDE6AB"/>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1"/>
          </p:nvPr>
        </p:nvSpPr>
        <p:spPr>
          <a:xfrm>
            <a:off x="1" y="0"/>
            <a:ext cx="6095769" cy="6877404"/>
          </a:xfrm>
          <a:solidFill>
            <a:schemeClr val="bg1"/>
          </a:solidFill>
          <a:ln>
            <a:noFill/>
          </a:ln>
        </p:spPr>
        <p:txBody>
          <a:bodyPr/>
          <a:lstStyle>
            <a:lvl1pPr>
              <a:buClrTx/>
              <a:defRPr/>
            </a:lvl1pPr>
          </a:lstStyle>
          <a:p>
            <a:r>
              <a:rPr lang="en-US"/>
              <a:t>Click icon to add picture</a:t>
            </a:r>
            <a:endParaRPr lang="en-GB" dirty="0"/>
          </a:p>
        </p:txBody>
      </p:sp>
      <p:sp>
        <p:nvSpPr>
          <p:cNvPr id="8" name="Title 1"/>
          <p:cNvSpPr>
            <a:spLocks noGrp="1"/>
          </p:cNvSpPr>
          <p:nvPr>
            <p:ph type="title" hasCustomPrompt="1"/>
          </p:nvPr>
        </p:nvSpPr>
        <p:spPr>
          <a:xfrm>
            <a:off x="6300192" y="332656"/>
            <a:ext cx="2592288" cy="1730144"/>
          </a:xfrm>
        </p:spPr>
        <p:txBody>
          <a:bodyPr wrap="square"/>
          <a:lstStyle>
            <a:lvl1pPr>
              <a:lnSpc>
                <a:spcPct val="80000"/>
              </a:lnSpc>
              <a:defRPr sz="3200" cap="none">
                <a:solidFill>
                  <a:schemeClr val="tx2"/>
                </a:solidFill>
              </a:defRPr>
            </a:lvl1pPr>
          </a:lstStyle>
          <a:p>
            <a:r>
              <a:rPr lang="en-US" dirty="0"/>
              <a:t>Click to add title</a:t>
            </a:r>
            <a:endParaRPr lang="en-GB" dirty="0"/>
          </a:p>
        </p:txBody>
      </p:sp>
      <p:sp>
        <p:nvSpPr>
          <p:cNvPr id="7" name="Content Placeholder 2"/>
          <p:cNvSpPr>
            <a:spLocks noGrp="1"/>
          </p:cNvSpPr>
          <p:nvPr>
            <p:ph idx="12" hasCustomPrompt="1"/>
          </p:nvPr>
        </p:nvSpPr>
        <p:spPr>
          <a:xfrm>
            <a:off x="6300192" y="2214000"/>
            <a:ext cx="2592288" cy="4383352"/>
          </a:xfrm>
        </p:spPr>
        <p:txBody>
          <a:bodyPr/>
          <a:lstStyle>
            <a:lvl1pPr>
              <a:buClrTx/>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5898473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Timetable (White)">
    <p:bg>
      <p:bgPr>
        <a:solidFill>
          <a:srgbClr val="FDE6AB"/>
        </a:solidFill>
        <a:effectLst/>
      </p:bgPr>
    </p:bg>
    <p:spTree>
      <p:nvGrpSpPr>
        <p:cNvPr id="1" name=""/>
        <p:cNvGrpSpPr/>
        <p:nvPr/>
      </p:nvGrpSpPr>
      <p:grpSpPr>
        <a:xfrm>
          <a:off x="0" y="0"/>
          <a:ext cx="0" cy="0"/>
          <a:chOff x="0" y="0"/>
          <a:chExt cx="0" cy="0"/>
        </a:xfrm>
      </p:grpSpPr>
      <p:sp>
        <p:nvSpPr>
          <p:cNvPr id="7" name="Rectangle 6"/>
          <p:cNvSpPr/>
          <p:nvPr userDrawn="1"/>
        </p:nvSpPr>
        <p:spPr bwMode="auto">
          <a:xfrm>
            <a:off x="0" y="1196752"/>
            <a:ext cx="9144000" cy="5661248"/>
          </a:xfrm>
          <a:prstGeom prst="rect">
            <a:avLst/>
          </a:prstGeom>
          <a:solidFill>
            <a:schemeClr val="bg1"/>
          </a:solidFill>
          <a:ln w="38100">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err="1">
              <a:ln>
                <a:noFill/>
              </a:ln>
              <a:solidFill>
                <a:schemeClr val="bg1"/>
              </a:solidFill>
              <a:effectLst/>
              <a:latin typeface="+mn-lt"/>
            </a:endParaRPr>
          </a:p>
        </p:txBody>
      </p:sp>
      <p:sp>
        <p:nvSpPr>
          <p:cNvPr id="14" name="Title 1"/>
          <p:cNvSpPr>
            <a:spLocks noGrp="1"/>
          </p:cNvSpPr>
          <p:nvPr>
            <p:ph type="title" hasCustomPrompt="1"/>
          </p:nvPr>
        </p:nvSpPr>
        <p:spPr>
          <a:xfrm>
            <a:off x="251520" y="188640"/>
            <a:ext cx="8568952" cy="955498"/>
          </a:xfrm>
        </p:spPr>
        <p:txBody>
          <a:bodyPr wrap="square" anchor="b" anchorCtr="0"/>
          <a:lstStyle>
            <a:lvl1pPr>
              <a:lnSpc>
                <a:spcPct val="80000"/>
              </a:lnSpc>
              <a:defRPr sz="3600" cap="none" baseline="0">
                <a:solidFill>
                  <a:schemeClr val="tx2"/>
                </a:solidFill>
              </a:defRPr>
            </a:lvl1pPr>
          </a:lstStyle>
          <a:p>
            <a:r>
              <a:rPr lang="en-US" dirty="0"/>
              <a:t>Timetable (suggest three columns – event, location, time)</a:t>
            </a:r>
            <a:endParaRPr lang="en-GB" dirty="0"/>
          </a:p>
        </p:txBody>
      </p:sp>
      <p:sp>
        <p:nvSpPr>
          <p:cNvPr id="5" name="Table Placeholder 4"/>
          <p:cNvSpPr>
            <a:spLocks noGrp="1"/>
          </p:cNvSpPr>
          <p:nvPr>
            <p:ph type="tbl" sz="quarter" idx="11"/>
          </p:nvPr>
        </p:nvSpPr>
        <p:spPr>
          <a:xfrm>
            <a:off x="251520" y="1484784"/>
            <a:ext cx="8568952" cy="5134186"/>
          </a:xfrm>
        </p:spPr>
        <p:txBody>
          <a:bodyPr/>
          <a:lstStyle/>
          <a:p>
            <a:r>
              <a:rPr lang="en-US"/>
              <a:t>Click icon to add table</a:t>
            </a:r>
            <a:endParaRPr lang="en-GB" dirty="0"/>
          </a:p>
        </p:txBody>
      </p:sp>
    </p:spTree>
    <p:extLst>
      <p:ext uri="{BB962C8B-B14F-4D97-AF65-F5344CB8AC3E}">
        <p14:creationId xmlns:p14="http://schemas.microsoft.com/office/powerpoint/2010/main" val="170475225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Grey)">
    <p:spTree>
      <p:nvGrpSpPr>
        <p:cNvPr id="1" name=""/>
        <p:cNvGrpSpPr/>
        <p:nvPr/>
      </p:nvGrpSpPr>
      <p:grpSpPr>
        <a:xfrm>
          <a:off x="0" y="0"/>
          <a:ext cx="0" cy="0"/>
          <a:chOff x="0" y="0"/>
          <a:chExt cx="0" cy="0"/>
        </a:xfrm>
      </p:grpSpPr>
      <p:sp>
        <p:nvSpPr>
          <p:cNvPr id="5" name="Rectangle 4"/>
          <p:cNvSpPr/>
          <p:nvPr userDrawn="1"/>
        </p:nvSpPr>
        <p:spPr bwMode="hidden">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2" name="Title 1"/>
          <p:cNvSpPr>
            <a:spLocks noGrp="1"/>
          </p:cNvSpPr>
          <p:nvPr>
            <p:ph type="title" hasCustomPrompt="1"/>
          </p:nvPr>
        </p:nvSpPr>
        <p:spPr>
          <a:xfrm>
            <a:off x="424800" y="548680"/>
            <a:ext cx="8280000" cy="1016584"/>
          </a:xfrm>
        </p:spPr>
        <p:txBody>
          <a:bodyPr/>
          <a:lstStyle>
            <a:lvl1pPr>
              <a:defRPr cap="none">
                <a:solidFill>
                  <a:schemeClr val="bg1"/>
                </a:solidFill>
              </a:defRPr>
            </a:lvl1pPr>
          </a:lstStyle>
          <a:p>
            <a:r>
              <a:rPr lang="en-US" dirty="0"/>
              <a:t>Click to add title</a:t>
            </a:r>
            <a:endParaRPr lang="en-GB" dirty="0"/>
          </a:p>
        </p:txBody>
      </p:sp>
      <p:sp>
        <p:nvSpPr>
          <p:cNvPr id="3" name="Content Placeholder 2"/>
          <p:cNvSpPr>
            <a:spLocks noGrp="1"/>
          </p:cNvSpPr>
          <p:nvPr>
            <p:ph idx="1" hasCustomPrompt="1"/>
          </p:nvPr>
        </p:nvSpPr>
        <p:spPr>
          <a:xfrm>
            <a:off x="424800" y="1716465"/>
            <a:ext cx="8280000" cy="41162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a:xfrm>
            <a:off x="8028526" y="6345352"/>
            <a:ext cx="676275" cy="252000"/>
          </a:xfrm>
        </p:spPr>
        <p:txBody>
          <a:bodyPr/>
          <a:lstStyle>
            <a:lvl1pPr>
              <a:defRPr>
                <a:solidFill>
                  <a:schemeClr val="bg1"/>
                </a:solidFill>
              </a:defRPr>
            </a:lvl1pPr>
          </a:lstStyle>
          <a:p>
            <a:fld id="{DCF6A46F-80AB-49F3-8C7E-9717ED945456}" type="slidenum">
              <a:rPr lang="en-GB" altLang="en-US" smtClean="0"/>
              <a:pPr/>
              <a:t>‹#›</a:t>
            </a:fld>
            <a:endParaRPr lang="en-GB" altLang="en-US" dirty="0"/>
          </a:p>
        </p:txBody>
      </p:sp>
      <p:pic>
        <p:nvPicPr>
          <p:cNvPr id="9" name="Picture 55" descr="White version of the University of Reading's logo." title="University of Reading logo"/>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hidden">
          <a:xfrm>
            <a:off x="3979864" y="6153189"/>
            <a:ext cx="1184275" cy="384326"/>
          </a:xfrm>
          <a:prstGeom prst="rect">
            <a:avLst/>
          </a:prstGeom>
          <a:noFill/>
          <a:ln>
            <a:noFill/>
          </a:ln>
        </p:spPr>
      </p:pic>
    </p:spTree>
    <p:extLst>
      <p:ext uri="{BB962C8B-B14F-4D97-AF65-F5344CB8AC3E}">
        <p14:creationId xmlns:p14="http://schemas.microsoft.com/office/powerpoint/2010/main" val="24985055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Grey)">
    <p:spTree>
      <p:nvGrpSpPr>
        <p:cNvPr id="1" name=""/>
        <p:cNvGrpSpPr/>
        <p:nvPr/>
      </p:nvGrpSpPr>
      <p:grpSpPr>
        <a:xfrm>
          <a:off x="0" y="0"/>
          <a:ext cx="0" cy="0"/>
          <a:chOff x="0" y="0"/>
          <a:chExt cx="0" cy="0"/>
        </a:xfrm>
      </p:grpSpPr>
      <p:sp>
        <p:nvSpPr>
          <p:cNvPr id="6" name="Rectangle 5"/>
          <p:cNvSpPr/>
          <p:nvPr userDrawn="1"/>
        </p:nvSpPr>
        <p:spPr bwMode="hidden">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2" name="Title 1"/>
          <p:cNvSpPr>
            <a:spLocks noGrp="1"/>
          </p:cNvSpPr>
          <p:nvPr>
            <p:ph type="title" hasCustomPrompt="1"/>
          </p:nvPr>
        </p:nvSpPr>
        <p:spPr>
          <a:xfrm>
            <a:off x="424800" y="548680"/>
            <a:ext cx="8280000" cy="1015200"/>
          </a:xfrm>
        </p:spPr>
        <p:txBody>
          <a:bodyPr/>
          <a:lstStyle>
            <a:lvl1pPr>
              <a:defRPr cap="none">
                <a:solidFill>
                  <a:schemeClr val="bg1"/>
                </a:solidFill>
              </a:defRPr>
            </a:lvl1pPr>
          </a:lstStyle>
          <a:p>
            <a:r>
              <a:rPr lang="en-US" dirty="0"/>
              <a:t>Click to add title</a:t>
            </a:r>
            <a:endParaRPr lang="en-GB" dirty="0"/>
          </a:p>
        </p:txBody>
      </p:sp>
      <p:sp>
        <p:nvSpPr>
          <p:cNvPr id="5" name="Slide Number Placeholder 4"/>
          <p:cNvSpPr>
            <a:spLocks noGrp="1"/>
          </p:cNvSpPr>
          <p:nvPr>
            <p:ph type="sldNum" sz="quarter" idx="10"/>
          </p:nvPr>
        </p:nvSpPr>
        <p:spPr>
          <a:xfrm>
            <a:off x="8028526" y="6345352"/>
            <a:ext cx="676275" cy="252000"/>
          </a:xfrm>
        </p:spPr>
        <p:txBody>
          <a:bodyPr/>
          <a:lstStyle>
            <a:lvl1pPr>
              <a:defRPr>
                <a:solidFill>
                  <a:schemeClr val="bg1"/>
                </a:solidFill>
              </a:defRPr>
            </a:lvl1pPr>
          </a:lstStyle>
          <a:p>
            <a:fld id="{7D9A8A42-CDD3-483B-A525-DE73108F9D72}" type="slidenum">
              <a:rPr lang="en-GB" altLang="en-US" smtClean="0"/>
              <a:pPr/>
              <a:t>‹#›</a:t>
            </a:fld>
            <a:endParaRPr lang="en-GB" altLang="en-US" dirty="0"/>
          </a:p>
        </p:txBody>
      </p:sp>
      <p:sp>
        <p:nvSpPr>
          <p:cNvPr id="9" name="Content Placeholder 2"/>
          <p:cNvSpPr>
            <a:spLocks noGrp="1"/>
          </p:cNvSpPr>
          <p:nvPr>
            <p:ph idx="11" hasCustomPrompt="1"/>
          </p:nvPr>
        </p:nvSpPr>
        <p:spPr>
          <a:xfrm>
            <a:off x="424800" y="1717202"/>
            <a:ext cx="4023121" cy="4086773"/>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idx="12" hasCustomPrompt="1"/>
          </p:nvPr>
        </p:nvSpPr>
        <p:spPr>
          <a:xfrm>
            <a:off x="4664924" y="1717200"/>
            <a:ext cx="4023121" cy="4086772"/>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55" descr="White version of the University of Reading's logo." title="University of Reading logo">
            <a:extLst>
              <a:ext uri="{FF2B5EF4-FFF2-40B4-BE49-F238E27FC236}">
                <a16:creationId xmlns:a16="http://schemas.microsoft.com/office/drawing/2014/main" id="{07B087F4-4F44-40EF-B245-A3BDCFE9EB7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hidden">
          <a:xfrm>
            <a:off x="3979864" y="6153189"/>
            <a:ext cx="1184275" cy="384326"/>
          </a:xfrm>
          <a:prstGeom prst="rect">
            <a:avLst/>
          </a:prstGeom>
          <a:noFill/>
          <a:ln>
            <a:noFill/>
          </a:ln>
        </p:spPr>
      </p:pic>
    </p:spTree>
    <p:extLst>
      <p:ext uri="{BB962C8B-B14F-4D97-AF65-F5344CB8AC3E}">
        <p14:creationId xmlns:p14="http://schemas.microsoft.com/office/powerpoint/2010/main" val="164484830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rgbClr val="FFFD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Content Placeholder 5"/>
          <p:cNvSpPr>
            <a:spLocks noGrp="1"/>
          </p:cNvSpPr>
          <p:nvPr>
            <p:ph sz="quarter" idx="11" hasCustomPrompt="1"/>
          </p:nvPr>
        </p:nvSpPr>
        <p:spPr>
          <a:xfrm>
            <a:off x="424800" y="476672"/>
            <a:ext cx="8280000" cy="5904656"/>
          </a:xfrm>
        </p:spPr>
        <p:txBody>
          <a:bodyPr/>
          <a:lstStyle>
            <a:lvl1pPr>
              <a:buClr>
                <a:schemeClr val="accent1"/>
              </a:buCl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1899214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AE96E1-FE19-476C-9CF0-3BB4903735D9}" type="slidenum">
              <a:rPr lang="en-GB" altLang="en-US"/>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4" name="Content Placeholder 5"/>
          <p:cNvSpPr>
            <a:spLocks noGrp="1"/>
          </p:cNvSpPr>
          <p:nvPr>
            <p:ph sz="quarter" idx="11" hasCustomPrompt="1"/>
          </p:nvPr>
        </p:nvSpPr>
        <p:spPr>
          <a:xfrm>
            <a:off x="424800" y="476672"/>
            <a:ext cx="8280000" cy="5904656"/>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70921445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Colou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bg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28228258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Gre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14"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bg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18466386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Image and subtitle (Whit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8CAE96E1-FE19-476C-9CF0-3BB4903735D9}" type="slidenum">
              <a:rPr lang="en-GB" altLang="en-US" smtClean="0"/>
              <a:pPr/>
              <a:t>‹#›</a:t>
            </a:fld>
            <a:endParaRPr lang="en-GB" altLang="en-US"/>
          </a:p>
        </p:txBody>
      </p:sp>
      <p:sp>
        <p:nvSpPr>
          <p:cNvPr id="3" name="Rectangle 2"/>
          <p:cNvSpPr/>
          <p:nvPr userDrawn="1"/>
        </p:nvSpPr>
        <p:spPr bwMode="hidden">
          <a:xfrm>
            <a:off x="0" y="0"/>
            <a:ext cx="9144000" cy="6858000"/>
          </a:xfrm>
          <a:prstGeom prst="rect">
            <a:avLst/>
          </a:prstGeom>
          <a:solidFill>
            <a:srgbClr val="FFFD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2000"/>
          </a:p>
        </p:txBody>
      </p:sp>
      <p:sp>
        <p:nvSpPr>
          <p:cNvPr id="6" name="Picture Placeholder 12"/>
          <p:cNvSpPr>
            <a:spLocks noGrp="1"/>
          </p:cNvSpPr>
          <p:nvPr>
            <p:ph type="pic" sz="quarter" idx="11"/>
          </p:nvPr>
        </p:nvSpPr>
        <p:spPr>
          <a:xfrm>
            <a:off x="0" y="0"/>
            <a:ext cx="9144000" cy="5664204"/>
          </a:xfrm>
          <a:solidFill>
            <a:schemeClr val="bg1"/>
          </a:solidFill>
          <a:ln>
            <a:noFill/>
          </a:ln>
        </p:spPr>
        <p:txBody>
          <a:bodyPr/>
          <a:lstStyle/>
          <a:p>
            <a:r>
              <a:rPr lang="en-US"/>
              <a:t>Click icon to add picture</a:t>
            </a:r>
            <a:endParaRPr lang="en-GB" dirty="0"/>
          </a:p>
        </p:txBody>
      </p:sp>
      <p:sp>
        <p:nvSpPr>
          <p:cNvPr id="9" name="Title 1"/>
          <p:cNvSpPr>
            <a:spLocks noGrp="1"/>
          </p:cNvSpPr>
          <p:nvPr>
            <p:ph type="title" hasCustomPrompt="1"/>
          </p:nvPr>
        </p:nvSpPr>
        <p:spPr>
          <a:xfrm>
            <a:off x="251520" y="5785870"/>
            <a:ext cx="8568952" cy="955498"/>
          </a:xfrm>
        </p:spPr>
        <p:txBody>
          <a:bodyPr wrap="square" anchor="t" anchorCtr="0"/>
          <a:lstStyle>
            <a:lvl1pPr>
              <a:lnSpc>
                <a:spcPct val="80000"/>
              </a:lnSpc>
              <a:defRPr sz="3600" cap="none">
                <a:solidFill>
                  <a:schemeClr val="accent1"/>
                </a:solidFill>
              </a:defRPr>
            </a:lvl1pPr>
          </a:lstStyle>
          <a:p>
            <a:r>
              <a:rPr lang="en-US" dirty="0"/>
              <a:t>Click to add title on up to two lines</a:t>
            </a:r>
            <a:endParaRPr lang="en-GB" dirty="0"/>
          </a:p>
        </p:txBody>
      </p:sp>
    </p:spTree>
    <p:extLst>
      <p:ext uri="{BB962C8B-B14F-4D97-AF65-F5344CB8AC3E}">
        <p14:creationId xmlns:p14="http://schemas.microsoft.com/office/powerpoint/2010/main" val="332817063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DEA"/>
        </a:solidFill>
        <a:effectLst/>
      </p:bgPr>
    </p:bg>
    <p:spTree>
      <p:nvGrpSpPr>
        <p:cNvPr id="1" name=""/>
        <p:cNvGrpSpPr/>
        <p:nvPr/>
      </p:nvGrpSpPr>
      <p:grpSpPr>
        <a:xfrm>
          <a:off x="0" y="0"/>
          <a:ext cx="0" cy="0"/>
          <a:chOff x="0" y="0"/>
          <a:chExt cx="0" cy="0"/>
        </a:xfrm>
      </p:grpSpPr>
      <p:pic>
        <p:nvPicPr>
          <p:cNvPr id="1079" name="Picture 55"/>
          <p:cNvPicPr>
            <a:picLocks noChangeAspect="1" noChangeArrowheads="1"/>
          </p:cNvPicPr>
          <p:nvPr/>
        </p:nvPicPr>
        <p:blipFill>
          <a:blip r:embed="rId18" cstate="screen">
            <a:extLst>
              <a:ext uri="{28A0092B-C50C-407E-A947-70E740481C1C}">
                <a14:useLocalDpi xmlns:a14="http://schemas.microsoft.com/office/drawing/2010/main"/>
              </a:ext>
            </a:extLst>
          </a:blip>
          <a:srcRect/>
          <a:stretch/>
        </p:blipFill>
        <p:spPr bwMode="hidden">
          <a:xfrm>
            <a:off x="3979864" y="6166017"/>
            <a:ext cx="1184275" cy="384369"/>
          </a:xfrm>
          <a:prstGeom prst="rect">
            <a:avLst/>
          </a:prstGeom>
          <a:noFill/>
          <a:ln>
            <a:noFill/>
          </a:ln>
        </p:spPr>
      </p:pic>
      <p:sp>
        <p:nvSpPr>
          <p:cNvPr id="1026" name="Rectangle 2"/>
          <p:cNvSpPr>
            <a:spLocks noGrp="1" noChangeArrowheads="1"/>
          </p:cNvSpPr>
          <p:nvPr>
            <p:ph type="title"/>
          </p:nvPr>
        </p:nvSpPr>
        <p:spPr bwMode="auto">
          <a:xfrm>
            <a:off x="424800" y="548680"/>
            <a:ext cx="8280000" cy="1072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US" altLang="en-US" dirty="0"/>
              <a:t>Click to add title</a:t>
            </a:r>
            <a:endParaRPr lang="en-GB" altLang="en-US" dirty="0"/>
          </a:p>
        </p:txBody>
      </p:sp>
      <p:sp>
        <p:nvSpPr>
          <p:cNvPr id="1027" name="Rectangle 3"/>
          <p:cNvSpPr>
            <a:spLocks noGrp="1" noChangeArrowheads="1"/>
          </p:cNvSpPr>
          <p:nvPr>
            <p:ph type="body" idx="1"/>
          </p:nvPr>
        </p:nvSpPr>
        <p:spPr bwMode="auto">
          <a:xfrm>
            <a:off x="424800" y="1772816"/>
            <a:ext cx="828000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37" name="Rectangle 13"/>
          <p:cNvSpPr>
            <a:spLocks noGrp="1" noChangeArrowheads="1"/>
          </p:cNvSpPr>
          <p:nvPr>
            <p:ph type="sldNum" sz="quarter" idx="4"/>
          </p:nvPr>
        </p:nvSpPr>
        <p:spPr bwMode="auto">
          <a:xfrm>
            <a:off x="8028526" y="6345352"/>
            <a:ext cx="676275"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fld id="{44C01B32-D1A0-401C-8867-70456BBB1E87}" type="slidenum">
              <a:rPr lang="en-GB" altLang="en-US" smtClean="0"/>
              <a:pPr/>
              <a:t>‹#›</a:t>
            </a:fld>
            <a:endParaRPr lang="en-GB" altLang="en-US" dirty="0"/>
          </a:p>
        </p:txBody>
      </p:sp>
    </p:spTree>
  </p:cSld>
  <p:clrMap bg1="lt1" tx1="dk1" bg2="lt2" tx2="dk2" accent1="accent1" accent2="accent2" accent3="accent3" accent4="accent4" accent5="accent5" accent6="accent6" hlink="hlink" folHlink="folHlink"/>
  <p:sldLayoutIdLst>
    <p:sldLayoutId id="2147483699" r:id="rId1"/>
    <p:sldLayoutId id="2147483697" r:id="rId2"/>
    <p:sldLayoutId id="2147483698" r:id="rId3"/>
    <p:sldLayoutId id="2147483700" r:id="rId4"/>
    <p:sldLayoutId id="2147483701" r:id="rId5"/>
    <p:sldLayoutId id="2147483702" r:id="rId6"/>
    <p:sldLayoutId id="2147483708" r:id="rId7"/>
    <p:sldLayoutId id="2147483713" r:id="rId8"/>
    <p:sldLayoutId id="2147483709" r:id="rId9"/>
    <p:sldLayoutId id="2147483710" r:id="rId10"/>
    <p:sldLayoutId id="2147483711" r:id="rId11"/>
    <p:sldLayoutId id="2147483712" r:id="rId12"/>
    <p:sldLayoutId id="2147483714" r:id="rId13"/>
    <p:sldLayoutId id="2147483715" r:id="rId14"/>
    <p:sldLayoutId id="2147483716" r:id="rId15"/>
    <p:sldLayoutId id="2147483746" r:id="rId16"/>
  </p:sldLayoutIdLst>
  <p:transition>
    <p:fade/>
  </p:transition>
  <p:hf sldNum="0" hdr="0" ftr="0" dt="0"/>
  <p:txStyles>
    <p:titleStyle>
      <a:lvl1pPr algn="l" rtl="0" eaLnBrk="1" fontAlgn="base" hangingPunct="1">
        <a:spcBef>
          <a:spcPct val="0"/>
        </a:spcBef>
        <a:spcAft>
          <a:spcPct val="0"/>
        </a:spcAft>
        <a:defRPr sz="3800" b="0" cap="none" baseline="0">
          <a:solidFill>
            <a:schemeClr val="accent1"/>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DE6AB"/>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4800" y="1370120"/>
            <a:ext cx="8280000"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p>
            <a:pPr lvl="0"/>
            <a:r>
              <a:rPr lang="en-US" dirty="0"/>
              <a:t>Click to add title</a:t>
            </a:r>
            <a:endParaRPr lang="en-GB" altLang="en-US" dirty="0"/>
          </a:p>
        </p:txBody>
      </p:sp>
      <p:sp>
        <p:nvSpPr>
          <p:cNvPr id="1027" name="Rectangle 3"/>
          <p:cNvSpPr>
            <a:spLocks noGrp="1" noChangeArrowheads="1"/>
          </p:cNvSpPr>
          <p:nvPr>
            <p:ph type="body" idx="1"/>
          </p:nvPr>
        </p:nvSpPr>
        <p:spPr bwMode="auto">
          <a:xfrm>
            <a:off x="424800" y="2349320"/>
            <a:ext cx="8280000"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9305449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32" r:id="rId3"/>
    <p:sldLayoutId id="2147483738" r:id="rId4"/>
    <p:sldLayoutId id="2147483742" r:id="rId5"/>
    <p:sldLayoutId id="2147483745" r:id="rId6"/>
  </p:sldLayoutIdLst>
  <p:transition>
    <p:fade/>
  </p:transition>
  <p:hf sldNum="0" hdr="0" ftr="0" dt="0"/>
  <p:txStyles>
    <p:titleStyle>
      <a:lvl1pPr algn="l" rtl="0" eaLnBrk="1" fontAlgn="base" hangingPunct="1">
        <a:spcBef>
          <a:spcPct val="0"/>
        </a:spcBef>
        <a:spcAft>
          <a:spcPct val="0"/>
        </a:spcAft>
        <a:defRPr sz="3800" b="0" cap="none" baseline="0">
          <a:solidFill>
            <a:schemeClr val="tx2"/>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p:titleStyle>
    <p:bodyStyle>
      <a:lvl1pPr marL="180000" marR="0" indent="-180000" algn="l" defTabSz="914400" rtl="0" eaLnBrk="1" fontAlgn="base" latinLnBrk="0" hangingPunct="1">
        <a:lnSpc>
          <a:spcPct val="100000"/>
        </a:lnSpc>
        <a:spcBef>
          <a:spcPct val="20000"/>
        </a:spcBef>
        <a:spcAft>
          <a:spcPct val="0"/>
        </a:spcAft>
        <a:buClrTx/>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37.png"/><Relationship Id="rId5" Type="http://schemas.openxmlformats.org/officeDocument/2006/relationships/image" Target="../media/image6.pn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tiff"/><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01676" y="548680"/>
            <a:ext cx="8280000" cy="1044024"/>
          </a:xfrm>
        </p:spPr>
        <p:txBody>
          <a:bodyPr/>
          <a:lstStyle/>
          <a:p>
            <a:pPr eaLnBrk="1" hangingPunct="1">
              <a:defRPr/>
            </a:pPr>
            <a:r>
              <a:rPr lang="en-GB" altLang="en-US" sz="2400" dirty="0">
                <a:latin typeface="Arial" panose="020B0604020202020204" pitchFamily="34" charset="0"/>
                <a:cs typeface="Arial" panose="020B0604020202020204" pitchFamily="34" charset="0"/>
              </a:rPr>
              <a:t>Towards a high-fidelity Integrated Forecasting System</a:t>
            </a:r>
            <a:br>
              <a:rPr lang="en-GB" altLang="en-US" sz="2400" dirty="0">
                <a:latin typeface="Arial" panose="020B0604020202020204" pitchFamily="34" charset="0"/>
                <a:cs typeface="Arial" panose="020B0604020202020204" pitchFamily="34" charset="0"/>
              </a:rPr>
            </a:br>
            <a:r>
              <a:rPr lang="en-GB" altLang="en-US" sz="2400" dirty="0">
                <a:latin typeface="Arial" panose="020B0604020202020204" pitchFamily="34" charset="0"/>
                <a:cs typeface="Arial" panose="020B0604020202020204" pitchFamily="34" charset="0"/>
              </a:rPr>
              <a:t>via ground-breaking and ambitious </a:t>
            </a:r>
            <a:r>
              <a:rPr lang="en-GB" altLang="en-US" sz="2400" b="1" dirty="0">
                <a:latin typeface="Arial" panose="020B0604020202020204" pitchFamily="34" charset="0"/>
                <a:cs typeface="Arial" panose="020B0604020202020204" pitchFamily="34" charset="0"/>
              </a:rPr>
              <a:t>data-assimilation</a:t>
            </a:r>
            <a:r>
              <a:rPr lang="en-GB" altLang="en-US" sz="2400" dirty="0">
                <a:latin typeface="Arial" panose="020B0604020202020204" pitchFamily="34" charset="0"/>
                <a:cs typeface="Arial" panose="020B0604020202020204" pitchFamily="34" charset="0"/>
              </a:rPr>
              <a:t> of </a:t>
            </a:r>
            <a:br>
              <a:rPr lang="en-GB" altLang="en-US" sz="2400" dirty="0">
                <a:latin typeface="Arial" panose="020B0604020202020204" pitchFamily="34" charset="0"/>
                <a:cs typeface="Arial" panose="020B0604020202020204" pitchFamily="34" charset="0"/>
              </a:rPr>
            </a:br>
            <a:r>
              <a:rPr lang="en-GB" altLang="en-US" sz="2400" dirty="0">
                <a:latin typeface="Arial" panose="020B0604020202020204" pitchFamily="34" charset="0"/>
                <a:cs typeface="Arial" panose="020B0604020202020204" pitchFamily="34" charset="0"/>
              </a:rPr>
              <a:t>the dynamic </a:t>
            </a:r>
            <a:r>
              <a:rPr lang="en-GB" altLang="en-US" sz="2400" b="1" dirty="0">
                <a:latin typeface="Arial" panose="020B0604020202020204" pitchFamily="34" charset="0"/>
                <a:cs typeface="Arial" panose="020B0604020202020204" pitchFamily="34" charset="0"/>
              </a:rPr>
              <a:t>soil-vegetation</a:t>
            </a:r>
            <a:r>
              <a:rPr lang="en-GB" altLang="en-US" sz="2400" dirty="0">
                <a:latin typeface="Arial" panose="020B0604020202020204" pitchFamily="34" charset="0"/>
                <a:cs typeface="Arial" panose="020B0604020202020204" pitchFamily="34" charset="0"/>
              </a:rPr>
              <a:t> hydraulic continuum</a:t>
            </a:r>
            <a:endParaRPr lang="en-US" altLang="en-US" sz="24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D4C941C4-7C61-F911-B5F8-4098456328FA}"/>
              </a:ext>
            </a:extLst>
          </p:cNvPr>
          <p:cNvSpPr txBox="1"/>
          <p:nvPr/>
        </p:nvSpPr>
        <p:spPr>
          <a:xfrm>
            <a:off x="476252" y="2268626"/>
            <a:ext cx="3329358" cy="2339102"/>
          </a:xfrm>
          <a:prstGeom prst="rect">
            <a:avLst/>
          </a:prstGeom>
          <a:noFill/>
          <a:ln>
            <a:solidFill>
              <a:schemeClr val="tx1"/>
            </a:solidFill>
          </a:ln>
        </p:spPr>
        <p:txBody>
          <a:bodyPr wrap="square" rtlCol="0">
            <a:spAutoFit/>
          </a:bodyPr>
          <a:lstStyle/>
          <a:p>
            <a:pPr algn="ctr"/>
            <a:r>
              <a:rPr lang="en-US" sz="1800" b="1" dirty="0">
                <a:latin typeface="Arial" panose="020B0604020202020204" pitchFamily="34" charset="0"/>
                <a:cs typeface="Arial" panose="020B0604020202020204" pitchFamily="34" charset="0"/>
              </a:rPr>
              <a:t>Team</a:t>
            </a:r>
          </a:p>
          <a:p>
            <a:pPr algn="ct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Prof Anne Verhoef (co-I), Prof Emily Black</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Dr Patricia de </a:t>
            </a:r>
            <a:r>
              <a:rPr lang="en-US" sz="1600" dirty="0" err="1">
                <a:latin typeface="Arial" panose="020B0604020202020204" pitchFamily="34" charset="0"/>
                <a:cs typeface="Arial" panose="020B0604020202020204" pitchFamily="34" charset="0"/>
              </a:rPr>
              <a:t>Rosnay</a:t>
            </a:r>
            <a:r>
              <a:rPr lang="en-US" sz="1600" dirty="0">
                <a:latin typeface="Arial" panose="020B0604020202020204" pitchFamily="34" charset="0"/>
                <a:cs typeface="Arial" panose="020B0604020202020204" pitchFamily="34" charset="0"/>
              </a:rPr>
              <a:t>, Prof </a:t>
            </a:r>
            <a:r>
              <a:rPr lang="en-US" sz="1600" dirty="0" err="1">
                <a:latin typeface="Arial" panose="020B0604020202020204" pitchFamily="34" charset="0"/>
                <a:cs typeface="Arial" panose="020B0604020202020204" pitchFamily="34" charset="0"/>
              </a:rPr>
              <a:t>Gianpaolo</a:t>
            </a:r>
            <a:r>
              <a:rPr lang="en-US" sz="1600" dirty="0">
                <a:latin typeface="Arial" panose="020B0604020202020204" pitchFamily="34" charset="0"/>
                <a:cs typeface="Arial" panose="020B0604020202020204" pitchFamily="34" charset="0"/>
              </a:rPr>
              <a:t> Balsamo (ECMWF)</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Dr </a:t>
            </a:r>
            <a:r>
              <a:rPr lang="en-US" sz="1600" dirty="0" err="1">
                <a:latin typeface="Arial" panose="020B0604020202020204" pitchFamily="34" charset="0"/>
                <a:cs typeface="Arial" panose="020B0604020202020204" pitchFamily="34" charset="0"/>
              </a:rPr>
              <a:t>Yijian</a:t>
            </a:r>
            <a:r>
              <a:rPr lang="en-US" sz="1600" dirty="0">
                <a:latin typeface="Arial" panose="020B0604020202020204" pitchFamily="34" charset="0"/>
                <a:cs typeface="Arial" panose="020B0604020202020204" pitchFamily="34" charset="0"/>
              </a:rPr>
              <a:t> Zeng (University of Twente, NL)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International collaborators</a:t>
            </a:r>
          </a:p>
        </p:txBody>
      </p:sp>
      <p:pic>
        <p:nvPicPr>
          <p:cNvPr id="3" name="Google Shape;317;p1">
            <a:extLst>
              <a:ext uri="{FF2B5EF4-FFF2-40B4-BE49-F238E27FC236}">
                <a16:creationId xmlns:a16="http://schemas.microsoft.com/office/drawing/2014/main" id="{13A5E861-D7A6-2AB2-3E79-DD3F1A5D1CA1}"/>
              </a:ext>
            </a:extLst>
          </p:cNvPr>
          <p:cNvPicPr preferRelativeResize="0">
            <a:picLocks noChangeAspect="1"/>
          </p:cNvPicPr>
          <p:nvPr/>
        </p:nvPicPr>
        <p:blipFill rotWithShape="1">
          <a:blip r:embed="rId3">
            <a:alphaModFix/>
          </a:blip>
          <a:srcRect/>
          <a:stretch/>
        </p:blipFill>
        <p:spPr>
          <a:xfrm>
            <a:off x="2563896" y="5289744"/>
            <a:ext cx="2369961" cy="516229"/>
          </a:xfrm>
          <a:prstGeom prst="rect">
            <a:avLst/>
          </a:prstGeom>
          <a:noFill/>
          <a:ln>
            <a:noFill/>
          </a:ln>
        </p:spPr>
      </p:pic>
      <p:pic>
        <p:nvPicPr>
          <p:cNvPr id="4" name="Picture 2" descr="ISMC">
            <a:extLst>
              <a:ext uri="{FF2B5EF4-FFF2-40B4-BE49-F238E27FC236}">
                <a16:creationId xmlns:a16="http://schemas.microsoft.com/office/drawing/2014/main" id="{7FEFCF79-DF6E-E9FE-4953-82C2EFBC9A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953" y="4992264"/>
            <a:ext cx="11178540" cy="16116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MWF logo">
            <a:extLst>
              <a:ext uri="{FF2B5EF4-FFF2-40B4-BE49-F238E27FC236}">
                <a16:creationId xmlns:a16="http://schemas.microsoft.com/office/drawing/2014/main" id="{F7BC082E-BB45-303C-B07C-9D5E093BA0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6638" b="38730"/>
          <a:stretch/>
        </p:blipFill>
        <p:spPr bwMode="auto">
          <a:xfrm>
            <a:off x="3897748" y="3284757"/>
            <a:ext cx="2114412" cy="520807"/>
          </a:xfrm>
          <a:prstGeom prst="rect">
            <a:avLst/>
          </a:prstGeom>
          <a:solidFill>
            <a:schemeClr val="bg1"/>
          </a:solidFill>
        </p:spPr>
      </p:pic>
      <p:pic>
        <p:nvPicPr>
          <p:cNvPr id="5126" name="Picture 6" descr="Logo Università Di Reading - University Of Reading Logo ...">
            <a:extLst>
              <a:ext uri="{FF2B5EF4-FFF2-40B4-BE49-F238E27FC236}">
                <a16:creationId xmlns:a16="http://schemas.microsoft.com/office/drawing/2014/main" id="{DC470569-A7B8-2EF2-40D8-525FF9521B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2927" y="2694419"/>
            <a:ext cx="1625177" cy="6046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85593CC9-888E-B024-A4C5-7BE3A7F055E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72200" y="1592704"/>
            <a:ext cx="2634313" cy="52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 picture containing shape&#10;&#10;Description automatically generated">
            <a:extLst>
              <a:ext uri="{FF2B5EF4-FFF2-40B4-BE49-F238E27FC236}">
                <a16:creationId xmlns:a16="http://schemas.microsoft.com/office/drawing/2014/main" id="{44208E17-08C5-F2C2-89BC-773CCE689699}"/>
              </a:ext>
            </a:extLst>
          </p:cNvPr>
          <p:cNvPicPr>
            <a:picLocks noChangeAspect="1"/>
          </p:cNvPicPr>
          <p:nvPr/>
        </p:nvPicPr>
        <p:blipFill>
          <a:blip r:embed="rId8"/>
          <a:stretch>
            <a:fillRect/>
          </a:stretch>
        </p:blipFill>
        <p:spPr>
          <a:xfrm>
            <a:off x="4075440" y="3846034"/>
            <a:ext cx="1836569" cy="549868"/>
          </a:xfrm>
          <a:prstGeom prst="rect">
            <a:avLst/>
          </a:prstGeom>
        </p:spPr>
      </p:pic>
    </p:spTree>
    <p:extLst>
      <p:ext uri="{BB962C8B-B14F-4D97-AF65-F5344CB8AC3E}">
        <p14:creationId xmlns:p14="http://schemas.microsoft.com/office/powerpoint/2010/main" val="15298813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200" dirty="0" err="1">
                <a:latin typeface="Arial" panose="020B0604020202020204" pitchFamily="34" charset="0"/>
                <a:cs typeface="Arial" panose="020B0604020202020204" pitchFamily="34" charset="0"/>
              </a:rPr>
              <a:t>Spatio</a:t>
            </a:r>
            <a:r>
              <a:rPr lang="en-US" altLang="en-US" sz="3200" dirty="0">
                <a:latin typeface="Arial" panose="020B0604020202020204" pitchFamily="34" charset="0"/>
                <a:cs typeface="Arial" panose="020B0604020202020204" pitchFamily="34" charset="0"/>
              </a:rPr>
              <a:t>-temporal scales and RS observations</a:t>
            </a:r>
          </a:p>
        </p:txBody>
      </p:sp>
      <p:sp>
        <p:nvSpPr>
          <p:cNvPr id="3" name="TextBox 2">
            <a:extLst>
              <a:ext uri="{FF2B5EF4-FFF2-40B4-BE49-F238E27FC236}">
                <a16:creationId xmlns:a16="http://schemas.microsoft.com/office/drawing/2014/main" id="{5C7B252C-13B5-E515-8D90-82F38603827B}"/>
              </a:ext>
            </a:extLst>
          </p:cNvPr>
          <p:cNvSpPr txBox="1"/>
          <p:nvPr/>
        </p:nvSpPr>
        <p:spPr>
          <a:xfrm>
            <a:off x="130142" y="839895"/>
            <a:ext cx="8886609" cy="2031325"/>
          </a:xfrm>
          <a:prstGeom prst="rect">
            <a:avLst/>
          </a:prstGeom>
          <a:noFill/>
        </p:spPr>
        <p:txBody>
          <a:bodyPr wrap="square" rtlCol="0">
            <a:spAutoFit/>
          </a:bodyPr>
          <a:lstStyle/>
          <a:p>
            <a:pPr marL="342900" indent="-342900">
              <a:buClr>
                <a:schemeClr val="accent1"/>
              </a:buClr>
              <a:buFont typeface="Arial" panose="020B0604020202020204" pitchFamily="34" charset="0"/>
              <a:buChar char="•"/>
            </a:pPr>
            <a:r>
              <a:rPr lang="en-US" sz="1800" dirty="0">
                <a:latin typeface="Arial" panose="020B0604020202020204" pitchFamily="34" charset="0"/>
                <a:cs typeface="Arial" panose="020B0604020202020204" pitchFamily="34" charset="0"/>
              </a:rPr>
              <a:t>STEMMUS-SCOPE will simulate </a:t>
            </a:r>
            <a:r>
              <a:rPr lang="en-US" sz="1800" b="1" dirty="0" err="1">
                <a:latin typeface="Symbol" pitchFamily="2" charset="2"/>
                <a:cs typeface="Arial" panose="020B0604020202020204" pitchFamily="34" charset="0"/>
              </a:rPr>
              <a:t>Y</a:t>
            </a:r>
            <a:r>
              <a:rPr lang="en-US" sz="1800" b="1" baseline="-25000" dirty="0" err="1">
                <a:latin typeface="Arial" panose="020B0604020202020204" pitchFamily="34" charset="0"/>
                <a:cs typeface="Arial" panose="020B0604020202020204" pitchFamily="34" charset="0"/>
              </a:rPr>
              <a:t>leaf</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and</a:t>
            </a:r>
            <a:r>
              <a:rPr lang="en-US" sz="1800" baseline="-25000" dirty="0">
                <a:latin typeface="Arial" panose="020B0604020202020204" pitchFamily="34" charset="0"/>
                <a:cs typeface="Arial" panose="020B0604020202020204" pitchFamily="34" charset="0"/>
              </a:rPr>
              <a:t> </a:t>
            </a:r>
            <a:r>
              <a:rPr lang="en-GB" sz="1800" b="0" i="0" u="none" strike="noStrike" dirty="0">
                <a:effectLst/>
                <a:latin typeface="Arial" panose="020B0604020202020204" pitchFamily="34" charset="0"/>
                <a:cs typeface="Arial" panose="020B0604020202020204" pitchFamily="34" charset="0"/>
              </a:rPr>
              <a:t>water content in roots, stem and leaves (i.e. </a:t>
            </a:r>
            <a:r>
              <a:rPr lang="en-GB" sz="1800" b="1" i="0" u="none" strike="noStrike" dirty="0">
                <a:effectLst/>
                <a:latin typeface="Arial" panose="020B0604020202020204" pitchFamily="34" charset="0"/>
                <a:cs typeface="Arial" panose="020B0604020202020204" pitchFamily="34" charset="0"/>
              </a:rPr>
              <a:t>VWC</a:t>
            </a:r>
            <a:r>
              <a:rPr lang="en-GB" sz="1800" b="0" i="0" u="none" strike="noStrike" dirty="0">
                <a:effectLst/>
                <a:latin typeface="Arial" panose="020B0604020202020204" pitchFamily="34" charset="0"/>
                <a:cs typeface="Arial" panose="020B0604020202020204" pitchFamily="34" charset="0"/>
              </a:rPr>
              <a:t>) as model state variables (‘background’)</a:t>
            </a:r>
          </a:p>
          <a:p>
            <a:pPr marL="342900" indent="-342900">
              <a:buClr>
                <a:schemeClr val="accent1"/>
              </a:buClr>
              <a:buFont typeface="Arial" panose="020B0604020202020204" pitchFamily="34" charset="0"/>
              <a:buChar char="•"/>
            </a:pPr>
            <a:r>
              <a:rPr lang="en-GB" sz="1800" dirty="0" err="1">
                <a:latin typeface="Symbol" pitchFamily="2" charset="2"/>
                <a:cs typeface="Arial" panose="020B0604020202020204" pitchFamily="34" charset="0"/>
              </a:rPr>
              <a:t>Y</a:t>
            </a:r>
            <a:r>
              <a:rPr lang="en-GB" sz="1800" baseline="-25000" dirty="0" err="1">
                <a:latin typeface="Arial" panose="020B0604020202020204" pitchFamily="34" charset="0"/>
                <a:cs typeface="Arial" panose="020B0604020202020204" pitchFamily="34" charset="0"/>
              </a:rPr>
              <a:t>soil</a:t>
            </a:r>
            <a:r>
              <a:rPr lang="en-GB" sz="1800" dirty="0">
                <a:latin typeface="Arial" panose="020B0604020202020204" pitchFamily="34" charset="0"/>
                <a:cs typeface="Arial" panose="020B0604020202020204" pitchFamily="34" charset="0"/>
              </a:rPr>
              <a:t> is found from ‘Ohm’s law’ and root water uptake/transpiration estimates</a:t>
            </a:r>
            <a:endParaRPr lang="en-GB" sz="1800" b="0" i="0" u="none" strike="noStrike" dirty="0">
              <a:effectLst/>
              <a:latin typeface="Arial" panose="020B0604020202020204" pitchFamily="34" charset="0"/>
              <a:cs typeface="Arial" panose="020B0604020202020204" pitchFamily="34" charset="0"/>
            </a:endParaRPr>
          </a:p>
          <a:p>
            <a:pPr marL="342900" indent="-342900">
              <a:buClr>
                <a:schemeClr val="accent1"/>
              </a:buClr>
              <a:buFont typeface="Arial" panose="020B0604020202020204" pitchFamily="34" charset="0"/>
              <a:buChar char="•"/>
            </a:pPr>
            <a:r>
              <a:rPr lang="en-GB" sz="1800" dirty="0">
                <a:latin typeface="Arial" panose="020B0604020202020204" pitchFamily="34" charset="0"/>
                <a:cs typeface="Arial" panose="020B0604020202020204" pitchFamily="34" charset="0"/>
              </a:rPr>
              <a:t>S-S is also a forward observation simulator of reflectance and florescence spectra</a:t>
            </a:r>
          </a:p>
          <a:p>
            <a:pPr marL="342900" indent="-342900">
              <a:buClr>
                <a:schemeClr val="accent1"/>
              </a:buClr>
              <a:buFont typeface="Arial" panose="020B0604020202020204" pitchFamily="34" charset="0"/>
              <a:buChar char="•"/>
            </a:pPr>
            <a:r>
              <a:rPr lang="en-GB" sz="1800" b="0" i="0" u="none" strike="noStrike" dirty="0">
                <a:effectLst/>
                <a:latin typeface="Arial" panose="020B0604020202020204" pitchFamily="34" charset="0"/>
                <a:cs typeface="Arial" panose="020B0604020202020204" pitchFamily="34" charset="0"/>
              </a:rPr>
              <a:t>VIS-NIR-TIR</a:t>
            </a:r>
            <a:r>
              <a:rPr lang="en-GB" sz="1800" b="1" i="0" u="none" strike="noStrike" dirty="0">
                <a:effectLst/>
                <a:latin typeface="Arial" panose="020B0604020202020204" pitchFamily="34" charset="0"/>
                <a:cs typeface="Arial" panose="020B0604020202020204" pitchFamily="34" charset="0"/>
              </a:rPr>
              <a:t>-MW</a:t>
            </a:r>
            <a:r>
              <a:rPr lang="en-GB" sz="1800" b="0" i="0" u="none" strike="noStrike" dirty="0">
                <a:effectLst/>
                <a:latin typeface="Arial" panose="020B0604020202020204" pitchFamily="34" charset="0"/>
                <a:cs typeface="Arial" panose="020B0604020202020204" pitchFamily="34" charset="0"/>
              </a:rPr>
              <a:t> data + DA </a:t>
            </a:r>
            <a:r>
              <a:rPr lang="en-GB" sz="1800" b="0" i="0" u="none" strike="noStrike" dirty="0">
                <a:effectLst/>
                <a:latin typeface="Arial" panose="020B0604020202020204" pitchFamily="34" charset="0"/>
                <a:cs typeface="Arial" panose="020B0604020202020204" pitchFamily="34" charset="0"/>
                <a:sym typeface="Wingdings" pitchFamily="2" charset="2"/>
              </a:rPr>
              <a:t> </a:t>
            </a:r>
          </a:p>
          <a:p>
            <a:pPr marL="342900" indent="-342900">
              <a:buClr>
                <a:schemeClr val="accent1"/>
              </a:buClr>
              <a:buFont typeface="Arial" panose="020B0604020202020204" pitchFamily="34" charset="0"/>
              <a:buChar char="•"/>
            </a:pPr>
            <a:r>
              <a:rPr lang="en-GB" sz="1800" b="1" i="0" u="none" strike="noStrike" dirty="0">
                <a:effectLst/>
                <a:latin typeface="Arial" panose="020B0604020202020204" pitchFamily="34" charset="0"/>
                <a:cs typeface="Arial" panose="020B0604020202020204" pitchFamily="34" charset="0"/>
                <a:sym typeface="Wingdings" pitchFamily="2" charset="2"/>
              </a:rPr>
              <a:t>Updated ‘analysis’ </a:t>
            </a:r>
            <a:r>
              <a:rPr lang="en-GB" sz="1800" i="0" u="none" strike="noStrike" dirty="0">
                <a:effectLst/>
                <a:latin typeface="Arial" panose="020B0604020202020204" pitchFamily="34" charset="0"/>
                <a:cs typeface="Arial" panose="020B0604020202020204" pitchFamily="34" charset="0"/>
                <a:sym typeface="Wingdings" pitchFamily="2" charset="2"/>
              </a:rPr>
              <a:t>of</a:t>
            </a:r>
            <a:r>
              <a:rPr lang="en-GB" sz="1800" b="1" i="0" u="none" strike="noStrike" dirty="0">
                <a:effectLst/>
                <a:latin typeface="Arial" panose="020B0604020202020204" pitchFamily="34" charset="0"/>
                <a:cs typeface="Arial" panose="020B0604020202020204" pitchFamily="34" charset="0"/>
                <a:sym typeface="Wingdings" pitchFamily="2" charset="2"/>
              </a:rPr>
              <a:t> </a:t>
            </a:r>
            <a:r>
              <a:rPr lang="en-US" sz="1800" b="1" dirty="0" err="1">
                <a:latin typeface="Symbol" pitchFamily="2" charset="2"/>
                <a:cs typeface="Arial" panose="020B0604020202020204" pitchFamily="34" charset="0"/>
              </a:rPr>
              <a:t>Y</a:t>
            </a:r>
            <a:r>
              <a:rPr lang="en-US" sz="1800" b="1" baseline="-25000" dirty="0" err="1">
                <a:latin typeface="Arial" panose="020B0604020202020204" pitchFamily="34" charset="0"/>
                <a:cs typeface="Arial" panose="020B0604020202020204" pitchFamily="34" charset="0"/>
              </a:rPr>
              <a:t>leaf</a:t>
            </a:r>
            <a:r>
              <a:rPr lang="en-US" sz="1800" baseline="-25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(via </a:t>
            </a:r>
            <a:r>
              <a:rPr lang="en-GB" sz="1800" b="0" i="0" u="none" strike="noStrike" dirty="0">
                <a:effectLst/>
                <a:latin typeface="Arial" panose="020B0604020202020204" pitchFamily="34" charset="0"/>
                <a:cs typeface="Arial" panose="020B0604020202020204" pitchFamily="34" charset="0"/>
              </a:rPr>
              <a:t>VIS-NIR-TIR), </a:t>
            </a:r>
            <a:r>
              <a:rPr lang="en-GB" sz="1800" b="1" i="0" u="none" strike="noStrike" dirty="0">
                <a:effectLst/>
                <a:latin typeface="Arial" panose="020B0604020202020204" pitchFamily="34" charset="0"/>
                <a:cs typeface="Arial" panose="020B0604020202020204" pitchFamily="34" charset="0"/>
              </a:rPr>
              <a:t>VWC</a:t>
            </a:r>
            <a:r>
              <a:rPr lang="en-GB" sz="1800" b="0" i="0" u="none" strike="noStrike" dirty="0">
                <a:effectLst/>
                <a:latin typeface="Arial" panose="020B0604020202020204" pitchFamily="34" charset="0"/>
                <a:cs typeface="Arial" panose="020B0604020202020204" pitchFamily="34" charset="0"/>
              </a:rPr>
              <a:t> (via </a:t>
            </a:r>
            <a:r>
              <a:rPr lang="en-GB" sz="1800" b="1" i="0" u="none" strike="noStrike" dirty="0">
                <a:effectLst/>
                <a:latin typeface="Arial" panose="020B0604020202020204" pitchFamily="34" charset="0"/>
                <a:cs typeface="Arial" panose="020B0604020202020204" pitchFamily="34" charset="0"/>
                <a:sym typeface="Wingdings" pitchFamily="2" charset="2"/>
              </a:rPr>
              <a:t>VOD)</a:t>
            </a:r>
            <a:r>
              <a:rPr lang="en-GB" sz="1800" b="0" i="0" u="none" strike="noStrike" dirty="0">
                <a:effectLst/>
                <a:latin typeface="Arial" panose="020B0604020202020204" pitchFamily="34" charset="0"/>
                <a:cs typeface="Arial" panose="020B0604020202020204" pitchFamily="34" charset="0"/>
                <a:sym typeface="Wingdings" pitchFamily="2" charset="2"/>
              </a:rPr>
              <a:t> &amp; </a:t>
            </a:r>
            <a:r>
              <a:rPr lang="en-GB" sz="1800" b="1" dirty="0" err="1">
                <a:latin typeface="Symbol" pitchFamily="2" charset="2"/>
                <a:cs typeface="Arial" panose="020B0604020202020204" pitchFamily="34" charset="0"/>
              </a:rPr>
              <a:t>Y</a:t>
            </a:r>
            <a:r>
              <a:rPr lang="en-GB" sz="1800" b="1" baseline="-25000" dirty="0" err="1">
                <a:latin typeface="Arial" panose="020B0604020202020204" pitchFamily="34" charset="0"/>
                <a:cs typeface="Arial" panose="020B0604020202020204" pitchFamily="34" charset="0"/>
              </a:rPr>
              <a:t>soil</a:t>
            </a:r>
            <a:r>
              <a:rPr lang="en-GB" sz="1800" baseline="-25000" dirty="0">
                <a:latin typeface="Arial" panose="020B0604020202020204" pitchFamily="34" charset="0"/>
                <a:cs typeface="Arial" panose="020B0604020202020204" pitchFamily="34" charset="0"/>
              </a:rPr>
              <a:t> </a:t>
            </a:r>
            <a:r>
              <a:rPr lang="en-GB" sz="1800" b="0" i="0" u="none" strike="noStrike" dirty="0">
                <a:effectLst/>
                <a:latin typeface="Arial" panose="020B0604020202020204" pitchFamily="34" charset="0"/>
                <a:cs typeface="Arial" panose="020B0604020202020204" pitchFamily="34" charset="0"/>
                <a:sym typeface="Wingdings" pitchFamily="2" charset="2"/>
              </a:rPr>
              <a:t>estimates</a:t>
            </a:r>
          </a:p>
          <a:p>
            <a:pPr>
              <a:buClr>
                <a:schemeClr val="accent1"/>
              </a:buClr>
            </a:pPr>
            <a:endParaRPr lang="en-GB" sz="1800" b="0" i="0" u="none" strike="noStrike" dirty="0">
              <a:effectLst/>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7B585AC-1DEB-A2DA-25F4-0EAE7C41971C}"/>
              </a:ext>
            </a:extLst>
          </p:cNvPr>
          <p:cNvPicPr>
            <a:picLocks noChangeAspect="1"/>
          </p:cNvPicPr>
          <p:nvPr/>
        </p:nvPicPr>
        <p:blipFill rotWithShape="1">
          <a:blip r:embed="rId3"/>
          <a:srcRect r="3861"/>
          <a:stretch/>
        </p:blipFill>
        <p:spPr>
          <a:xfrm>
            <a:off x="109486" y="2917407"/>
            <a:ext cx="3659256" cy="2396484"/>
          </a:xfrm>
          <a:prstGeom prst="rect">
            <a:avLst/>
          </a:prstGeom>
        </p:spPr>
      </p:pic>
      <p:pic>
        <p:nvPicPr>
          <p:cNvPr id="5" name="Picture 4">
            <a:extLst>
              <a:ext uri="{FF2B5EF4-FFF2-40B4-BE49-F238E27FC236}">
                <a16:creationId xmlns:a16="http://schemas.microsoft.com/office/drawing/2014/main" id="{C78276DE-AEF0-EE0F-F7F7-3A60E738C8C4}"/>
              </a:ext>
            </a:extLst>
          </p:cNvPr>
          <p:cNvPicPr>
            <a:picLocks noChangeAspect="1"/>
          </p:cNvPicPr>
          <p:nvPr/>
        </p:nvPicPr>
        <p:blipFill>
          <a:blip r:embed="rId4"/>
          <a:stretch>
            <a:fillRect/>
          </a:stretch>
        </p:blipFill>
        <p:spPr>
          <a:xfrm>
            <a:off x="109486" y="5088186"/>
            <a:ext cx="3598418" cy="1448816"/>
          </a:xfrm>
          <a:prstGeom prst="rect">
            <a:avLst/>
          </a:prstGeom>
        </p:spPr>
      </p:pic>
      <p:pic>
        <p:nvPicPr>
          <p:cNvPr id="6" name="Picture 5">
            <a:extLst>
              <a:ext uri="{FF2B5EF4-FFF2-40B4-BE49-F238E27FC236}">
                <a16:creationId xmlns:a16="http://schemas.microsoft.com/office/drawing/2014/main" id="{8735E351-3E90-308A-9B43-0B11E05EBB51}"/>
              </a:ext>
            </a:extLst>
          </p:cNvPr>
          <p:cNvPicPr>
            <a:picLocks noChangeAspect="1"/>
          </p:cNvPicPr>
          <p:nvPr/>
        </p:nvPicPr>
        <p:blipFill>
          <a:blip r:embed="rId5"/>
          <a:stretch>
            <a:fillRect/>
          </a:stretch>
        </p:blipFill>
        <p:spPr>
          <a:xfrm>
            <a:off x="4402488" y="2605124"/>
            <a:ext cx="3868688" cy="2266809"/>
          </a:xfrm>
          <a:prstGeom prst="rect">
            <a:avLst/>
          </a:prstGeom>
        </p:spPr>
      </p:pic>
      <p:pic>
        <p:nvPicPr>
          <p:cNvPr id="12" name="Picture 11">
            <a:extLst>
              <a:ext uri="{FF2B5EF4-FFF2-40B4-BE49-F238E27FC236}">
                <a16:creationId xmlns:a16="http://schemas.microsoft.com/office/drawing/2014/main" id="{AA87A785-FEDE-2C34-DB0B-0D9E1A896497}"/>
              </a:ext>
            </a:extLst>
          </p:cNvPr>
          <p:cNvPicPr>
            <a:picLocks noChangeAspect="1"/>
          </p:cNvPicPr>
          <p:nvPr/>
        </p:nvPicPr>
        <p:blipFill rotWithShape="1">
          <a:blip r:embed="rId6"/>
          <a:srcRect t="-1" b="2429"/>
          <a:stretch/>
        </p:blipFill>
        <p:spPr>
          <a:xfrm>
            <a:off x="3943596" y="4769674"/>
            <a:ext cx="1989212" cy="1728192"/>
          </a:xfrm>
          <a:prstGeom prst="rect">
            <a:avLst/>
          </a:prstGeom>
        </p:spPr>
      </p:pic>
      <p:pic>
        <p:nvPicPr>
          <p:cNvPr id="2" name="Picture 1">
            <a:extLst>
              <a:ext uri="{FF2B5EF4-FFF2-40B4-BE49-F238E27FC236}">
                <a16:creationId xmlns:a16="http://schemas.microsoft.com/office/drawing/2014/main" id="{26533F3B-C294-1660-BBD1-96EFD5476312}"/>
              </a:ext>
            </a:extLst>
          </p:cNvPr>
          <p:cNvPicPr>
            <a:picLocks noChangeAspect="1"/>
          </p:cNvPicPr>
          <p:nvPr/>
        </p:nvPicPr>
        <p:blipFill>
          <a:blip r:embed="rId7"/>
          <a:stretch>
            <a:fillRect/>
          </a:stretch>
        </p:blipFill>
        <p:spPr>
          <a:xfrm>
            <a:off x="287318" y="6309320"/>
            <a:ext cx="3564602" cy="607603"/>
          </a:xfrm>
          <a:prstGeom prst="rect">
            <a:avLst/>
          </a:prstGeom>
        </p:spPr>
      </p:pic>
      <p:sp>
        <p:nvSpPr>
          <p:cNvPr id="7" name="TextBox 6">
            <a:extLst>
              <a:ext uri="{FF2B5EF4-FFF2-40B4-BE49-F238E27FC236}">
                <a16:creationId xmlns:a16="http://schemas.microsoft.com/office/drawing/2014/main" id="{95D7063A-B0A5-1625-224E-113E0A32BE51}"/>
              </a:ext>
            </a:extLst>
          </p:cNvPr>
          <p:cNvSpPr txBox="1"/>
          <p:nvPr/>
        </p:nvSpPr>
        <p:spPr>
          <a:xfrm>
            <a:off x="167611" y="2613705"/>
            <a:ext cx="3631122" cy="400110"/>
          </a:xfrm>
          <a:prstGeom prst="rect">
            <a:avLst/>
          </a:prstGeom>
          <a:noFill/>
        </p:spPr>
        <p:txBody>
          <a:bodyPr wrap="none" rtlCol="0">
            <a:spAutoFit/>
          </a:bodyPr>
          <a:lstStyle/>
          <a:p>
            <a:r>
              <a:rPr lang="en-US" dirty="0">
                <a:solidFill>
                  <a:schemeClr val="accent6"/>
                </a:solidFill>
                <a:latin typeface="Arial" panose="020B0604020202020204" pitchFamily="34" charset="0"/>
                <a:cs typeface="Arial" panose="020B0604020202020204" pitchFamily="34" charset="0"/>
              </a:rPr>
              <a:t>Ecosystem drought responses</a:t>
            </a:r>
          </a:p>
        </p:txBody>
      </p:sp>
      <p:pic>
        <p:nvPicPr>
          <p:cNvPr id="8" name="Picture 2">
            <a:extLst>
              <a:ext uri="{FF2B5EF4-FFF2-40B4-BE49-F238E27FC236}">
                <a16:creationId xmlns:a16="http://schemas.microsoft.com/office/drawing/2014/main" id="{566D6A31-D7B1-DD3F-4D08-E9506983ACC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2517" y="4871933"/>
            <a:ext cx="2752818" cy="198193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57E9360-A4F8-41CF-0881-2F19E3C52076}"/>
              </a:ext>
            </a:extLst>
          </p:cNvPr>
          <p:cNvSpPr txBox="1"/>
          <p:nvPr/>
        </p:nvSpPr>
        <p:spPr>
          <a:xfrm>
            <a:off x="6608806" y="6237052"/>
            <a:ext cx="1080120" cy="400110"/>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Holtzmann</a:t>
            </a:r>
            <a:r>
              <a:rPr lang="en-US" sz="1000" dirty="0">
                <a:solidFill>
                  <a:schemeClr val="tx2"/>
                </a:solidFill>
                <a:latin typeface="Arial" panose="020B0604020202020204" pitchFamily="34" charset="0"/>
                <a:cs typeface="Arial" panose="020B0604020202020204" pitchFamily="34" charset="0"/>
              </a:rPr>
              <a:t> et al., 2021</a:t>
            </a:r>
          </a:p>
        </p:txBody>
      </p:sp>
      <p:sp>
        <p:nvSpPr>
          <p:cNvPr id="10" name="TextBox 9">
            <a:extLst>
              <a:ext uri="{FF2B5EF4-FFF2-40B4-BE49-F238E27FC236}">
                <a16:creationId xmlns:a16="http://schemas.microsoft.com/office/drawing/2014/main" id="{417BE52F-2AFA-6AAE-456A-556A0A67077C}"/>
              </a:ext>
            </a:extLst>
          </p:cNvPr>
          <p:cNvSpPr txBox="1"/>
          <p:nvPr/>
        </p:nvSpPr>
        <p:spPr>
          <a:xfrm>
            <a:off x="4202541" y="6616585"/>
            <a:ext cx="1920121" cy="246221"/>
          </a:xfrm>
          <a:prstGeom prst="rect">
            <a:avLst/>
          </a:prstGeom>
          <a:noFill/>
        </p:spPr>
        <p:txBody>
          <a:bodyPr wrap="square" rtlCol="0">
            <a:spAutoFit/>
          </a:bodyPr>
          <a:lstStyle/>
          <a:p>
            <a:r>
              <a:rPr lang="en-US" sz="1000" dirty="0">
                <a:solidFill>
                  <a:schemeClr val="tx2"/>
                </a:solidFill>
                <a:latin typeface="Arial" panose="020B0604020202020204" pitchFamily="34" charset="0"/>
                <a:cs typeface="Arial" panose="020B0604020202020204" pitchFamily="34" charset="0"/>
              </a:rPr>
              <a:t>Jackson &amp; </a:t>
            </a:r>
            <a:r>
              <a:rPr lang="en-US" sz="1000" dirty="0" err="1">
                <a:solidFill>
                  <a:schemeClr val="tx2"/>
                </a:solidFill>
                <a:latin typeface="Arial" panose="020B0604020202020204" pitchFamily="34" charset="0"/>
                <a:cs typeface="Arial" panose="020B0604020202020204" pitchFamily="34" charset="0"/>
              </a:rPr>
              <a:t>Schmugge</a:t>
            </a:r>
            <a:r>
              <a:rPr lang="en-US" sz="1000" dirty="0">
                <a:solidFill>
                  <a:schemeClr val="tx2"/>
                </a:solidFill>
                <a:latin typeface="Arial" panose="020B0604020202020204" pitchFamily="34" charset="0"/>
                <a:cs typeface="Arial" panose="020B0604020202020204" pitchFamily="34" charset="0"/>
              </a:rPr>
              <a:t>, 1991</a:t>
            </a:r>
          </a:p>
        </p:txBody>
      </p:sp>
      <p:sp>
        <p:nvSpPr>
          <p:cNvPr id="11" name="TextBox 10">
            <a:extLst>
              <a:ext uri="{FF2B5EF4-FFF2-40B4-BE49-F238E27FC236}">
                <a16:creationId xmlns:a16="http://schemas.microsoft.com/office/drawing/2014/main" id="{6CFD3343-B830-DA4E-BDCC-AE2B34850373}"/>
              </a:ext>
            </a:extLst>
          </p:cNvPr>
          <p:cNvSpPr txBox="1"/>
          <p:nvPr/>
        </p:nvSpPr>
        <p:spPr>
          <a:xfrm rot="16200000">
            <a:off x="7727426" y="3389126"/>
            <a:ext cx="1396954" cy="246221"/>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Konings</a:t>
            </a:r>
            <a:r>
              <a:rPr lang="en-US" sz="1000" dirty="0">
                <a:solidFill>
                  <a:schemeClr val="tx2"/>
                </a:solidFill>
                <a:latin typeface="Arial" panose="020B0604020202020204" pitchFamily="34" charset="0"/>
                <a:cs typeface="Arial" panose="020B0604020202020204" pitchFamily="34" charset="0"/>
              </a:rPr>
              <a:t> et al., 2021</a:t>
            </a:r>
          </a:p>
        </p:txBody>
      </p:sp>
      <p:sp>
        <p:nvSpPr>
          <p:cNvPr id="13" name="TextBox 12">
            <a:extLst>
              <a:ext uri="{FF2B5EF4-FFF2-40B4-BE49-F238E27FC236}">
                <a16:creationId xmlns:a16="http://schemas.microsoft.com/office/drawing/2014/main" id="{DDA0AC91-A692-A647-5611-C2DBF61D6844}"/>
              </a:ext>
            </a:extLst>
          </p:cNvPr>
          <p:cNvSpPr txBox="1"/>
          <p:nvPr/>
        </p:nvSpPr>
        <p:spPr>
          <a:xfrm rot="16200000">
            <a:off x="3205093" y="3743538"/>
            <a:ext cx="1396954" cy="246221"/>
          </a:xfrm>
          <a:prstGeom prst="rect">
            <a:avLst/>
          </a:prstGeom>
          <a:noFill/>
        </p:spPr>
        <p:txBody>
          <a:bodyPr wrap="square" rtlCol="0">
            <a:spAutoFit/>
          </a:bodyPr>
          <a:lstStyle/>
          <a:p>
            <a:r>
              <a:rPr lang="en-US" sz="1000" dirty="0" err="1">
                <a:solidFill>
                  <a:schemeClr val="tx2"/>
                </a:solidFill>
                <a:latin typeface="Arial" panose="020B0604020202020204" pitchFamily="34" charset="0"/>
                <a:cs typeface="Arial" panose="020B0604020202020204" pitchFamily="34" charset="0"/>
              </a:rPr>
              <a:t>Konings</a:t>
            </a:r>
            <a:r>
              <a:rPr lang="en-US" sz="1000" dirty="0">
                <a:solidFill>
                  <a:schemeClr val="tx2"/>
                </a:solidFill>
                <a:latin typeface="Arial" panose="020B0604020202020204" pitchFamily="34" charset="0"/>
                <a:cs typeface="Arial" panose="020B0604020202020204" pitchFamily="34" charset="0"/>
              </a:rPr>
              <a:t> et al., 2021</a:t>
            </a:r>
          </a:p>
        </p:txBody>
      </p:sp>
    </p:spTree>
    <p:extLst>
      <p:ext uri="{BB962C8B-B14F-4D97-AF65-F5344CB8AC3E}">
        <p14:creationId xmlns:p14="http://schemas.microsoft.com/office/powerpoint/2010/main" val="37075618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Hydraulic functions for vegetation</a:t>
            </a:r>
          </a:p>
        </p:txBody>
      </p:sp>
      <p:pic>
        <p:nvPicPr>
          <p:cNvPr id="1030" name="Picture 6" descr="Details are in the caption following the image">
            <a:extLst>
              <a:ext uri="{FF2B5EF4-FFF2-40B4-BE49-F238E27FC236}">
                <a16:creationId xmlns:a16="http://schemas.microsoft.com/office/drawing/2014/main" id="{FA7002E6-2B85-9BFE-9BAF-1E52BCF5CB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136" y="3056047"/>
            <a:ext cx="5015557" cy="36442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41EC59E-3C50-8F57-E365-1398AF4BAC8E}"/>
              </a:ext>
            </a:extLst>
          </p:cNvPr>
          <p:cNvSpPr txBox="1"/>
          <p:nvPr/>
        </p:nvSpPr>
        <p:spPr>
          <a:xfrm>
            <a:off x="1589090" y="6435288"/>
            <a:ext cx="2417650"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   Relative VWC      </a:t>
            </a:r>
          </a:p>
        </p:txBody>
      </p:sp>
      <p:sp>
        <p:nvSpPr>
          <p:cNvPr id="5" name="TextBox 4">
            <a:extLst>
              <a:ext uri="{FF2B5EF4-FFF2-40B4-BE49-F238E27FC236}">
                <a16:creationId xmlns:a16="http://schemas.microsoft.com/office/drawing/2014/main" id="{AC406367-2883-6E47-0204-4D51ADE91D7F}"/>
              </a:ext>
            </a:extLst>
          </p:cNvPr>
          <p:cNvSpPr txBox="1"/>
          <p:nvPr/>
        </p:nvSpPr>
        <p:spPr>
          <a:xfrm rot="16200000">
            <a:off x="-1222357" y="4515160"/>
            <a:ext cx="3004477"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Water potential, </a:t>
            </a:r>
            <a:r>
              <a:rPr lang="en-US" dirty="0">
                <a:solidFill>
                  <a:schemeClr val="tx1"/>
                </a:solidFill>
                <a:latin typeface="Symbol" pitchFamily="2" charset="2"/>
                <a:cs typeface="Arial" panose="020B0604020202020204" pitchFamily="34" charset="0"/>
              </a:rPr>
              <a:t>Y </a:t>
            </a:r>
            <a:r>
              <a:rPr lang="en-US" dirty="0">
                <a:solidFill>
                  <a:schemeClr val="tx1"/>
                </a:solidFill>
                <a:latin typeface="Arial" panose="020B0604020202020204" pitchFamily="34" charset="0"/>
                <a:cs typeface="Arial" panose="020B0604020202020204" pitchFamily="34" charset="0"/>
              </a:rPr>
              <a:t>(MPa)</a:t>
            </a:r>
          </a:p>
        </p:txBody>
      </p:sp>
      <p:pic>
        <p:nvPicPr>
          <p:cNvPr id="9" name="Picture 8">
            <a:extLst>
              <a:ext uri="{FF2B5EF4-FFF2-40B4-BE49-F238E27FC236}">
                <a16:creationId xmlns:a16="http://schemas.microsoft.com/office/drawing/2014/main" id="{B3F944D0-B767-A1FC-0807-D1093F390512}"/>
              </a:ext>
            </a:extLst>
          </p:cNvPr>
          <p:cNvPicPr>
            <a:picLocks noChangeAspect="1"/>
          </p:cNvPicPr>
          <p:nvPr/>
        </p:nvPicPr>
        <p:blipFill rotWithShape="1">
          <a:blip r:embed="rId4"/>
          <a:srcRect r="1855"/>
          <a:stretch/>
        </p:blipFill>
        <p:spPr>
          <a:xfrm>
            <a:off x="5545493" y="3182372"/>
            <a:ext cx="3467275" cy="2926502"/>
          </a:xfrm>
          <a:prstGeom prst="rect">
            <a:avLst/>
          </a:prstGeom>
        </p:spPr>
      </p:pic>
      <p:sp>
        <p:nvSpPr>
          <p:cNvPr id="11" name="TextBox 10">
            <a:extLst>
              <a:ext uri="{FF2B5EF4-FFF2-40B4-BE49-F238E27FC236}">
                <a16:creationId xmlns:a16="http://schemas.microsoft.com/office/drawing/2014/main" id="{844E423E-51A6-14AF-3874-C4BD6FC21518}"/>
              </a:ext>
            </a:extLst>
          </p:cNvPr>
          <p:cNvSpPr txBox="1"/>
          <p:nvPr/>
        </p:nvSpPr>
        <p:spPr>
          <a:xfrm>
            <a:off x="6143546" y="5924208"/>
            <a:ext cx="2724849" cy="369332"/>
          </a:xfrm>
          <a:prstGeom prst="rect">
            <a:avLst/>
          </a:prstGeom>
          <a:solidFill>
            <a:schemeClr val="bg1"/>
          </a:solidFill>
        </p:spPr>
        <p:txBody>
          <a:bodyPr wrap="none" rtlCol="0">
            <a:spAutoFit/>
          </a:bodyPr>
          <a:lstStyle/>
          <a:p>
            <a:r>
              <a:rPr lang="en-US" sz="1800" dirty="0">
                <a:solidFill>
                  <a:schemeClr val="tx1"/>
                </a:solidFill>
                <a:latin typeface="Arial" panose="020B0604020202020204" pitchFamily="34" charset="0"/>
                <a:cs typeface="Arial" panose="020B0604020202020204" pitchFamily="34" charset="0"/>
              </a:rPr>
              <a:t>Water potential, </a:t>
            </a:r>
            <a:r>
              <a:rPr lang="en-US" sz="1800" dirty="0">
                <a:solidFill>
                  <a:schemeClr val="tx1"/>
                </a:solidFill>
                <a:latin typeface="Symbol" pitchFamily="2" charset="2"/>
                <a:cs typeface="Arial" panose="020B0604020202020204" pitchFamily="34" charset="0"/>
              </a:rPr>
              <a:t>Y </a:t>
            </a:r>
            <a:r>
              <a:rPr lang="en-US" sz="1800" dirty="0">
                <a:solidFill>
                  <a:schemeClr val="tx1"/>
                </a:solidFill>
                <a:latin typeface="Arial" panose="020B0604020202020204" pitchFamily="34" charset="0"/>
                <a:cs typeface="Arial" panose="020B0604020202020204" pitchFamily="34" charset="0"/>
              </a:rPr>
              <a:t>(MPa)</a:t>
            </a:r>
          </a:p>
        </p:txBody>
      </p:sp>
      <p:sp>
        <p:nvSpPr>
          <p:cNvPr id="12" name="TextBox 11">
            <a:extLst>
              <a:ext uri="{FF2B5EF4-FFF2-40B4-BE49-F238E27FC236}">
                <a16:creationId xmlns:a16="http://schemas.microsoft.com/office/drawing/2014/main" id="{AC4E4A78-9204-FA63-A26D-D6A48F073C66}"/>
              </a:ext>
            </a:extLst>
          </p:cNvPr>
          <p:cNvSpPr txBox="1"/>
          <p:nvPr/>
        </p:nvSpPr>
        <p:spPr>
          <a:xfrm rot="16200000">
            <a:off x="4216982" y="4526329"/>
            <a:ext cx="3057247" cy="369332"/>
          </a:xfrm>
          <a:prstGeom prst="rect">
            <a:avLst/>
          </a:prstGeom>
          <a:solidFill>
            <a:schemeClr val="bg1"/>
          </a:solidFill>
        </p:spPr>
        <p:txBody>
          <a:bodyPr wrap="none" rtlCol="0">
            <a:spAutoFit/>
          </a:bodyPr>
          <a:lstStyle/>
          <a:p>
            <a:r>
              <a:rPr lang="en-US" sz="1800" dirty="0">
                <a:solidFill>
                  <a:schemeClr val="tx1"/>
                </a:solidFill>
                <a:latin typeface="Arial" panose="020B0604020202020204" pitchFamily="34" charset="0"/>
                <a:cs typeface="Arial" panose="020B0604020202020204" pitchFamily="34" charset="0"/>
              </a:rPr>
              <a:t>% loss of xylem conductivity</a:t>
            </a:r>
          </a:p>
        </p:txBody>
      </p:sp>
      <p:sp>
        <p:nvSpPr>
          <p:cNvPr id="2" name="TextBox 1">
            <a:extLst>
              <a:ext uri="{FF2B5EF4-FFF2-40B4-BE49-F238E27FC236}">
                <a16:creationId xmlns:a16="http://schemas.microsoft.com/office/drawing/2014/main" id="{EC9D7D76-885F-DC50-D956-B94B7680DCB1}"/>
              </a:ext>
            </a:extLst>
          </p:cNvPr>
          <p:cNvSpPr txBox="1"/>
          <p:nvPr/>
        </p:nvSpPr>
        <p:spPr>
          <a:xfrm>
            <a:off x="154348" y="778986"/>
            <a:ext cx="8835303" cy="1938992"/>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Derive the relationship between </a:t>
            </a:r>
            <a:r>
              <a:rPr lang="en-GB" dirty="0" err="1">
                <a:latin typeface="Symbol" pitchFamily="2" charset="2"/>
                <a:cs typeface="Arial" panose="020B0604020202020204" pitchFamily="34" charset="0"/>
              </a:rPr>
              <a:t>Y</a:t>
            </a:r>
            <a:r>
              <a:rPr lang="en-GB" baseline="-25000" dirty="0" err="1">
                <a:latin typeface="Arial" panose="020B0604020202020204" pitchFamily="34" charset="0"/>
                <a:cs typeface="Arial" panose="020B0604020202020204" pitchFamily="34" charset="0"/>
              </a:rPr>
              <a:t>veg</a:t>
            </a:r>
            <a:r>
              <a:rPr lang="en-GB" dirty="0">
                <a:latin typeface="Arial" panose="020B0604020202020204" pitchFamily="34" charset="0"/>
                <a:cs typeface="Arial" panose="020B0604020202020204" pitchFamily="34" charset="0"/>
              </a:rPr>
              <a:t> and </a:t>
            </a:r>
            <a:r>
              <a:rPr lang="en-US" dirty="0">
                <a:latin typeface="Arial" panose="020B0604020202020204" pitchFamily="34" charset="0"/>
                <a:cs typeface="Arial" panose="020B0604020202020204" pitchFamily="34" charset="0"/>
              </a:rPr>
              <a:t>VWC (VOD)</a:t>
            </a:r>
            <a:r>
              <a:rPr lang="el-GR"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 the ecosystem scale (Pressure-Volume: P-V curve or </a:t>
            </a:r>
            <a:r>
              <a:rPr lang="en-US" b="1" dirty="0">
                <a:latin typeface="Arial" panose="020B0604020202020204" pitchFamily="34" charset="0"/>
                <a:cs typeface="Arial" panose="020B0604020202020204" pitchFamily="34" charset="0"/>
              </a:rPr>
              <a:t>moisture release curve</a:t>
            </a:r>
            <a:r>
              <a:rPr lang="en-US"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GB" dirty="0">
                <a:latin typeface="Arial" panose="020B0604020202020204" pitchFamily="34" charset="0"/>
                <a:cs typeface="Arial" panose="020B0604020202020204" pitchFamily="34" charset="0"/>
              </a:rPr>
              <a:t>A</a:t>
            </a:r>
            <a:r>
              <a:rPr lang="en-GB" dirty="0">
                <a:effectLst/>
                <a:latin typeface="Arial" panose="020B0604020202020204" pitchFamily="34" charset="0"/>
                <a:cs typeface="Arial" panose="020B0604020202020204" pitchFamily="34" charset="0"/>
              </a:rPr>
              <a:t>nalogous to </a:t>
            </a:r>
            <a:r>
              <a:rPr lang="en-GB" b="1" dirty="0">
                <a:effectLst/>
                <a:latin typeface="Arial" panose="020B0604020202020204" pitchFamily="34" charset="0"/>
                <a:cs typeface="Arial" panose="020B0604020202020204" pitchFamily="34" charset="0"/>
              </a:rPr>
              <a:t>soil water retention</a:t>
            </a:r>
            <a:r>
              <a:rPr lang="en-GB" dirty="0">
                <a:effectLst/>
                <a:latin typeface="Arial" panose="020B0604020202020204" pitchFamily="34" charset="0"/>
                <a:cs typeface="Arial" panose="020B0604020202020204" pitchFamily="34" charset="0"/>
              </a:rPr>
              <a:t>/moisture release </a:t>
            </a:r>
            <a:r>
              <a:rPr lang="en-GB" b="1" dirty="0">
                <a:effectLst/>
                <a:latin typeface="Arial" panose="020B0604020202020204" pitchFamily="34" charset="0"/>
                <a:cs typeface="Arial" panose="020B0604020202020204" pitchFamily="34" charset="0"/>
              </a:rPr>
              <a:t>curves</a:t>
            </a:r>
          </a:p>
          <a:p>
            <a:pPr marL="342900" indent="-342900">
              <a:buFont typeface="Arial" panose="020B0604020202020204" pitchFamily="34" charset="0"/>
              <a:buChar char="•"/>
            </a:pPr>
            <a:r>
              <a:rPr lang="en-GB" dirty="0">
                <a:effectLst/>
                <a:latin typeface="Arial" panose="020B0604020202020204" pitchFamily="34" charset="0"/>
                <a:cs typeface="Arial" panose="020B0604020202020204" pitchFamily="34" charset="0"/>
              </a:rPr>
              <a:t>Using </a:t>
            </a:r>
            <a:r>
              <a:rPr lang="en-GB" b="1" dirty="0">
                <a:latin typeface="Arial" panose="020B0604020202020204" pitchFamily="34" charset="0"/>
                <a:cs typeface="Arial" panose="020B0604020202020204" pitchFamily="34" charset="0"/>
              </a:rPr>
              <a:t>nested combined visible and MW </a:t>
            </a:r>
            <a:r>
              <a:rPr lang="en-GB" dirty="0">
                <a:latin typeface="Arial" panose="020B0604020202020204" pitchFamily="34" charset="0"/>
                <a:cs typeface="Arial" panose="020B0604020202020204" pitchFamily="34" charset="0"/>
              </a:rPr>
              <a:t>RS</a:t>
            </a:r>
            <a:r>
              <a:rPr lang="en-GB" b="1" dirty="0">
                <a:latin typeface="Arial" panose="020B0604020202020204" pitchFamily="34" charset="0"/>
                <a:cs typeface="Arial" panose="020B0604020202020204" pitchFamily="34" charset="0"/>
              </a:rPr>
              <a:t> measurements</a:t>
            </a:r>
            <a:r>
              <a:rPr lang="en-GB" dirty="0">
                <a:latin typeface="Arial" panose="020B0604020202020204" pitchFamily="34" charset="0"/>
                <a:cs typeface="Arial" panose="020B0604020202020204" pitchFamily="34" charset="0"/>
              </a:rPr>
              <a:t>, w</a:t>
            </a:r>
            <a:r>
              <a:rPr lang="en-GB" dirty="0">
                <a:effectLst/>
                <a:latin typeface="Arial" panose="020B0604020202020204" pitchFamily="34" charset="0"/>
                <a:cs typeface="Arial" panose="020B0604020202020204" pitchFamily="34" charset="0"/>
              </a:rPr>
              <a:t>e will construct a family of </a:t>
            </a:r>
            <a:r>
              <a:rPr lang="el-GR" dirty="0">
                <a:effectLst/>
                <a:latin typeface="Times" panose="02020603050405020304" pitchFamily="18" charset="0"/>
              </a:rPr>
              <a:t>Ψ</a:t>
            </a:r>
            <a:r>
              <a:rPr lang="en-GB" baseline="-25000" dirty="0">
                <a:effectLst/>
                <a:latin typeface="Arial" panose="020B0604020202020204" pitchFamily="34" charset="0"/>
                <a:cs typeface="Arial" panose="020B0604020202020204" pitchFamily="34" charset="0"/>
              </a:rPr>
              <a:t>veg</a:t>
            </a:r>
            <a:r>
              <a:rPr lang="el-GR" dirty="0">
                <a:effectLst/>
                <a:latin typeface="Times" panose="02020603050405020304" pitchFamily="18" charset="0"/>
              </a:rPr>
              <a:t> </a:t>
            </a:r>
            <a:r>
              <a:rPr lang="el-GR" dirty="0">
                <a:effectLst/>
                <a:latin typeface="Arial" panose="020B0604020202020204" pitchFamily="34" charset="0"/>
                <a:cs typeface="Arial" panose="020B0604020202020204" pitchFamily="34" charset="0"/>
              </a:rPr>
              <a:t>-</a:t>
            </a:r>
            <a:r>
              <a:rPr lang="en-GB" dirty="0">
                <a:effectLst/>
                <a:latin typeface="Arial" panose="020B0604020202020204" pitchFamily="34" charset="0"/>
                <a:cs typeface="Arial" panose="020B0604020202020204" pitchFamily="34" charset="0"/>
              </a:rPr>
              <a:t>VWC</a:t>
            </a:r>
            <a:r>
              <a:rPr lang="en-GB" baseline="-25000" dirty="0">
                <a:effectLst/>
                <a:latin typeface="Arial" panose="020B0604020202020204" pitchFamily="34" charset="0"/>
                <a:cs typeface="Arial" panose="020B0604020202020204" pitchFamily="34" charset="0"/>
              </a:rPr>
              <a:t>R</a:t>
            </a:r>
            <a:r>
              <a:rPr lang="en-GB" dirty="0">
                <a:effectLst/>
                <a:latin typeface="Arial" panose="020B0604020202020204" pitchFamily="34" charset="0"/>
                <a:cs typeface="Arial" panose="020B0604020202020204" pitchFamily="34" charset="0"/>
              </a:rPr>
              <a:t> curves, that go hand-in-hand with the </a:t>
            </a:r>
            <a:r>
              <a:rPr lang="en-GB" i="1" dirty="0">
                <a:effectLst/>
                <a:latin typeface="Arial" panose="020B0604020202020204" pitchFamily="34" charset="0"/>
                <a:cs typeface="Arial" panose="020B0604020202020204" pitchFamily="34" charset="0"/>
              </a:rPr>
              <a:t>soil hydraulic modelling &amp; scaling</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742903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2200" dirty="0"/>
              <a:t>Developing Emulators with Physics-Informed Machine Learning</a:t>
            </a:r>
            <a:endParaRPr lang="en-US" altLang="en-US" sz="2200" dirty="0">
              <a:latin typeface="Arial" panose="020B0604020202020204" pitchFamily="34" charset="0"/>
              <a:cs typeface="Arial" panose="020B0604020202020204" pitchFamily="34" charset="0"/>
            </a:endParaRPr>
          </a:p>
        </p:txBody>
      </p:sp>
      <p:pic>
        <p:nvPicPr>
          <p:cNvPr id="16388" name="Picture 4">
            <a:extLst>
              <a:ext uri="{FF2B5EF4-FFF2-40B4-BE49-F238E27FC236}">
                <a16:creationId xmlns:a16="http://schemas.microsoft.com/office/drawing/2014/main" id="{8CE29953-FC25-D6B0-86FE-909D982C8F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980728"/>
            <a:ext cx="6459708" cy="516968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88F3667-3371-4891-E79F-9E0864AB245B}"/>
              </a:ext>
            </a:extLst>
          </p:cNvPr>
          <p:cNvSpPr txBox="1"/>
          <p:nvPr/>
        </p:nvSpPr>
        <p:spPr>
          <a:xfrm>
            <a:off x="6876256" y="1472971"/>
            <a:ext cx="2195736" cy="1631216"/>
          </a:xfrm>
          <a:prstGeom prst="rect">
            <a:avLst/>
          </a:prstGeom>
          <a:noFill/>
        </p:spPr>
        <p:txBody>
          <a:bodyPr wrap="square" rtlCol="0">
            <a:spAutoFit/>
          </a:bodyPr>
          <a:lstStyle/>
          <a:p>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Conceptual framework of </a:t>
            </a:r>
            <a:r>
              <a:rPr lang="en-GB" sz="2000"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EcoExtreML</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Project: PI Dr </a:t>
            </a:r>
            <a:r>
              <a:rPr lang="en-GB" sz="2000"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Yijian</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Zeng</a:t>
            </a:r>
            <a:endParaRPr lang="en-US" dirty="0">
              <a:solidFill>
                <a:schemeClr val="accent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7F14DC1-DE02-94DA-C641-BD4FBA68C481}"/>
              </a:ext>
            </a:extLst>
          </p:cNvPr>
          <p:cNvSpPr txBox="1"/>
          <p:nvPr/>
        </p:nvSpPr>
        <p:spPr>
          <a:xfrm>
            <a:off x="6804248" y="3789040"/>
            <a:ext cx="2195736" cy="2985433"/>
          </a:xfrm>
          <a:prstGeom prst="rect">
            <a:avLst/>
          </a:prstGeom>
          <a:noFill/>
        </p:spPr>
        <p:txBody>
          <a:bodyPr wrap="square" rtlCol="0">
            <a:spAutoFit/>
          </a:bodyPr>
          <a:lstStyle/>
          <a:p>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Consists of three pillars: </a:t>
            </a:r>
            <a:r>
              <a:rPr lang="en-GB" sz="1400" i="1" kern="100" dirty="0" err="1">
                <a:solidFill>
                  <a:srgbClr val="000000"/>
                </a:solidFill>
                <a:effectLst/>
                <a:latin typeface="Arial" panose="020B0604020202020204" pitchFamily="34" charset="0"/>
                <a:ea typeface="DengXian" panose="02010600030101010101" pitchFamily="2" charset="-122"/>
                <a:cs typeface="Arial" panose="020B0604020202020204" pitchFamily="34" charset="0"/>
              </a:rPr>
              <a:t>i</a:t>
            </a:r>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 the forward modelling of STEMMUS-SCOPE; ii) the Physics-aware machine learning for building emulators of STEMMUS-SCOPE; iii) Earth Observation data that will be assimilated via deploying </a:t>
            </a:r>
            <a:r>
              <a:rPr lang="en-GB" sz="1400" i="1" kern="100" dirty="0" err="1">
                <a:solidFill>
                  <a:srgbClr val="000000"/>
                </a:solidFill>
                <a:effectLst/>
                <a:latin typeface="Arial" panose="020B0604020202020204" pitchFamily="34" charset="0"/>
                <a:ea typeface="DengXian" panose="02010600030101010101" pitchFamily="2" charset="-122"/>
                <a:cs typeface="Arial" panose="020B0604020202020204" pitchFamily="34" charset="0"/>
              </a:rPr>
              <a:t>OpenDA</a:t>
            </a:r>
            <a:r>
              <a:rPr lang="en-GB" sz="1400" i="1" kern="100" dirty="0">
                <a:solidFill>
                  <a:srgbClr val="000000"/>
                </a:solidFill>
                <a:effectLst/>
                <a:latin typeface="Arial" panose="020B0604020202020204" pitchFamily="34" charset="0"/>
                <a:ea typeface="DengXian" panose="02010600030101010101" pitchFamily="2" charset="-122"/>
                <a:cs typeface="Arial" panose="020B0604020202020204" pitchFamily="34" charset="0"/>
              </a:rPr>
              <a:t>. (Zeng et al. 2023, Unpublished)</a:t>
            </a:r>
            <a:endParaRPr lang="en-GB" sz="1400" kern="100" dirty="0">
              <a:effectLst/>
              <a:latin typeface="Arial" panose="020B0604020202020204" pitchFamily="34" charset="0"/>
              <a:ea typeface="DengXian" panose="02010600030101010101" pitchFamily="2" charset="-122"/>
              <a:cs typeface="Arial" panose="020B0604020202020204" pitchFamily="34" charset="0"/>
            </a:endParaRPr>
          </a:p>
          <a:p>
            <a:endParaRPr lang="en-US" dirty="0">
              <a:solidFill>
                <a:schemeClr val="tx2"/>
              </a:solidFill>
              <a:latin typeface="+mn-lt"/>
            </a:endParaRPr>
          </a:p>
        </p:txBody>
      </p:sp>
      <p:sp>
        <p:nvSpPr>
          <p:cNvPr id="5" name="TextBox 4">
            <a:extLst>
              <a:ext uri="{FF2B5EF4-FFF2-40B4-BE49-F238E27FC236}">
                <a16:creationId xmlns:a16="http://schemas.microsoft.com/office/drawing/2014/main" id="{A535EB41-C360-F481-805A-E7643F12F5BE}"/>
              </a:ext>
            </a:extLst>
          </p:cNvPr>
          <p:cNvSpPr txBox="1"/>
          <p:nvPr/>
        </p:nvSpPr>
        <p:spPr>
          <a:xfrm>
            <a:off x="971600" y="6183865"/>
            <a:ext cx="6564682" cy="646331"/>
          </a:xfrm>
          <a:prstGeom prst="rect">
            <a:avLst/>
          </a:prstGeom>
          <a:noFill/>
        </p:spPr>
        <p:txBody>
          <a:bodyPr wrap="none" rtlCol="0">
            <a:spAutoFit/>
          </a:bodyPr>
          <a:lstStyle/>
          <a:p>
            <a:pPr marL="285750" indent="-285750">
              <a:buClr>
                <a:schemeClr val="accent1"/>
              </a:buClr>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Emulators are required for </a:t>
            </a:r>
            <a:r>
              <a:rPr lang="en-US" sz="1800" b="1" dirty="0">
                <a:solidFill>
                  <a:schemeClr val="tx2"/>
                </a:solidFill>
                <a:latin typeface="Arial" panose="020B0604020202020204" pitchFamily="34" charset="0"/>
                <a:cs typeface="Arial" panose="020B0604020202020204" pitchFamily="34" charset="0"/>
              </a:rPr>
              <a:t>computing efficiency</a:t>
            </a:r>
          </a:p>
          <a:p>
            <a:pPr marL="285750" indent="-285750">
              <a:buClr>
                <a:schemeClr val="accent1"/>
              </a:buClr>
              <a:buFont typeface="Arial" panose="020B0604020202020204" pitchFamily="34" charset="0"/>
              <a:buChar char="•"/>
            </a:pPr>
            <a:r>
              <a:rPr lang="en-US" sz="1800" dirty="0">
                <a:latin typeface="Arial" panose="020B0604020202020204" pitchFamily="34" charset="0"/>
                <a:cs typeface="Arial" panose="020B0604020202020204" pitchFamily="34" charset="0"/>
              </a:rPr>
              <a:t>To allow for </a:t>
            </a:r>
            <a:r>
              <a:rPr lang="en-US" sz="1800" b="1" dirty="0">
                <a:latin typeface="Arial" panose="020B0604020202020204" pitchFamily="34" charset="0"/>
                <a:cs typeface="Arial" panose="020B0604020202020204" pitchFamily="34" charset="0"/>
              </a:rPr>
              <a:t>ensemble parameter </a:t>
            </a:r>
            <a:r>
              <a:rPr lang="en-US" sz="1800" dirty="0">
                <a:latin typeface="Arial" panose="020B0604020202020204" pitchFamily="34" charset="0"/>
                <a:cs typeface="Arial" panose="020B0604020202020204" pitchFamily="34" charset="0"/>
              </a:rPr>
              <a:t>perturbation experiments</a:t>
            </a:r>
            <a:endParaRPr lang="en-US" sz="18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177071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t>CMEM-STEMMUS-SCOPE emulator</a:t>
            </a:r>
            <a:endParaRPr lang="en-US" altLang="en-US" sz="3600" dirty="0">
              <a:latin typeface="Arial" panose="020B0604020202020204" pitchFamily="34" charset="0"/>
              <a:cs typeface="Arial" panose="020B0604020202020204" pitchFamily="34" charset="0"/>
            </a:endParaRPr>
          </a:p>
        </p:txBody>
      </p:sp>
      <p:pic>
        <p:nvPicPr>
          <p:cNvPr id="16386" name="Picture 2">
            <a:extLst>
              <a:ext uri="{FF2B5EF4-FFF2-40B4-BE49-F238E27FC236}">
                <a16:creationId xmlns:a16="http://schemas.microsoft.com/office/drawing/2014/main" id="{97E60B81-EC3B-EE48-FC38-0F7738CF35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717" y="1196752"/>
            <a:ext cx="7308304" cy="4679345"/>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a:extLst>
              <a:ext uri="{FF2B5EF4-FFF2-40B4-BE49-F238E27FC236}">
                <a16:creationId xmlns:a16="http://schemas.microsoft.com/office/drawing/2014/main" id="{020C25E9-D4FC-D15A-9B9D-84F9F3001747}"/>
              </a:ext>
            </a:extLst>
          </p:cNvPr>
          <p:cNvSpPr/>
          <p:nvPr/>
        </p:nvSpPr>
        <p:spPr>
          <a:xfrm>
            <a:off x="6012160" y="1368933"/>
            <a:ext cx="1800200" cy="547899"/>
          </a:xfrm>
          <a:prstGeom prst="roundRect">
            <a:avLst/>
          </a:prstGeom>
          <a:solidFill>
            <a:schemeClr val="bg1"/>
          </a:solidFill>
          <a:ln w="38100">
            <a:noFill/>
          </a:ln>
        </p:spPr>
        <p:txBody>
          <a:bodyPr wrap="square" rtlCol="0" anchor="ctr">
            <a:spAutoFit/>
          </a:bodyPr>
          <a:lstStyle/>
          <a:p>
            <a:pPr algn="ctr"/>
            <a:endParaRPr lang="en-US" dirty="0">
              <a:solidFill>
                <a:schemeClr val="tx2"/>
              </a:solidFill>
              <a:latin typeface="+mn-lt"/>
            </a:endParaRPr>
          </a:p>
        </p:txBody>
      </p:sp>
      <p:sp>
        <p:nvSpPr>
          <p:cNvPr id="3" name="TextBox 2">
            <a:extLst>
              <a:ext uri="{FF2B5EF4-FFF2-40B4-BE49-F238E27FC236}">
                <a16:creationId xmlns:a16="http://schemas.microsoft.com/office/drawing/2014/main" id="{2153AC79-9B48-2A26-9940-4B96DE7D26CC}"/>
              </a:ext>
            </a:extLst>
          </p:cNvPr>
          <p:cNvSpPr txBox="1"/>
          <p:nvPr/>
        </p:nvSpPr>
        <p:spPr>
          <a:xfrm>
            <a:off x="5925465" y="1464409"/>
            <a:ext cx="1067921" cy="400110"/>
          </a:xfrm>
          <a:prstGeom prst="rect">
            <a:avLst/>
          </a:prstGeom>
          <a:solidFill>
            <a:schemeClr val="bg1"/>
          </a:solid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CMEM*</a:t>
            </a:r>
          </a:p>
        </p:txBody>
      </p:sp>
      <p:sp>
        <p:nvSpPr>
          <p:cNvPr id="2" name="TextBox 1">
            <a:extLst>
              <a:ext uri="{FF2B5EF4-FFF2-40B4-BE49-F238E27FC236}">
                <a16:creationId xmlns:a16="http://schemas.microsoft.com/office/drawing/2014/main" id="{9E80BA6C-02C4-E90E-1E9C-1B5C79675AF8}"/>
              </a:ext>
            </a:extLst>
          </p:cNvPr>
          <p:cNvSpPr txBox="1"/>
          <p:nvPr/>
        </p:nvSpPr>
        <p:spPr>
          <a:xfrm>
            <a:off x="120300" y="6162500"/>
            <a:ext cx="8903399" cy="400110"/>
          </a:xfrm>
          <a:prstGeom prst="rect">
            <a:avLst/>
          </a:prstGeom>
          <a:no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*Community Microwave Emission Modelling Platform  (de </a:t>
            </a:r>
            <a:r>
              <a:rPr lang="en-US" dirty="0" err="1">
                <a:solidFill>
                  <a:schemeClr val="tx1"/>
                </a:solidFill>
                <a:latin typeface="Arial" panose="020B0604020202020204" pitchFamily="34" charset="0"/>
                <a:cs typeface="Arial" panose="020B0604020202020204" pitchFamily="34" charset="0"/>
              </a:rPr>
              <a:t>Rosnay</a:t>
            </a:r>
            <a:r>
              <a:rPr lang="en-US" dirty="0">
                <a:solidFill>
                  <a:schemeClr val="tx1"/>
                </a:solidFill>
                <a:latin typeface="Arial" panose="020B0604020202020204" pitchFamily="34" charset="0"/>
                <a:cs typeface="Arial" panose="020B0604020202020204" pitchFamily="34" charset="0"/>
              </a:rPr>
              <a:t> et al, 2020)</a:t>
            </a:r>
            <a:endParaRPr lang="en-US" dirty="0">
              <a:solidFill>
                <a:schemeClr val="tx2"/>
              </a:solidFill>
              <a:latin typeface="+mn-lt"/>
            </a:endParaRPr>
          </a:p>
        </p:txBody>
      </p:sp>
    </p:spTree>
    <p:extLst>
      <p:ext uri="{BB962C8B-B14F-4D97-AF65-F5344CB8AC3E}">
        <p14:creationId xmlns:p14="http://schemas.microsoft.com/office/powerpoint/2010/main" val="180575085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a:extLst>
              <a:ext uri="{FF2B5EF4-FFF2-40B4-BE49-F238E27FC236}">
                <a16:creationId xmlns:a16="http://schemas.microsoft.com/office/drawing/2014/main" id="{79AF1B78-2AB0-D423-6A24-E45C5AA3846E}"/>
              </a:ext>
            </a:extLst>
          </p:cNvPr>
          <p:cNvSpPr/>
          <p:nvPr/>
        </p:nvSpPr>
        <p:spPr>
          <a:xfrm>
            <a:off x="7367736" y="4428767"/>
            <a:ext cx="1607406" cy="1440160"/>
          </a:xfrm>
          <a:prstGeom prst="roundRect">
            <a:avLst/>
          </a:prstGeom>
          <a:solidFill>
            <a:srgbClr val="D799A1"/>
          </a:solidFill>
          <a:ln w="38100">
            <a:solidFill>
              <a:srgbClr val="D799A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nchor="ctr">
            <a:spAutoFit/>
          </a:bodyPr>
          <a:lstStyle/>
          <a:p>
            <a:pPr algn="ctr"/>
            <a:endParaRPr lang="en-US" dirty="0">
              <a:solidFill>
                <a:schemeClr val="tx2"/>
              </a:solidFill>
              <a:latin typeface="+mn-lt"/>
            </a:endParaRPr>
          </a:p>
        </p:txBody>
      </p:sp>
      <p:sp>
        <p:nvSpPr>
          <p:cNvPr id="2" name="Slide Number Placeholder 1">
            <a:extLst>
              <a:ext uri="{FF2B5EF4-FFF2-40B4-BE49-F238E27FC236}">
                <a16:creationId xmlns:a16="http://schemas.microsoft.com/office/drawing/2014/main" id="{5296230B-EC3C-4B26-941D-C93C28D39CD5}"/>
              </a:ext>
            </a:extLst>
          </p:cNvPr>
          <p:cNvSpPr>
            <a:spLocks noGrp="1"/>
          </p:cNvSpPr>
          <p:nvPr>
            <p:ph type="sldNum" sz="quarter" idx="10"/>
          </p:nvPr>
        </p:nvSpPr>
        <p:spPr/>
        <p:txBody>
          <a:bodyPr/>
          <a:lstStyle/>
          <a:p>
            <a:fld id="{6B3B0B0F-E794-1244-9699-107C60B9C23A}" type="slidenum">
              <a:rPr lang="en-US" smtClean="0"/>
              <a:pPr/>
              <a:t>14</a:t>
            </a:fld>
            <a:endParaRPr lang="en-US" dirty="0"/>
          </a:p>
        </p:txBody>
      </p:sp>
      <p:sp>
        <p:nvSpPr>
          <p:cNvPr id="8" name="TextBox 7">
            <a:extLst>
              <a:ext uri="{FF2B5EF4-FFF2-40B4-BE49-F238E27FC236}">
                <a16:creationId xmlns:a16="http://schemas.microsoft.com/office/drawing/2014/main" id="{A6051925-613B-C5A6-3797-A9494880D771}"/>
              </a:ext>
            </a:extLst>
          </p:cNvPr>
          <p:cNvSpPr txBox="1"/>
          <p:nvPr/>
        </p:nvSpPr>
        <p:spPr>
          <a:xfrm>
            <a:off x="249254" y="448222"/>
            <a:ext cx="8780519" cy="1169551"/>
          </a:xfrm>
          <a:prstGeom prst="rect">
            <a:avLst/>
          </a:prstGeom>
          <a:noFill/>
        </p:spPr>
        <p:txBody>
          <a:bodyPr wrap="square" rtlCol="0">
            <a:spAutoFit/>
          </a:bodyPr>
          <a:lstStyle/>
          <a:p>
            <a:pPr>
              <a:lnSpc>
                <a:spcPts val="2100"/>
              </a:lnSpc>
            </a:pPr>
            <a:endParaRPr lang="en-GB" sz="2100" b="1" dirty="0">
              <a:solidFill>
                <a:srgbClr val="1F497D"/>
              </a:solidFill>
              <a:latin typeface="Arial" panose="020B0604020202020204" pitchFamily="34" charset="0"/>
              <a:ea typeface="+mj-ea"/>
              <a:cs typeface="Arial" panose="020B0604020202020204" pitchFamily="34" charset="0"/>
            </a:endParaRPr>
          </a:p>
          <a:p>
            <a:pPr>
              <a:lnSpc>
                <a:spcPts val="2100"/>
              </a:lnSpc>
            </a:pPr>
            <a:r>
              <a:rPr lang="en-GB" sz="2100" dirty="0">
                <a:latin typeface="Arial" panose="020B0604020202020204" pitchFamily="34" charset="0"/>
                <a:ea typeface="+mj-ea"/>
                <a:cs typeface="Arial" panose="020B0604020202020204" pitchFamily="34" charset="0"/>
                <a:sym typeface="Wingdings" pitchFamily="2" charset="2"/>
              </a:rPr>
              <a:t> Extending and updating the ECMWF </a:t>
            </a:r>
            <a:r>
              <a:rPr lang="en-GB" sz="2100" dirty="0" err="1">
                <a:latin typeface="Arial" panose="020B0604020202020204" pitchFamily="34" charset="0"/>
                <a:ea typeface="+mj-ea"/>
                <a:cs typeface="Arial" panose="020B0604020202020204" pitchFamily="34" charset="0"/>
                <a:sym typeface="Wingdings" pitchFamily="2" charset="2"/>
              </a:rPr>
              <a:t>ECLand</a:t>
            </a:r>
            <a:r>
              <a:rPr lang="en-GB" sz="2100" dirty="0">
                <a:latin typeface="Arial" panose="020B0604020202020204" pitchFamily="34" charset="0"/>
                <a:ea typeface="+mj-ea"/>
                <a:cs typeface="Arial" panose="020B0604020202020204" pitchFamily="34" charset="0"/>
                <a:sym typeface="Wingdings" pitchFamily="2" charset="2"/>
              </a:rPr>
              <a:t> LDAS</a:t>
            </a:r>
          </a:p>
          <a:p>
            <a:pPr>
              <a:lnSpc>
                <a:spcPts val="2100"/>
              </a:lnSpc>
            </a:pPr>
            <a:r>
              <a:rPr lang="en-GB" sz="2100" dirty="0">
                <a:latin typeface="Arial" panose="020B0604020202020204" pitchFamily="34" charset="0"/>
                <a:ea typeface="+mj-ea"/>
                <a:cs typeface="Arial" panose="020B0604020202020204" pitchFamily="34" charset="0"/>
                <a:sym typeface="Wingdings" pitchFamily="2" charset="2"/>
              </a:rPr>
              <a:t> </a:t>
            </a:r>
            <a:r>
              <a:rPr lang="en-GB" sz="2100" dirty="0" err="1">
                <a:latin typeface="Arial" panose="020B0604020202020204" pitchFamily="34" charset="0"/>
                <a:ea typeface="+mj-ea"/>
                <a:cs typeface="Arial" panose="020B0604020202020204" pitchFamily="34" charset="0"/>
                <a:sym typeface="Wingdings" pitchFamily="2" charset="2"/>
              </a:rPr>
              <a:t>S</a:t>
            </a:r>
            <a:r>
              <a:rPr lang="en-GB" sz="2100" dirty="0" err="1">
                <a:latin typeface="Arial" panose="020B0604020202020204" pitchFamily="34" charset="0"/>
                <a:ea typeface="+mj-ea"/>
                <a:cs typeface="Arial" panose="020B0604020202020204" pitchFamily="34" charset="0"/>
              </a:rPr>
              <a:t>patio</a:t>
            </a:r>
            <a:r>
              <a:rPr lang="en-GB" sz="2100" dirty="0">
                <a:latin typeface="Arial" panose="020B0604020202020204" pitchFamily="34" charset="0"/>
                <a:ea typeface="+mj-ea"/>
                <a:cs typeface="Arial" panose="020B0604020202020204" pitchFamily="34" charset="0"/>
              </a:rPr>
              <a:t>- temporal derivation of veg. &amp; subsurface properties, </a:t>
            </a:r>
            <a:r>
              <a:rPr lang="en-GB" sz="2100" b="1" dirty="0">
                <a:latin typeface="Arial" panose="020B0604020202020204" pitchFamily="34" charset="0"/>
                <a:ea typeface="+mj-ea"/>
                <a:cs typeface="Arial" panose="020B0604020202020204" pitchFamily="34" charset="0"/>
              </a:rPr>
              <a:t>WP2</a:t>
            </a:r>
            <a:r>
              <a:rPr lang="en-GB" sz="2100" dirty="0">
                <a:latin typeface="Arial" panose="020B0604020202020204" pitchFamily="34" charset="0"/>
                <a:ea typeface="+mj-ea"/>
                <a:cs typeface="Arial" panose="020B0604020202020204" pitchFamily="34" charset="0"/>
              </a:rPr>
              <a:t> </a:t>
            </a:r>
          </a:p>
          <a:p>
            <a:pPr>
              <a:lnSpc>
                <a:spcPts val="2100"/>
              </a:lnSpc>
            </a:pPr>
            <a:endParaRPr lang="en-GB" sz="2100" b="1" dirty="0">
              <a:solidFill>
                <a:srgbClr val="1F497D"/>
              </a:solidFill>
              <a:latin typeface="+mj-lt"/>
              <a:ea typeface="+mj-ea"/>
              <a:cs typeface="+mj-cs"/>
            </a:endParaRPr>
          </a:p>
        </p:txBody>
      </p:sp>
      <p:pic>
        <p:nvPicPr>
          <p:cNvPr id="9" name="Picture 7" descr="sfc_model_sketch">
            <a:extLst>
              <a:ext uri="{FF2B5EF4-FFF2-40B4-BE49-F238E27FC236}">
                <a16:creationId xmlns:a16="http://schemas.microsoft.com/office/drawing/2014/main" id="{16410B3F-BE32-39AC-81B6-84B049A6944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t="4368" r="-5348" b="-2394"/>
          <a:stretch/>
        </p:blipFill>
        <p:spPr bwMode="auto">
          <a:xfrm>
            <a:off x="66313" y="3027963"/>
            <a:ext cx="1617688" cy="185123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0F55E5A-CD1C-C853-E5A1-380F82CB86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62923" y="5291675"/>
            <a:ext cx="1053165" cy="702110"/>
          </a:xfrm>
          <a:prstGeom prst="rect">
            <a:avLst/>
          </a:prstGeom>
        </p:spPr>
      </p:pic>
      <p:pic>
        <p:nvPicPr>
          <p:cNvPr id="4" name="Picture 2" descr="ECMWF logo">
            <a:extLst>
              <a:ext uri="{FF2B5EF4-FFF2-40B4-BE49-F238E27FC236}">
                <a16:creationId xmlns:a16="http://schemas.microsoft.com/office/drawing/2014/main" id="{17A5EBF1-CC5A-B901-EF6E-D958568D2D6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6638" b="38730"/>
          <a:stretch/>
        </p:blipFill>
        <p:spPr bwMode="auto">
          <a:xfrm>
            <a:off x="1710133" y="6041746"/>
            <a:ext cx="2114412" cy="520807"/>
          </a:xfrm>
          <a:prstGeom prst="rect">
            <a:avLst/>
          </a:prstGeom>
          <a:solidFill>
            <a:schemeClr val="bg1"/>
          </a:solidFill>
        </p:spPr>
      </p:pic>
      <p:sp>
        <p:nvSpPr>
          <p:cNvPr id="3" name="TextBox 2">
            <a:extLst>
              <a:ext uri="{FF2B5EF4-FFF2-40B4-BE49-F238E27FC236}">
                <a16:creationId xmlns:a16="http://schemas.microsoft.com/office/drawing/2014/main" id="{67211349-7E29-B933-A909-2D764EDB2ECA}"/>
              </a:ext>
            </a:extLst>
          </p:cNvPr>
          <p:cNvSpPr txBox="1"/>
          <p:nvPr/>
        </p:nvSpPr>
        <p:spPr>
          <a:xfrm>
            <a:off x="4858283" y="2075556"/>
            <a:ext cx="1154120" cy="369332"/>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x</a:t>
            </a:r>
            <a:r>
              <a:rPr lang="en-DE" sz="1800" baseline="-25000" dirty="0">
                <a:latin typeface="Arial" panose="020B0604020202020204" pitchFamily="34" charset="0"/>
                <a:cs typeface="Arial" panose="020B0604020202020204" pitchFamily="34" charset="0"/>
              </a:rPr>
              <a:t>b</a:t>
            </a:r>
            <a:r>
              <a:rPr lang="en-DE" sz="1800" dirty="0">
                <a:latin typeface="Arial" panose="020B0604020202020204" pitchFamily="34" charset="0"/>
                <a:cs typeface="Arial" panose="020B0604020202020204" pitchFamily="34" charset="0"/>
              </a:rPr>
              <a:t>(t) =   </a:t>
            </a:r>
          </a:p>
        </p:txBody>
      </p:sp>
      <p:sp>
        <p:nvSpPr>
          <p:cNvPr id="5" name="TextBox 4">
            <a:extLst>
              <a:ext uri="{FF2B5EF4-FFF2-40B4-BE49-F238E27FC236}">
                <a16:creationId xmlns:a16="http://schemas.microsoft.com/office/drawing/2014/main" id="{D6D81BE9-4109-6BD1-DD32-275664F320A2}"/>
              </a:ext>
            </a:extLst>
          </p:cNvPr>
          <p:cNvSpPr txBox="1"/>
          <p:nvPr/>
        </p:nvSpPr>
        <p:spPr>
          <a:xfrm>
            <a:off x="5771036" y="1815805"/>
            <a:ext cx="975500" cy="923330"/>
          </a:xfrm>
          <a:prstGeom prst="rect">
            <a:avLst/>
          </a:prstGeom>
          <a:noFill/>
        </p:spPr>
        <p:txBody>
          <a:bodyPr wrap="square">
            <a:spAutoFit/>
          </a:bodyPr>
          <a:lstStyle/>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L1</a:t>
            </a:r>
            <a:r>
              <a:rPr lang="en-DE" sz="1800" i="1" dirty="0">
                <a:latin typeface="Arial" panose="020B0604020202020204" pitchFamily="34" charset="0"/>
                <a:cs typeface="Arial" panose="020B0604020202020204" pitchFamily="34" charset="0"/>
              </a:rPr>
              <a:t>(t)</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L2</a:t>
            </a:r>
            <a:r>
              <a:rPr lang="en-DE" sz="1800" i="1" dirty="0">
                <a:latin typeface="Arial" panose="020B0604020202020204" pitchFamily="34" charset="0"/>
                <a:cs typeface="Arial" panose="020B0604020202020204" pitchFamily="34" charset="0"/>
              </a:rPr>
              <a:t>(t) </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L3</a:t>
            </a:r>
            <a:r>
              <a:rPr lang="en-DE" sz="1800" i="1" dirty="0">
                <a:latin typeface="Arial" panose="020B0604020202020204" pitchFamily="34" charset="0"/>
                <a:cs typeface="Arial" panose="020B0604020202020204" pitchFamily="34" charset="0"/>
              </a:rPr>
              <a:t>(t) </a:t>
            </a:r>
          </a:p>
        </p:txBody>
      </p:sp>
      <p:sp>
        <p:nvSpPr>
          <p:cNvPr id="6" name="TextBox 5">
            <a:extLst>
              <a:ext uri="{FF2B5EF4-FFF2-40B4-BE49-F238E27FC236}">
                <a16:creationId xmlns:a16="http://schemas.microsoft.com/office/drawing/2014/main" id="{37E1A273-73EE-A027-C03C-ADFE724624C6}"/>
              </a:ext>
            </a:extLst>
          </p:cNvPr>
          <p:cNvSpPr txBox="1"/>
          <p:nvPr/>
        </p:nvSpPr>
        <p:spPr>
          <a:xfrm>
            <a:off x="7596336" y="1733793"/>
            <a:ext cx="1410834" cy="2369880"/>
          </a:xfrm>
          <a:prstGeom prst="rect">
            <a:avLst/>
          </a:prstGeom>
          <a:noFill/>
        </p:spPr>
        <p:txBody>
          <a:bodyPr wrap="square">
            <a:spAutoFit/>
          </a:bodyPr>
          <a:lstStyle/>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L1</a:t>
            </a:r>
            <a:r>
              <a:rPr lang="en-DE" sz="1800" i="1" dirty="0">
                <a:latin typeface="Arial" panose="020B0604020202020204" pitchFamily="34" charset="0"/>
                <a:cs typeface="Arial" panose="020B0604020202020204" pitchFamily="34" charset="0"/>
              </a:rPr>
              <a:t>(t)</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L2</a:t>
            </a:r>
            <a:r>
              <a:rPr lang="en-DE" sz="1800" i="1" dirty="0">
                <a:latin typeface="Arial" panose="020B0604020202020204" pitchFamily="34" charset="0"/>
                <a:cs typeface="Arial" panose="020B0604020202020204" pitchFamily="34" charset="0"/>
              </a:rPr>
              <a:t>(t) </a:t>
            </a:r>
          </a:p>
          <a:p>
            <a:r>
              <a:rPr lang="en-DE" sz="1800" i="1" dirty="0">
                <a:latin typeface="Arial" panose="020B0604020202020204" pitchFamily="34" charset="0"/>
                <a:cs typeface="Arial" panose="020B0604020202020204" pitchFamily="34" charset="0"/>
              </a:rPr>
              <a:t>SM</a:t>
            </a:r>
            <a:r>
              <a:rPr lang="en-DE" sz="1800" i="1" baseline="-25000" dirty="0">
                <a:latin typeface="Arial" panose="020B0604020202020204" pitchFamily="34" charset="0"/>
                <a:cs typeface="Arial" panose="020B0604020202020204" pitchFamily="34" charset="0"/>
              </a:rPr>
              <a:t>L3</a:t>
            </a:r>
            <a:r>
              <a:rPr lang="en-DE" sz="1800" i="1" dirty="0">
                <a:latin typeface="Arial" panose="020B0604020202020204" pitchFamily="34" charset="0"/>
                <a:cs typeface="Arial" panose="020B0604020202020204" pitchFamily="34" charset="0"/>
              </a:rPr>
              <a:t>(</a:t>
            </a:r>
            <a:r>
              <a:rPr lang="en-DE" sz="1800" i="1">
                <a:latin typeface="Arial" panose="020B0604020202020204" pitchFamily="34" charset="0"/>
                <a:cs typeface="Arial" panose="020B0604020202020204" pitchFamily="34" charset="0"/>
              </a:rPr>
              <a:t>t)</a:t>
            </a:r>
            <a:endParaRPr lang="en-GB" sz="1800" i="1" dirty="0">
              <a:latin typeface="Arial" panose="020B0604020202020204" pitchFamily="34" charset="0"/>
              <a:cs typeface="Arial" panose="020B0604020202020204" pitchFamily="34" charset="0"/>
            </a:endParaRPr>
          </a:p>
          <a:p>
            <a:r>
              <a:rPr lang="en-GB" sz="1800" i="1" dirty="0">
                <a:latin typeface="Arial" panose="020B0604020202020204" pitchFamily="34" charset="0"/>
                <a:cs typeface="Arial" panose="020B0604020202020204" pitchFamily="34" charset="0"/>
              </a:rPr>
              <a:t>Soil Param</a:t>
            </a:r>
            <a:endParaRPr lang="en-DE" sz="1800" i="1">
              <a:latin typeface="Arial" panose="020B0604020202020204" pitchFamily="34" charset="0"/>
              <a:cs typeface="Arial" panose="020B0604020202020204" pitchFamily="34" charset="0"/>
            </a:endParaRPr>
          </a:p>
          <a:p>
            <a:r>
              <a:rPr lang="en-GB" sz="1800" i="1" dirty="0">
                <a:latin typeface="Arial" panose="020B0604020202020204" pitchFamily="34" charset="0"/>
                <a:cs typeface="Arial" panose="020B0604020202020204" pitchFamily="34" charset="0"/>
              </a:rPr>
              <a:t>LAI</a:t>
            </a:r>
          </a:p>
          <a:p>
            <a:r>
              <a:rPr lang="en-GB" sz="1400" i="1" dirty="0">
                <a:latin typeface="Arial" panose="020B0604020202020204" pitchFamily="34" charset="0"/>
                <a:cs typeface="Arial" panose="020B0604020202020204" pitchFamily="34" charset="0"/>
              </a:rPr>
              <a:t>Phenology</a:t>
            </a:r>
          </a:p>
          <a:p>
            <a:r>
              <a:rPr lang="en-GB" sz="1800" i="1" dirty="0" err="1">
                <a:latin typeface="Symbol" pitchFamily="2" charset="2"/>
                <a:cs typeface="Arial" panose="020B0604020202020204" pitchFamily="34" charset="0"/>
              </a:rPr>
              <a:t>a</a:t>
            </a:r>
            <a:r>
              <a:rPr lang="en-GB" sz="1800" i="1" baseline="-25000" dirty="0" err="1">
                <a:latin typeface="Arial" panose="020B0604020202020204" pitchFamily="34" charset="0"/>
                <a:cs typeface="Arial" panose="020B0604020202020204" pitchFamily="34" charset="0"/>
              </a:rPr>
              <a:t>veg</a:t>
            </a:r>
            <a:endParaRPr lang="en-GB" sz="1800" i="1" baseline="-25000" dirty="0">
              <a:latin typeface="Arial" panose="020B0604020202020204" pitchFamily="34" charset="0"/>
              <a:cs typeface="Arial" panose="020B0604020202020204" pitchFamily="34" charset="0"/>
            </a:endParaRPr>
          </a:p>
          <a:p>
            <a:r>
              <a:rPr lang="en-GB" sz="1800" i="1" dirty="0" err="1">
                <a:latin typeface="Arial" panose="020B0604020202020204" pitchFamily="34" charset="0"/>
                <a:cs typeface="Arial" panose="020B0604020202020204" pitchFamily="34" charset="0"/>
              </a:rPr>
              <a:t>h</a:t>
            </a:r>
            <a:r>
              <a:rPr lang="en-GB" sz="1800" i="1" baseline="-25000" dirty="0" err="1">
                <a:latin typeface="Arial" panose="020B0604020202020204" pitchFamily="34" charset="0"/>
                <a:cs typeface="Arial" panose="020B0604020202020204" pitchFamily="34" charset="0"/>
              </a:rPr>
              <a:t>veg</a:t>
            </a:r>
            <a:endParaRPr lang="en-GB" sz="1800" i="1" baseline="-25000" dirty="0">
              <a:latin typeface="Arial" panose="020B0604020202020204" pitchFamily="34" charset="0"/>
              <a:cs typeface="Arial" panose="020B0604020202020204" pitchFamily="34" charset="0"/>
            </a:endParaRPr>
          </a:p>
          <a:p>
            <a:endParaRPr lang="en-DE" sz="800" i="1" dirty="0"/>
          </a:p>
        </p:txBody>
      </p:sp>
      <p:sp>
        <p:nvSpPr>
          <p:cNvPr id="10" name="Left Bracket 9">
            <a:extLst>
              <a:ext uri="{FF2B5EF4-FFF2-40B4-BE49-F238E27FC236}">
                <a16:creationId xmlns:a16="http://schemas.microsoft.com/office/drawing/2014/main" id="{649B7A29-7646-B0E4-9ED0-DE5E7C0CDDA7}"/>
              </a:ext>
            </a:extLst>
          </p:cNvPr>
          <p:cNvSpPr/>
          <p:nvPr/>
        </p:nvSpPr>
        <p:spPr>
          <a:xfrm rot="10800000">
            <a:off x="6632699" y="1798442"/>
            <a:ext cx="136328" cy="101566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
        <p:nvSpPr>
          <p:cNvPr id="14" name="Right Arrow 13">
            <a:extLst>
              <a:ext uri="{FF2B5EF4-FFF2-40B4-BE49-F238E27FC236}">
                <a16:creationId xmlns:a16="http://schemas.microsoft.com/office/drawing/2014/main" id="{D21930A6-F43D-F802-BCA6-FB6786E16F1F}"/>
              </a:ext>
            </a:extLst>
          </p:cNvPr>
          <p:cNvSpPr/>
          <p:nvPr/>
        </p:nvSpPr>
        <p:spPr>
          <a:xfrm>
            <a:off x="6946245" y="2120215"/>
            <a:ext cx="561109" cy="30026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
        <p:nvSpPr>
          <p:cNvPr id="15" name="Left Bracket 14">
            <a:extLst>
              <a:ext uri="{FF2B5EF4-FFF2-40B4-BE49-F238E27FC236}">
                <a16:creationId xmlns:a16="http://schemas.microsoft.com/office/drawing/2014/main" id="{C91C7771-99A1-1FE1-C9F6-A381BD3811E9}"/>
              </a:ext>
            </a:extLst>
          </p:cNvPr>
          <p:cNvSpPr/>
          <p:nvPr/>
        </p:nvSpPr>
        <p:spPr>
          <a:xfrm>
            <a:off x="7584558" y="1769241"/>
            <a:ext cx="81806" cy="2184340"/>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
        <p:nvSpPr>
          <p:cNvPr id="16" name="Left Bracket 15">
            <a:extLst>
              <a:ext uri="{FF2B5EF4-FFF2-40B4-BE49-F238E27FC236}">
                <a16:creationId xmlns:a16="http://schemas.microsoft.com/office/drawing/2014/main" id="{A0E1034E-E1C8-13A3-AD34-6A4F7E0CBEB1}"/>
              </a:ext>
            </a:extLst>
          </p:cNvPr>
          <p:cNvSpPr/>
          <p:nvPr/>
        </p:nvSpPr>
        <p:spPr>
          <a:xfrm rot="10800000">
            <a:off x="8842643" y="1800546"/>
            <a:ext cx="59205" cy="2153035"/>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pic>
        <p:nvPicPr>
          <p:cNvPr id="22" name="Picture 21" descr="A satellite in space above the earth&#10;&#10;Description automatically generated">
            <a:extLst>
              <a:ext uri="{FF2B5EF4-FFF2-40B4-BE49-F238E27FC236}">
                <a16:creationId xmlns:a16="http://schemas.microsoft.com/office/drawing/2014/main" id="{87E358B6-998A-1F2B-9C5C-D170827BEAB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7907" y="5385647"/>
            <a:ext cx="1298355" cy="1216275"/>
          </a:xfrm>
          <a:prstGeom prst="rect">
            <a:avLst/>
          </a:prstGeom>
        </p:spPr>
      </p:pic>
      <p:pic>
        <p:nvPicPr>
          <p:cNvPr id="26" name="Picture 25" descr="A satellite in space&#10;&#10;Description automatically generated">
            <a:extLst>
              <a:ext uri="{FF2B5EF4-FFF2-40B4-BE49-F238E27FC236}">
                <a16:creationId xmlns:a16="http://schemas.microsoft.com/office/drawing/2014/main" id="{38DAEAF9-5EC8-7AF8-C75B-7EFED1DAD37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5706950" y="3935216"/>
            <a:ext cx="1951732" cy="1184448"/>
          </a:xfrm>
          <a:prstGeom prst="rect">
            <a:avLst/>
          </a:prstGeom>
        </p:spPr>
      </p:pic>
      <p:pic>
        <p:nvPicPr>
          <p:cNvPr id="28" name="Picture 27" descr="A diagram of a soil analysis&#10;&#10;Description automatically generated">
            <a:extLst>
              <a:ext uri="{FF2B5EF4-FFF2-40B4-BE49-F238E27FC236}">
                <a16:creationId xmlns:a16="http://schemas.microsoft.com/office/drawing/2014/main" id="{6AD54A4F-C5F6-F903-4078-B3C0E80DB80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86793" y="2745569"/>
            <a:ext cx="4258591" cy="2277385"/>
          </a:xfrm>
          <a:prstGeom prst="rect">
            <a:avLst/>
          </a:prstGeom>
        </p:spPr>
      </p:pic>
      <p:sp>
        <p:nvSpPr>
          <p:cNvPr id="29" name="TextBox 28">
            <a:extLst>
              <a:ext uri="{FF2B5EF4-FFF2-40B4-BE49-F238E27FC236}">
                <a16:creationId xmlns:a16="http://schemas.microsoft.com/office/drawing/2014/main" id="{65FDE3FD-2084-6EF5-9F99-3BFDB54F7424}"/>
              </a:ext>
            </a:extLst>
          </p:cNvPr>
          <p:cNvSpPr txBox="1"/>
          <p:nvPr/>
        </p:nvSpPr>
        <p:spPr>
          <a:xfrm>
            <a:off x="-18370" y="4915790"/>
            <a:ext cx="2153154" cy="707886"/>
          </a:xfrm>
          <a:prstGeom prst="rect">
            <a:avLst/>
          </a:prstGeom>
          <a:noFill/>
        </p:spPr>
        <p:txBody>
          <a:bodyPr wrap="none" rtlCol="0">
            <a:spAutoFit/>
          </a:bodyPr>
          <a:lstStyle/>
          <a:p>
            <a:r>
              <a:rPr lang="en-US" dirty="0">
                <a:solidFill>
                  <a:schemeClr val="tx1"/>
                </a:solidFill>
                <a:latin typeface="Arial" panose="020B0604020202020204" pitchFamily="34" charset="0"/>
                <a:cs typeface="Arial" panose="020B0604020202020204" pitchFamily="34" charset="0"/>
              </a:rPr>
              <a:t>Updated </a:t>
            </a:r>
            <a:r>
              <a:rPr lang="en-US" dirty="0" err="1">
                <a:solidFill>
                  <a:schemeClr val="tx1"/>
                </a:solidFill>
                <a:latin typeface="Arial" panose="020B0604020202020204" pitchFamily="34" charset="0"/>
                <a:cs typeface="Arial" panose="020B0604020202020204" pitchFamily="34" charset="0"/>
              </a:rPr>
              <a:t>ECLand</a:t>
            </a:r>
            <a:endParaRPr lang="en-US" dirty="0">
              <a:solidFill>
                <a:schemeClr val="tx1"/>
              </a:solidFill>
              <a:latin typeface="Arial" panose="020B0604020202020204" pitchFamily="34" charset="0"/>
              <a:cs typeface="Arial" panose="020B0604020202020204" pitchFamily="34" charset="0"/>
            </a:endParaRPr>
          </a:p>
          <a:p>
            <a:r>
              <a:rPr lang="en-US" dirty="0">
                <a:solidFill>
                  <a:schemeClr val="tx1"/>
                </a:solidFill>
                <a:latin typeface="Arial" panose="020B0604020202020204" pitchFamily="34" charset="0"/>
                <a:cs typeface="Arial" panose="020B0604020202020204" pitchFamily="34" charset="0"/>
              </a:rPr>
              <a:t>&amp; LDAS</a:t>
            </a:r>
            <a:endParaRPr lang="en-US" dirty="0">
              <a:solidFill>
                <a:schemeClr val="tx2"/>
              </a:solidFill>
              <a:latin typeface="+mn-lt"/>
            </a:endParaRPr>
          </a:p>
        </p:txBody>
      </p:sp>
      <p:sp>
        <p:nvSpPr>
          <p:cNvPr id="11" name="Rectangle 2">
            <a:extLst>
              <a:ext uri="{FF2B5EF4-FFF2-40B4-BE49-F238E27FC236}">
                <a16:creationId xmlns:a16="http://schemas.microsoft.com/office/drawing/2014/main" id="{B0A1FEE9-4EB5-7414-9097-787E2EB42E2F}"/>
              </a:ext>
            </a:extLst>
          </p:cNvPr>
          <p:cNvSpPr txBox="1">
            <a:spLocks noChangeArrowheads="1"/>
          </p:cNvSpPr>
          <p:nvPr/>
        </p:nvSpPr>
        <p:spPr>
          <a:xfrm>
            <a:off x="266414" y="-14830"/>
            <a:ext cx="8877586" cy="1044024"/>
          </a:xfrm>
          <a:prstGeom prst="rect">
            <a:avLst/>
          </a:prstGeom>
        </p:spPr>
        <p:txBody>
          <a:bodyPr/>
          <a:lstStyle>
            <a:lvl1pPr algn="l" rtl="0" eaLnBrk="1" fontAlgn="base" hangingPunct="1">
              <a:spcBef>
                <a:spcPct val="0"/>
              </a:spcBef>
              <a:spcAft>
                <a:spcPct val="0"/>
              </a:spcAft>
              <a:defRPr sz="3800" b="0" cap="none" baseline="0">
                <a:solidFill>
                  <a:schemeClr val="accent1"/>
                </a:solidFill>
                <a:latin typeface="Arial Bold" panose="020B0704020202020204" pitchFamily="34" charset="0"/>
                <a:ea typeface="+mj-ea"/>
                <a:cs typeface="Arial Bold" panose="020B0704020202020204" pitchFamily="34" charset="0"/>
              </a:defRPr>
            </a:lvl1pPr>
            <a:lvl2pPr algn="l" rtl="0" eaLnBrk="1" fontAlgn="base" hangingPunct="1">
              <a:spcBef>
                <a:spcPct val="0"/>
              </a:spcBef>
              <a:spcAft>
                <a:spcPct val="0"/>
              </a:spcAft>
              <a:defRPr sz="3600">
                <a:solidFill>
                  <a:schemeClr val="tx2"/>
                </a:solidFill>
                <a:latin typeface="+mn-lt"/>
              </a:defRPr>
            </a:lvl2pPr>
            <a:lvl3pPr algn="l" rtl="0" eaLnBrk="1" fontAlgn="base" hangingPunct="1">
              <a:spcBef>
                <a:spcPct val="0"/>
              </a:spcBef>
              <a:spcAft>
                <a:spcPct val="0"/>
              </a:spcAft>
              <a:defRPr sz="3600">
                <a:solidFill>
                  <a:schemeClr val="tx2"/>
                </a:solidFill>
                <a:latin typeface="+mn-lt"/>
              </a:defRPr>
            </a:lvl3pPr>
            <a:lvl4pPr algn="l" rtl="0" eaLnBrk="1" fontAlgn="base" hangingPunct="1">
              <a:spcBef>
                <a:spcPct val="0"/>
              </a:spcBef>
              <a:spcAft>
                <a:spcPct val="0"/>
              </a:spcAft>
              <a:defRPr sz="3600">
                <a:solidFill>
                  <a:schemeClr val="tx2"/>
                </a:solidFill>
                <a:latin typeface="+mn-lt"/>
              </a:defRPr>
            </a:lvl4pPr>
            <a:lvl5pPr algn="l" rtl="0" eaLnBrk="1" fontAlgn="base" hangingPunct="1">
              <a:spcBef>
                <a:spcPct val="0"/>
              </a:spcBef>
              <a:spcAft>
                <a:spcPct val="0"/>
              </a:spcAft>
              <a:defRPr sz="3600">
                <a:solidFill>
                  <a:schemeClr val="tx2"/>
                </a:solidFill>
                <a:latin typeface="+mn-lt"/>
              </a:defRPr>
            </a:lvl5pPr>
            <a:lvl6pPr marL="457200" algn="l" rtl="0" eaLnBrk="1" fontAlgn="base" hangingPunct="1">
              <a:spcBef>
                <a:spcPct val="0"/>
              </a:spcBef>
              <a:spcAft>
                <a:spcPct val="0"/>
              </a:spcAft>
              <a:defRPr sz="3600">
                <a:solidFill>
                  <a:schemeClr val="tx2"/>
                </a:solidFill>
                <a:latin typeface="+mn-lt"/>
              </a:defRPr>
            </a:lvl6pPr>
            <a:lvl7pPr marL="914400" algn="l" rtl="0" eaLnBrk="1" fontAlgn="base" hangingPunct="1">
              <a:spcBef>
                <a:spcPct val="0"/>
              </a:spcBef>
              <a:spcAft>
                <a:spcPct val="0"/>
              </a:spcAft>
              <a:defRPr sz="3600">
                <a:solidFill>
                  <a:schemeClr val="tx2"/>
                </a:solidFill>
                <a:latin typeface="+mn-lt"/>
              </a:defRPr>
            </a:lvl7pPr>
            <a:lvl8pPr marL="1371600" algn="l" rtl="0" eaLnBrk="1" fontAlgn="base" hangingPunct="1">
              <a:spcBef>
                <a:spcPct val="0"/>
              </a:spcBef>
              <a:spcAft>
                <a:spcPct val="0"/>
              </a:spcAft>
              <a:defRPr sz="3600">
                <a:solidFill>
                  <a:schemeClr val="tx2"/>
                </a:solidFill>
                <a:latin typeface="+mn-lt"/>
              </a:defRPr>
            </a:lvl8pPr>
            <a:lvl9pPr marL="1828800" algn="l" rtl="0" eaLnBrk="1" fontAlgn="base" hangingPunct="1">
              <a:spcBef>
                <a:spcPct val="0"/>
              </a:spcBef>
              <a:spcAft>
                <a:spcPct val="0"/>
              </a:spcAft>
              <a:defRPr sz="3600">
                <a:solidFill>
                  <a:schemeClr val="tx2"/>
                </a:solidFill>
                <a:latin typeface="+mn-lt"/>
              </a:defRPr>
            </a:lvl9pPr>
          </a:lstStyle>
          <a:p>
            <a:pPr>
              <a:defRPr/>
            </a:pPr>
            <a:r>
              <a:rPr lang="en-US" altLang="en-US" sz="2800" kern="0" dirty="0">
                <a:latin typeface="Arial" panose="020B0604020202020204" pitchFamily="34" charset="0"/>
                <a:cs typeface="Arial" panose="020B0604020202020204" pitchFamily="34" charset="0"/>
              </a:rPr>
              <a:t>Vegetation as a root-zone Soil Sensor: </a:t>
            </a:r>
            <a:r>
              <a:rPr lang="en-US" altLang="en-US" sz="2800" u="sng" kern="0" dirty="0">
                <a:latin typeface="Arial" panose="020B0604020202020204" pitchFamily="34" charset="0"/>
                <a:cs typeface="Arial" panose="020B0604020202020204" pitchFamily="34" charset="0"/>
              </a:rPr>
              <a:t>operational</a:t>
            </a:r>
          </a:p>
        </p:txBody>
      </p:sp>
      <p:sp>
        <p:nvSpPr>
          <p:cNvPr id="12" name="TextBox 11">
            <a:extLst>
              <a:ext uri="{FF2B5EF4-FFF2-40B4-BE49-F238E27FC236}">
                <a16:creationId xmlns:a16="http://schemas.microsoft.com/office/drawing/2014/main" id="{360DD365-A877-5F89-306F-89F2CB7A3794}"/>
              </a:ext>
            </a:extLst>
          </p:cNvPr>
          <p:cNvSpPr txBox="1"/>
          <p:nvPr/>
        </p:nvSpPr>
        <p:spPr>
          <a:xfrm>
            <a:off x="527946" y="1922758"/>
            <a:ext cx="740908" cy="400110"/>
          </a:xfrm>
          <a:prstGeom prst="rect">
            <a:avLst/>
          </a:prstGeom>
          <a:noFill/>
        </p:spPr>
        <p:txBody>
          <a:bodyPr wrap="none" rtlCol="0">
            <a:spAutoFit/>
          </a:bodyPr>
          <a:lstStyle/>
          <a:p>
            <a:r>
              <a:rPr lang="en-US" dirty="0">
                <a:solidFill>
                  <a:schemeClr val="tx2"/>
                </a:solidFill>
                <a:latin typeface="Arial" panose="020B0604020202020204" pitchFamily="34" charset="0"/>
                <a:cs typeface="Arial" panose="020B0604020202020204" pitchFamily="34" charset="0"/>
              </a:rPr>
              <a:t>WP1</a:t>
            </a:r>
          </a:p>
        </p:txBody>
      </p:sp>
      <p:cxnSp>
        <p:nvCxnSpPr>
          <p:cNvPr id="18" name="Straight Arrow Connector 17">
            <a:extLst>
              <a:ext uri="{FF2B5EF4-FFF2-40B4-BE49-F238E27FC236}">
                <a16:creationId xmlns:a16="http://schemas.microsoft.com/office/drawing/2014/main" id="{3793583B-47C5-C766-850A-E957916760E1}"/>
              </a:ext>
            </a:extLst>
          </p:cNvPr>
          <p:cNvCxnSpPr/>
          <p:nvPr/>
        </p:nvCxnSpPr>
        <p:spPr bwMode="auto">
          <a:xfrm>
            <a:off x="886762" y="2399633"/>
            <a:ext cx="0" cy="524826"/>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TextBox 20">
            <a:extLst>
              <a:ext uri="{FF2B5EF4-FFF2-40B4-BE49-F238E27FC236}">
                <a16:creationId xmlns:a16="http://schemas.microsoft.com/office/drawing/2014/main" id="{B320CAE2-991D-C89E-67A5-14A193A2BF06}"/>
              </a:ext>
            </a:extLst>
          </p:cNvPr>
          <p:cNvSpPr txBox="1"/>
          <p:nvPr/>
        </p:nvSpPr>
        <p:spPr>
          <a:xfrm>
            <a:off x="3748804" y="2410901"/>
            <a:ext cx="694421" cy="400110"/>
          </a:xfrm>
          <a:prstGeom prst="rect">
            <a:avLst/>
          </a:prstGeom>
          <a:noFill/>
        </p:spPr>
        <p:txBody>
          <a:bodyPr wrap="none" rtlCol="0">
            <a:spAutoFit/>
          </a:bodyPr>
          <a:lstStyle/>
          <a:p>
            <a:r>
              <a:rPr lang="en-US" dirty="0">
                <a:solidFill>
                  <a:schemeClr val="tx2"/>
                </a:solidFill>
                <a:latin typeface="+mn-lt"/>
              </a:rPr>
              <a:t>WP2</a:t>
            </a:r>
          </a:p>
        </p:txBody>
      </p:sp>
      <p:sp>
        <p:nvSpPr>
          <p:cNvPr id="24" name="TextBox 23">
            <a:extLst>
              <a:ext uri="{FF2B5EF4-FFF2-40B4-BE49-F238E27FC236}">
                <a16:creationId xmlns:a16="http://schemas.microsoft.com/office/drawing/2014/main" id="{5ADC5F2B-DDE5-18B0-23D8-CA6EEDABFC16}"/>
              </a:ext>
            </a:extLst>
          </p:cNvPr>
          <p:cNvSpPr txBox="1"/>
          <p:nvPr/>
        </p:nvSpPr>
        <p:spPr>
          <a:xfrm>
            <a:off x="5878673" y="5503306"/>
            <a:ext cx="1508051" cy="830997"/>
          </a:xfrm>
          <a:prstGeom prst="rect">
            <a:avLst/>
          </a:prstGeom>
          <a:noFill/>
        </p:spPr>
        <p:txBody>
          <a:bodyPr wrap="square">
            <a:spAutoFit/>
          </a:bodyPr>
          <a:lstStyle/>
          <a:p>
            <a:r>
              <a:rPr lang="en-GB" sz="1200" b="0" i="0" dirty="0">
                <a:solidFill>
                  <a:srgbClr val="4D5156"/>
                </a:solidFill>
                <a:effectLst/>
                <a:latin typeface="arial" panose="020B0604020202020204" pitchFamily="34" charset="0"/>
              </a:rPr>
              <a:t>Copernicus Imaging Microwave Radiometer: </a:t>
            </a:r>
          </a:p>
          <a:p>
            <a:r>
              <a:rPr lang="en-GB" sz="1200" b="1" i="0" dirty="0">
                <a:solidFill>
                  <a:srgbClr val="5F6368"/>
                </a:solidFill>
                <a:effectLst/>
                <a:latin typeface="arial" panose="020B0604020202020204" pitchFamily="34" charset="0"/>
              </a:rPr>
              <a:t>CIMR</a:t>
            </a:r>
            <a:endParaRPr lang="en-US" sz="1200" dirty="0"/>
          </a:p>
        </p:txBody>
      </p:sp>
      <p:sp>
        <p:nvSpPr>
          <p:cNvPr id="25" name="Right Brace 24">
            <a:extLst>
              <a:ext uri="{FF2B5EF4-FFF2-40B4-BE49-F238E27FC236}">
                <a16:creationId xmlns:a16="http://schemas.microsoft.com/office/drawing/2014/main" id="{843B5FED-265A-9A0F-D522-383C3EF5CB6E}"/>
              </a:ext>
            </a:extLst>
          </p:cNvPr>
          <p:cNvSpPr/>
          <p:nvPr/>
        </p:nvSpPr>
        <p:spPr bwMode="auto">
          <a:xfrm rot="16200000">
            <a:off x="5023897" y="-2210755"/>
            <a:ext cx="295941" cy="7715811"/>
          </a:xfrm>
          <a:prstGeom prst="righ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cxnSp>
        <p:nvCxnSpPr>
          <p:cNvPr id="27" name="Straight Arrow Connector 26">
            <a:extLst>
              <a:ext uri="{FF2B5EF4-FFF2-40B4-BE49-F238E27FC236}">
                <a16:creationId xmlns:a16="http://schemas.microsoft.com/office/drawing/2014/main" id="{33D0985F-5E1B-2942-D6E9-ED2E73AE022A}"/>
              </a:ext>
            </a:extLst>
          </p:cNvPr>
          <p:cNvCxnSpPr/>
          <p:nvPr/>
        </p:nvCxnSpPr>
        <p:spPr bwMode="auto">
          <a:xfrm>
            <a:off x="1684001" y="3953582"/>
            <a:ext cx="511216"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 name="Straight Arrow Connector 30">
            <a:extLst>
              <a:ext uri="{FF2B5EF4-FFF2-40B4-BE49-F238E27FC236}">
                <a16:creationId xmlns:a16="http://schemas.microsoft.com/office/drawing/2014/main" id="{262EB7DA-8850-1681-230B-8AA20741FCA5}"/>
              </a:ext>
            </a:extLst>
          </p:cNvPr>
          <p:cNvCxnSpPr/>
          <p:nvPr/>
        </p:nvCxnSpPr>
        <p:spPr bwMode="auto">
          <a:xfrm>
            <a:off x="8172400" y="3980813"/>
            <a:ext cx="0" cy="383811"/>
          </a:xfrm>
          <a:prstGeom prst="straightConnector1">
            <a:avLst/>
          </a:prstGeom>
          <a:ln>
            <a:headEnd type="none" w="med" len="med"/>
            <a:tailEnd type="triangle"/>
          </a:ln>
        </p:spPr>
        <p:style>
          <a:lnRef idx="3">
            <a:schemeClr val="accent1"/>
          </a:lnRef>
          <a:fillRef idx="0">
            <a:schemeClr val="accent1"/>
          </a:fillRef>
          <a:effectRef idx="2">
            <a:schemeClr val="accent1"/>
          </a:effectRef>
          <a:fontRef idx="minor">
            <a:schemeClr val="tx1"/>
          </a:fontRef>
        </p:style>
      </p:cxnSp>
      <p:cxnSp>
        <p:nvCxnSpPr>
          <p:cNvPr id="34" name="Straight Arrow Connector 33">
            <a:extLst>
              <a:ext uri="{FF2B5EF4-FFF2-40B4-BE49-F238E27FC236}">
                <a16:creationId xmlns:a16="http://schemas.microsoft.com/office/drawing/2014/main" id="{78C8F8BB-E98B-583C-17E8-0285A7BA9569}"/>
              </a:ext>
            </a:extLst>
          </p:cNvPr>
          <p:cNvCxnSpPr/>
          <p:nvPr/>
        </p:nvCxnSpPr>
        <p:spPr bwMode="auto">
          <a:xfrm flipV="1">
            <a:off x="3420029" y="4956027"/>
            <a:ext cx="1614430" cy="29405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7" name="Straight Arrow Connector 36">
            <a:extLst>
              <a:ext uri="{FF2B5EF4-FFF2-40B4-BE49-F238E27FC236}">
                <a16:creationId xmlns:a16="http://schemas.microsoft.com/office/drawing/2014/main" id="{D80AB3C1-0235-EC01-2209-76DBE48238E7}"/>
              </a:ext>
            </a:extLst>
          </p:cNvPr>
          <p:cNvCxnSpPr/>
          <p:nvPr/>
        </p:nvCxnSpPr>
        <p:spPr bwMode="auto">
          <a:xfrm flipH="1" flipV="1">
            <a:off x="5727477" y="4828575"/>
            <a:ext cx="321296" cy="400688"/>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0" name="Straight Arrow Connector 39">
            <a:extLst>
              <a:ext uri="{FF2B5EF4-FFF2-40B4-BE49-F238E27FC236}">
                <a16:creationId xmlns:a16="http://schemas.microsoft.com/office/drawing/2014/main" id="{8780401C-14E3-D91E-0987-56C1124C99F5}"/>
              </a:ext>
            </a:extLst>
          </p:cNvPr>
          <p:cNvCxnSpPr/>
          <p:nvPr/>
        </p:nvCxnSpPr>
        <p:spPr bwMode="auto">
          <a:xfrm flipV="1">
            <a:off x="5076278" y="4947861"/>
            <a:ext cx="116954" cy="321872"/>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5" name="TextBox 44">
            <a:extLst>
              <a:ext uri="{FF2B5EF4-FFF2-40B4-BE49-F238E27FC236}">
                <a16:creationId xmlns:a16="http://schemas.microsoft.com/office/drawing/2014/main" id="{98D7674D-9774-B39B-B2AB-FDAB7ECC2C18}"/>
              </a:ext>
            </a:extLst>
          </p:cNvPr>
          <p:cNvSpPr txBox="1"/>
          <p:nvPr/>
        </p:nvSpPr>
        <p:spPr>
          <a:xfrm>
            <a:off x="7469469" y="4516461"/>
            <a:ext cx="1536460" cy="1200329"/>
          </a:xfrm>
          <a:prstGeom prst="rect">
            <a:avLst/>
          </a:prstGeom>
          <a:noFill/>
        </p:spPr>
        <p:txBody>
          <a:bodyPr wrap="square" rtlCol="0">
            <a:spAutoFit/>
          </a:bodyPr>
          <a:lstStyle/>
          <a:p>
            <a:r>
              <a:rPr lang="en-US" sz="1800" dirty="0">
                <a:solidFill>
                  <a:schemeClr val="tx2"/>
                </a:solidFill>
                <a:latin typeface="Arial" panose="020B0604020202020204" pitchFamily="34" charset="0"/>
                <a:cs typeface="Arial" panose="020B0604020202020204" pitchFamily="34" charset="0"/>
              </a:rPr>
              <a:t>Scalable, dynamic</a:t>
            </a:r>
          </a:p>
          <a:p>
            <a:r>
              <a:rPr lang="en-US" sz="1800" dirty="0">
                <a:latin typeface="Arial" panose="020B0604020202020204" pitchFamily="34" charset="0"/>
                <a:cs typeface="Arial" panose="020B0604020202020204" pitchFamily="34" charset="0"/>
              </a:rPr>
              <a:t>Veg. &amp; soil</a:t>
            </a:r>
          </a:p>
          <a:p>
            <a:r>
              <a:rPr lang="en-US" sz="1800" dirty="0">
                <a:solidFill>
                  <a:schemeClr val="tx2"/>
                </a:solidFill>
                <a:latin typeface="Arial" panose="020B0604020202020204" pitchFamily="34" charset="0"/>
                <a:cs typeface="Arial" panose="020B0604020202020204" pitchFamily="34" charset="0"/>
              </a:rPr>
              <a:t>parameters</a:t>
            </a:r>
          </a:p>
        </p:txBody>
      </p:sp>
      <p:sp>
        <p:nvSpPr>
          <p:cNvPr id="7" name="Left Bracket 6">
            <a:extLst>
              <a:ext uri="{FF2B5EF4-FFF2-40B4-BE49-F238E27FC236}">
                <a16:creationId xmlns:a16="http://schemas.microsoft.com/office/drawing/2014/main" id="{3B951332-E7D2-D1E6-5664-FE624EE6144B}"/>
              </a:ext>
            </a:extLst>
          </p:cNvPr>
          <p:cNvSpPr/>
          <p:nvPr/>
        </p:nvSpPr>
        <p:spPr>
          <a:xfrm>
            <a:off x="5727477" y="1830416"/>
            <a:ext cx="136328" cy="101566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DE"/>
          </a:p>
        </p:txBody>
      </p:sp>
    </p:spTree>
    <p:extLst>
      <p:ext uri="{BB962C8B-B14F-4D97-AF65-F5344CB8AC3E}">
        <p14:creationId xmlns:p14="http://schemas.microsoft.com/office/powerpoint/2010/main" val="1151755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899592" y="2384976"/>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SOME EXTRA/STANDBY SLIDES</a:t>
            </a:r>
          </a:p>
        </p:txBody>
      </p:sp>
    </p:spTree>
    <p:extLst>
      <p:ext uri="{BB962C8B-B14F-4D97-AF65-F5344CB8AC3E}">
        <p14:creationId xmlns:p14="http://schemas.microsoft.com/office/powerpoint/2010/main" val="384394152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Work-packages, WP1</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53371" y="836712"/>
            <a:ext cx="8237257" cy="3470840"/>
          </a:xfrm>
        </p:spPr>
        <p:txBody>
          <a:bodyPr/>
          <a:lstStyle/>
          <a:p>
            <a:pPr marL="0" indent="0">
              <a:buNone/>
            </a:pPr>
            <a:r>
              <a:rPr lang="en-US" altLang="en-US" sz="2000" b="1" dirty="0"/>
              <a:t>WP1</a:t>
            </a:r>
            <a:r>
              <a:rPr lang="en-US" altLang="en-US" sz="2000" dirty="0"/>
              <a:t>: Implementation, testing and verification of the </a:t>
            </a:r>
            <a:r>
              <a:rPr lang="en-US" altLang="en-US" sz="2000" b="1" dirty="0"/>
              <a:t>‘Vegetation as a root-zone Soil-Sensor’ (</a:t>
            </a:r>
            <a:r>
              <a:rPr lang="en-US" altLang="en-US" sz="2000" b="1" dirty="0" err="1"/>
              <a:t>VaaSS</a:t>
            </a:r>
            <a:r>
              <a:rPr lang="en-US" altLang="en-US" sz="2000" b="1" dirty="0"/>
              <a:t>) approach</a:t>
            </a:r>
            <a:r>
              <a:rPr lang="en-US" altLang="en-US" sz="2000" dirty="0"/>
              <a:t> using the STEMMUS-SCOPE model</a:t>
            </a:r>
          </a:p>
          <a:p>
            <a:pPr marL="0" indent="0">
              <a:buNone/>
            </a:pPr>
            <a:r>
              <a:rPr lang="en-US" altLang="en-US" sz="2000" b="1" u="sng" dirty="0"/>
              <a:t>Deliverables </a:t>
            </a:r>
            <a:endParaRPr lang="en-US" altLang="en-US" sz="2000" dirty="0"/>
          </a:p>
          <a:p>
            <a:pPr>
              <a:buFont typeface="Arial" panose="020B0604020202020204" pitchFamily="34" charset="0"/>
              <a:buChar char="•"/>
            </a:pPr>
            <a:r>
              <a:rPr lang="en-US" altLang="en-US" sz="2000" dirty="0"/>
              <a:t>D1.1 PIML*-based </a:t>
            </a:r>
            <a:r>
              <a:rPr lang="en-US" altLang="en-US" sz="2000" b="1" dirty="0"/>
              <a:t>CMEM**-STEMMUS-SCOPE emulator</a:t>
            </a:r>
            <a:r>
              <a:rPr lang="en-US" altLang="en-US" sz="2000" dirty="0"/>
              <a:t>. </a:t>
            </a:r>
          </a:p>
          <a:p>
            <a:pPr>
              <a:buFont typeface="Arial" panose="020B0604020202020204" pitchFamily="34" charset="0"/>
              <a:buChar char="•"/>
            </a:pPr>
            <a:r>
              <a:rPr lang="en-US" altLang="en-US" sz="2000" dirty="0"/>
              <a:t>D1.2. </a:t>
            </a:r>
            <a:r>
              <a:rPr lang="en-US" altLang="en-US" sz="2000" b="1" dirty="0"/>
              <a:t>Literature study </a:t>
            </a:r>
            <a:r>
              <a:rPr lang="en-US" altLang="en-US" sz="2000" dirty="0"/>
              <a:t>on state-of-the-art </a:t>
            </a:r>
            <a:r>
              <a:rPr lang="en-US" altLang="en-US" sz="2000" b="1" dirty="0"/>
              <a:t>soil hydro-thermal theory </a:t>
            </a:r>
            <a:r>
              <a:rPr lang="en-US" altLang="en-US" sz="2000" dirty="0"/>
              <a:t>and </a:t>
            </a:r>
            <a:r>
              <a:rPr lang="en-US" altLang="en-US" sz="2000" dirty="0" err="1"/>
              <a:t>VaaSS</a:t>
            </a:r>
            <a:r>
              <a:rPr lang="en-US" altLang="en-US" sz="2000" dirty="0"/>
              <a:t> approaches. </a:t>
            </a:r>
          </a:p>
          <a:p>
            <a:pPr>
              <a:buFont typeface="Arial" panose="020B0604020202020204" pitchFamily="34" charset="0"/>
              <a:buChar char="•"/>
            </a:pPr>
            <a:r>
              <a:rPr lang="en-US" altLang="en-US" sz="2000" dirty="0"/>
              <a:t>D1.3 </a:t>
            </a:r>
            <a:r>
              <a:rPr lang="en-US" altLang="en-US" sz="2000" b="1" dirty="0"/>
              <a:t>Expert elicitation workshops </a:t>
            </a:r>
            <a:r>
              <a:rPr lang="en-US" altLang="en-US" sz="2000" dirty="0"/>
              <a:t>(e.g. via ISMC working groups, GEWEX GLASS </a:t>
            </a:r>
            <a:r>
              <a:rPr lang="en-US" altLang="en-US" sz="2000" dirty="0" err="1"/>
              <a:t>SoilWat</a:t>
            </a:r>
            <a:r>
              <a:rPr lang="en-US" altLang="en-US" sz="2000" dirty="0"/>
              <a:t> activity, and EO-DA forums).</a:t>
            </a:r>
          </a:p>
          <a:p>
            <a:r>
              <a:rPr lang="en-US" altLang="en-US" sz="2000" dirty="0"/>
              <a:t>D1.4 </a:t>
            </a:r>
            <a:r>
              <a:rPr lang="en-US" altLang="en-US" sz="2000" b="1" dirty="0"/>
              <a:t>Updated</a:t>
            </a:r>
            <a:r>
              <a:rPr lang="en-US" altLang="en-US" sz="2000" dirty="0"/>
              <a:t> CMEM-STEMMUS-SCOPE model/emulator (with theory derived from D1.2-1.3) and testing for ROIs </a:t>
            </a:r>
          </a:p>
          <a:p>
            <a:r>
              <a:rPr lang="en-US" altLang="en-US" sz="2000" dirty="0"/>
              <a:t>D1.5 </a:t>
            </a:r>
            <a:r>
              <a:rPr lang="en-US" altLang="en-US" sz="2000" b="1" dirty="0"/>
              <a:t>Optimal set of model parameter distributions </a:t>
            </a:r>
            <a:r>
              <a:rPr lang="en-US" altLang="en-US" sz="2000" dirty="0"/>
              <a:t>for the ROIs, and </a:t>
            </a:r>
            <a:r>
              <a:rPr lang="en-US" altLang="en-US" sz="2000" dirty="0" err="1"/>
              <a:t>climatologies</a:t>
            </a:r>
            <a:endParaRPr lang="en-US" altLang="en-US" sz="2000" dirty="0"/>
          </a:p>
          <a:p>
            <a:r>
              <a:rPr lang="en-US" altLang="en-US" sz="2000" dirty="0"/>
              <a:t>D1.6 Multi-year </a:t>
            </a:r>
            <a:r>
              <a:rPr lang="en-US" altLang="en-US" sz="2000" b="1" dirty="0"/>
              <a:t>parameter sets for initial tests with IFS </a:t>
            </a:r>
            <a:r>
              <a:rPr lang="en-US" altLang="en-US" sz="2000" dirty="0"/>
              <a:t>(see WP2), drawing from parameter distributions provided by D1.5</a:t>
            </a:r>
          </a:p>
          <a:p>
            <a:r>
              <a:rPr lang="en-US" altLang="en-US" sz="2000" dirty="0"/>
              <a:t>D1.7 </a:t>
            </a:r>
            <a:r>
              <a:rPr lang="en-US" altLang="en-US" sz="2000" b="1" dirty="0"/>
              <a:t>Papers</a:t>
            </a:r>
            <a:r>
              <a:rPr lang="en-US" altLang="en-US" sz="2000" dirty="0"/>
              <a:t> to </a:t>
            </a:r>
            <a:r>
              <a:rPr lang="en-US" altLang="en-US" sz="2000" dirty="0" err="1"/>
              <a:t>summarise</a:t>
            </a:r>
            <a:r>
              <a:rPr lang="en-US" altLang="en-US" sz="2000" dirty="0"/>
              <a:t> the findings and recommendations from WP1.</a:t>
            </a:r>
          </a:p>
          <a:p>
            <a:pPr marL="0" indent="0">
              <a:buNone/>
            </a:pPr>
            <a:endParaRPr lang="en-US" altLang="en-US" sz="2000" dirty="0"/>
          </a:p>
        </p:txBody>
      </p:sp>
      <p:sp>
        <p:nvSpPr>
          <p:cNvPr id="2" name="TextBox 1">
            <a:extLst>
              <a:ext uri="{FF2B5EF4-FFF2-40B4-BE49-F238E27FC236}">
                <a16:creationId xmlns:a16="http://schemas.microsoft.com/office/drawing/2014/main" id="{9631B5D3-49D4-02B7-B5FD-74DCA3717DFD}"/>
              </a:ext>
            </a:extLst>
          </p:cNvPr>
          <p:cNvSpPr txBox="1"/>
          <p:nvPr/>
        </p:nvSpPr>
        <p:spPr>
          <a:xfrm>
            <a:off x="4642026" y="6237312"/>
            <a:ext cx="4496744" cy="830997"/>
          </a:xfrm>
          <a:prstGeom prst="rect">
            <a:avLst/>
          </a:prstGeom>
          <a:noFill/>
        </p:spPr>
        <p:txBody>
          <a:bodyPr wrap="none" rtlCol="0">
            <a:spAutoFit/>
          </a:bodyPr>
          <a:lstStyle/>
          <a:p>
            <a:r>
              <a:rPr lang="en-US" altLang="en-US" sz="1400" dirty="0">
                <a:latin typeface="Arial" panose="020B0604020202020204" pitchFamily="34" charset="0"/>
                <a:cs typeface="Arial" panose="020B0604020202020204" pitchFamily="34" charset="0"/>
              </a:rPr>
              <a:t>*PIML: Physics-informed Machine Learning</a:t>
            </a:r>
          </a:p>
          <a:p>
            <a:r>
              <a:rPr lang="en-US" altLang="en-US" sz="1400" dirty="0">
                <a:latin typeface="Arial" panose="020B0604020202020204" pitchFamily="34" charset="0"/>
                <a:cs typeface="Arial" panose="020B0604020202020204" pitchFamily="34" charset="0"/>
              </a:rPr>
              <a:t>** Community Microwave Emission Modelling Platform</a:t>
            </a:r>
          </a:p>
          <a:p>
            <a:endParaRPr lang="en-US" dirty="0">
              <a:solidFill>
                <a:schemeClr val="tx2"/>
              </a:solidFill>
              <a:latin typeface="+mn-lt"/>
            </a:endParaRPr>
          </a:p>
        </p:txBody>
      </p:sp>
    </p:spTree>
    <p:extLst>
      <p:ext uri="{BB962C8B-B14F-4D97-AF65-F5344CB8AC3E}">
        <p14:creationId xmlns:p14="http://schemas.microsoft.com/office/powerpoint/2010/main" val="227097314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Work-packages, WP2</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3" y="1052736"/>
            <a:ext cx="8237257" cy="3470840"/>
          </a:xfrm>
        </p:spPr>
        <p:txBody>
          <a:bodyPr/>
          <a:lstStyle/>
          <a:p>
            <a:pPr marL="0" indent="0">
              <a:buNone/>
            </a:pPr>
            <a:r>
              <a:rPr lang="en-US" altLang="en-US" sz="2000" b="1" dirty="0"/>
              <a:t>WP2</a:t>
            </a:r>
            <a:r>
              <a:rPr lang="en-US" altLang="en-US" sz="2000" dirty="0"/>
              <a:t>: </a:t>
            </a:r>
            <a:r>
              <a:rPr lang="en-US" altLang="en-US" sz="2000" b="1" dirty="0"/>
              <a:t>Extension</a:t>
            </a:r>
            <a:r>
              <a:rPr lang="en-US" altLang="en-US" sz="2000" dirty="0"/>
              <a:t> of the ECMWF </a:t>
            </a:r>
            <a:r>
              <a:rPr lang="en-US" altLang="en-US" sz="2000" dirty="0" err="1"/>
              <a:t>ECLand</a:t>
            </a:r>
            <a:r>
              <a:rPr lang="en-US" altLang="en-US" sz="2000" dirty="0"/>
              <a:t> </a:t>
            </a:r>
            <a:r>
              <a:rPr lang="en-US" altLang="en-US" sz="2000" b="1" dirty="0"/>
              <a:t>ensemble DA system </a:t>
            </a:r>
            <a:r>
              <a:rPr lang="en-US" altLang="en-US" sz="2000" dirty="0"/>
              <a:t>to achieve novel </a:t>
            </a:r>
            <a:r>
              <a:rPr lang="en-US" altLang="en-US" sz="2000" i="1" dirty="0"/>
              <a:t>dynamic</a:t>
            </a:r>
            <a:r>
              <a:rPr lang="en-US" altLang="en-US" sz="2000" dirty="0"/>
              <a:t> soil-vegetation </a:t>
            </a:r>
            <a:r>
              <a:rPr lang="en-US" altLang="en-US" sz="2000" b="1" dirty="0"/>
              <a:t>parameter estimation</a:t>
            </a:r>
          </a:p>
          <a:p>
            <a:pPr marL="0" indent="0">
              <a:buNone/>
            </a:pPr>
            <a:endParaRPr lang="en-US" altLang="en-US" sz="2000" dirty="0"/>
          </a:p>
          <a:p>
            <a:pPr marL="0" indent="0">
              <a:buNone/>
            </a:pPr>
            <a:r>
              <a:rPr lang="en-US" altLang="en-US" sz="2000" b="1" u="sng" dirty="0"/>
              <a:t>Deliverables </a:t>
            </a:r>
            <a:endParaRPr lang="en-US" altLang="en-US" sz="2000" dirty="0"/>
          </a:p>
          <a:p>
            <a:pPr>
              <a:buFont typeface="Arial" panose="020B0604020202020204" pitchFamily="34" charset="0"/>
              <a:buChar char="•"/>
            </a:pPr>
            <a:r>
              <a:rPr lang="en-US" altLang="en-US" sz="2000" dirty="0"/>
              <a:t>D2.1 </a:t>
            </a:r>
            <a:r>
              <a:rPr lang="en-US" altLang="en-US" sz="2000" b="1" dirty="0"/>
              <a:t>New version of </a:t>
            </a:r>
            <a:r>
              <a:rPr lang="en-US" altLang="en-US" sz="2000" b="1" dirty="0" err="1"/>
              <a:t>ECLand</a:t>
            </a:r>
            <a:r>
              <a:rPr lang="en-US" altLang="en-US" sz="2000" b="1" dirty="0"/>
              <a:t> </a:t>
            </a:r>
            <a:r>
              <a:rPr lang="en-US" altLang="en-US" sz="2000" dirty="0"/>
              <a:t>with updated soil-plant hydraulic system theory and offline DA updates based on WP1. </a:t>
            </a:r>
          </a:p>
          <a:p>
            <a:pPr>
              <a:buFont typeface="Arial" panose="020B0604020202020204" pitchFamily="34" charset="0"/>
              <a:buChar char="•"/>
            </a:pPr>
            <a:r>
              <a:rPr lang="en-US" altLang="en-US" sz="2000" dirty="0"/>
              <a:t>D2.2 Production and evaluation of </a:t>
            </a:r>
            <a:r>
              <a:rPr lang="en-US" altLang="en-US" sz="2000" b="1" dirty="0"/>
              <a:t>offline </a:t>
            </a:r>
            <a:r>
              <a:rPr lang="en-US" altLang="en-US" sz="2000" b="1" dirty="0" err="1"/>
              <a:t>ECLand</a:t>
            </a:r>
            <a:r>
              <a:rPr lang="en-US" altLang="en-US" sz="2000" b="1" dirty="0"/>
              <a:t> ensemble land DA experiments</a:t>
            </a:r>
            <a:r>
              <a:rPr lang="en-US" altLang="en-US" sz="2000" dirty="0"/>
              <a:t> with updated soil &amp; vegetation parameters. </a:t>
            </a:r>
          </a:p>
          <a:p>
            <a:pPr>
              <a:buFont typeface="Arial" panose="020B0604020202020204" pitchFamily="34" charset="0"/>
              <a:buChar char="•"/>
            </a:pPr>
            <a:r>
              <a:rPr lang="en-US" altLang="en-US" sz="2000" dirty="0"/>
              <a:t>D2.3 Production of </a:t>
            </a:r>
            <a:r>
              <a:rPr lang="en-US" altLang="en-US" sz="2000" b="1" dirty="0"/>
              <a:t>medium-range coupled NWP experiments </a:t>
            </a:r>
            <a:r>
              <a:rPr lang="en-US" altLang="en-US" sz="2000" dirty="0"/>
              <a:t>on selected case studies and assessment of updated parameters’ impact. D2.4 </a:t>
            </a:r>
            <a:r>
              <a:rPr lang="en-US" altLang="en-US" sz="2000" b="1" dirty="0"/>
              <a:t>Papers</a:t>
            </a:r>
            <a:r>
              <a:rPr lang="en-US" altLang="en-US" sz="2000" dirty="0"/>
              <a:t> presenting findings of D2.1-D2.3; communications to scientists and end-users. </a:t>
            </a:r>
          </a:p>
          <a:p>
            <a:pPr>
              <a:buFont typeface="Arial" panose="020B0604020202020204" pitchFamily="34" charset="0"/>
              <a:buChar char="•"/>
            </a:pPr>
            <a:r>
              <a:rPr lang="en-US" altLang="en-US" sz="2000" dirty="0"/>
              <a:t>D.2.5 </a:t>
            </a:r>
            <a:r>
              <a:rPr lang="en-US" altLang="en-US" sz="2000" b="1" dirty="0"/>
              <a:t>Internal ECMWF report </a:t>
            </a:r>
            <a:r>
              <a:rPr lang="en-US" altLang="en-US" sz="2000" dirty="0"/>
              <a:t>detailing the findings and recommendations.</a:t>
            </a:r>
          </a:p>
        </p:txBody>
      </p:sp>
    </p:spTree>
    <p:extLst>
      <p:ext uri="{BB962C8B-B14F-4D97-AF65-F5344CB8AC3E}">
        <p14:creationId xmlns:p14="http://schemas.microsoft.com/office/powerpoint/2010/main" val="42387218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800" dirty="0">
                <a:latin typeface="Arial" panose="020B0604020202020204" pitchFamily="34" charset="0"/>
                <a:cs typeface="Arial" panose="020B0604020202020204" pitchFamily="34" charset="0"/>
              </a:rPr>
              <a:t>Project Management &amp; Workplan</a:t>
            </a:r>
          </a:p>
        </p:txBody>
      </p:sp>
      <p:pic>
        <p:nvPicPr>
          <p:cNvPr id="3" name="Picture 2">
            <a:extLst>
              <a:ext uri="{FF2B5EF4-FFF2-40B4-BE49-F238E27FC236}">
                <a16:creationId xmlns:a16="http://schemas.microsoft.com/office/drawing/2014/main" id="{BF288F41-D07E-B09F-EFE1-1165FA94D679}"/>
              </a:ext>
            </a:extLst>
          </p:cNvPr>
          <p:cNvPicPr>
            <a:picLocks noChangeAspect="1"/>
          </p:cNvPicPr>
          <p:nvPr/>
        </p:nvPicPr>
        <p:blipFill>
          <a:blip r:embed="rId3"/>
          <a:stretch>
            <a:fillRect/>
          </a:stretch>
        </p:blipFill>
        <p:spPr>
          <a:xfrm>
            <a:off x="0" y="1484785"/>
            <a:ext cx="9144000" cy="4229100"/>
          </a:xfrm>
          <a:prstGeom prst="rect">
            <a:avLst/>
          </a:prstGeom>
        </p:spPr>
      </p:pic>
    </p:spTree>
    <p:extLst>
      <p:ext uri="{BB962C8B-B14F-4D97-AF65-F5344CB8AC3E}">
        <p14:creationId xmlns:p14="http://schemas.microsoft.com/office/powerpoint/2010/main" val="214687708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D72771C-E526-5284-512D-337555B22382}"/>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2200" dirty="0"/>
              <a:t>STEMMUS-SCOPE and </a:t>
            </a:r>
            <a:r>
              <a:rPr lang="en-US" altLang="en-US" sz="2200" dirty="0" err="1"/>
              <a:t>ECLand</a:t>
            </a:r>
            <a:r>
              <a:rPr lang="en-US" altLang="en-US" sz="2200" dirty="0"/>
              <a:t> validation via GEWEX-PLUMBER2</a:t>
            </a:r>
            <a:endParaRPr lang="en-US" altLang="en-US" sz="22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BB376BD-0BAD-651F-D3AC-1F2D78BE190B}"/>
              </a:ext>
            </a:extLst>
          </p:cNvPr>
          <p:cNvSpPr txBox="1"/>
          <p:nvPr/>
        </p:nvSpPr>
        <p:spPr>
          <a:xfrm>
            <a:off x="310552" y="1340768"/>
            <a:ext cx="2606667" cy="4524315"/>
          </a:xfrm>
          <a:prstGeom prst="rect">
            <a:avLst/>
          </a:prstGeom>
          <a:noFill/>
        </p:spPr>
        <p:txBody>
          <a:bodyPr wrap="square" rtlCol="0">
            <a:spAutoFit/>
          </a:bodyPr>
          <a:lstStyle/>
          <a:p>
            <a:pPr marL="0" indent="0">
              <a:buNone/>
            </a:pPr>
            <a:r>
              <a:rPr lang="en-GB" sz="1800" dirty="0">
                <a:effectLst/>
                <a:latin typeface="Arial" panose="020B0604020202020204" pitchFamily="34" charset="0"/>
                <a:ea typeface="Arial" panose="020B0604020202020204" pitchFamily="34" charset="0"/>
              </a:rPr>
              <a:t>Normalised metric </a:t>
            </a:r>
            <a:r>
              <a:rPr lang="en-GB" sz="1800" b="1" dirty="0">
                <a:effectLst/>
                <a:latin typeface="Arial" panose="020B0604020202020204" pitchFamily="34" charset="0"/>
                <a:ea typeface="Arial" panose="020B0604020202020204" pitchFamily="34" charset="0"/>
              </a:rPr>
              <a:t>discrepancy between each mechanistic model and </a:t>
            </a:r>
            <a:r>
              <a:rPr lang="en-GB" sz="1800" b="1" dirty="0" err="1">
                <a:effectLst/>
                <a:latin typeface="Arial" panose="020B0604020202020204" pitchFamily="34" charset="0"/>
                <a:ea typeface="Arial" panose="020B0604020202020204" pitchFamily="34" charset="0"/>
              </a:rPr>
              <a:t>LSTM_raw</a:t>
            </a:r>
            <a:r>
              <a:rPr lang="en-GB" sz="1800" b="1" dirty="0">
                <a:effectLst/>
                <a:latin typeface="Arial" panose="020B0604020202020204" pitchFamily="34" charset="0"/>
                <a:ea typeface="Arial" panose="020B0604020202020204" pitchFamily="34" charset="0"/>
              </a:rPr>
              <a:t> </a:t>
            </a:r>
            <a:r>
              <a:rPr lang="en-GB" sz="1800" dirty="0">
                <a:effectLst/>
                <a:latin typeface="Arial" panose="020B0604020202020204" pitchFamily="34" charset="0"/>
                <a:ea typeface="Arial" panose="020B0604020202020204" pitchFamily="34" charset="0"/>
              </a:rPr>
              <a:t>for latent heat flux (</a:t>
            </a:r>
            <a:r>
              <a:rPr lang="en-GB" sz="1800" dirty="0" err="1">
                <a:effectLst/>
                <a:latin typeface="Arial" panose="020B0604020202020204" pitchFamily="34" charset="0"/>
                <a:ea typeface="Arial" panose="020B0604020202020204" pitchFamily="34" charset="0"/>
              </a:rPr>
              <a:t>Qle</a:t>
            </a:r>
            <a:r>
              <a:rPr lang="en-GB" sz="1800" dirty="0">
                <a:effectLst/>
                <a:latin typeface="Arial" panose="020B0604020202020204" pitchFamily="34" charset="0"/>
                <a:ea typeface="Arial" panose="020B0604020202020204" pitchFamily="34" charset="0"/>
              </a:rPr>
              <a:t>), with separate inter-quartile boxes for each </a:t>
            </a:r>
            <a:r>
              <a:rPr lang="en-GB" sz="1800" b="1" dirty="0">
                <a:effectLst/>
                <a:latin typeface="Arial" panose="020B0604020202020204" pitchFamily="34" charset="0"/>
                <a:ea typeface="Arial" panose="020B0604020202020204" pitchFamily="34" charset="0"/>
              </a:rPr>
              <a:t>vegetation type</a:t>
            </a:r>
            <a:r>
              <a:rPr lang="en-GB" sz="1800" dirty="0">
                <a:effectLst/>
                <a:latin typeface="Arial" panose="020B0604020202020204" pitchFamily="34" charset="0"/>
                <a:ea typeface="Arial" panose="020B0604020202020204" pitchFamily="34" charset="0"/>
              </a:rPr>
              <a:t>, using raw fluxes. Mean model discrepancy is shown by the dark grey line and text at the bottom of each panel, with reference empirical model range [0,1] shaded in grey.</a:t>
            </a:r>
            <a:r>
              <a:rPr lang="en-GB" sz="1400" dirty="0">
                <a:effectLst/>
              </a:rPr>
              <a:t> </a:t>
            </a:r>
            <a:endParaRPr lang="en-US" sz="18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778D931D-5B98-9E9D-9A5F-BCD24AD2D80D}"/>
              </a:ext>
            </a:extLst>
          </p:cNvPr>
          <p:cNvPicPr>
            <a:picLocks noChangeAspect="1"/>
          </p:cNvPicPr>
          <p:nvPr/>
        </p:nvPicPr>
        <p:blipFill>
          <a:blip r:embed="rId3"/>
          <a:stretch>
            <a:fillRect/>
          </a:stretch>
        </p:blipFill>
        <p:spPr>
          <a:xfrm>
            <a:off x="3289300" y="932881"/>
            <a:ext cx="2565400" cy="3568700"/>
          </a:xfrm>
          <a:prstGeom prst="rect">
            <a:avLst/>
          </a:prstGeom>
        </p:spPr>
      </p:pic>
      <p:pic>
        <p:nvPicPr>
          <p:cNvPr id="3" name="Picture 2">
            <a:extLst>
              <a:ext uri="{FF2B5EF4-FFF2-40B4-BE49-F238E27FC236}">
                <a16:creationId xmlns:a16="http://schemas.microsoft.com/office/drawing/2014/main" id="{E33FF505-C83B-AF21-D990-089070C802B4}"/>
              </a:ext>
            </a:extLst>
          </p:cNvPr>
          <p:cNvPicPr>
            <a:picLocks noChangeAspect="1"/>
          </p:cNvPicPr>
          <p:nvPr/>
        </p:nvPicPr>
        <p:blipFill>
          <a:blip r:embed="rId4"/>
          <a:stretch>
            <a:fillRect/>
          </a:stretch>
        </p:blipFill>
        <p:spPr>
          <a:xfrm>
            <a:off x="5849413" y="1063030"/>
            <a:ext cx="2527300" cy="3352800"/>
          </a:xfrm>
          <a:prstGeom prst="rect">
            <a:avLst/>
          </a:prstGeom>
        </p:spPr>
      </p:pic>
      <p:pic>
        <p:nvPicPr>
          <p:cNvPr id="11" name="Picture 10">
            <a:extLst>
              <a:ext uri="{FF2B5EF4-FFF2-40B4-BE49-F238E27FC236}">
                <a16:creationId xmlns:a16="http://schemas.microsoft.com/office/drawing/2014/main" id="{BCBF8ADC-B5BC-13F8-8DCA-1A570B8F1E03}"/>
              </a:ext>
            </a:extLst>
          </p:cNvPr>
          <p:cNvPicPr>
            <a:picLocks noChangeAspect="1"/>
          </p:cNvPicPr>
          <p:nvPr/>
        </p:nvPicPr>
        <p:blipFill rotWithShape="1">
          <a:blip r:embed="rId5"/>
          <a:srcRect t="5480"/>
          <a:stretch/>
        </p:blipFill>
        <p:spPr>
          <a:xfrm>
            <a:off x="3287967" y="4415830"/>
            <a:ext cx="2527300" cy="1752600"/>
          </a:xfrm>
          <a:prstGeom prst="rect">
            <a:avLst/>
          </a:prstGeom>
        </p:spPr>
      </p:pic>
      <p:pic>
        <p:nvPicPr>
          <p:cNvPr id="12" name="Picture 11">
            <a:extLst>
              <a:ext uri="{FF2B5EF4-FFF2-40B4-BE49-F238E27FC236}">
                <a16:creationId xmlns:a16="http://schemas.microsoft.com/office/drawing/2014/main" id="{94970F84-10CF-568F-293E-67B7054EC4C0}"/>
              </a:ext>
            </a:extLst>
          </p:cNvPr>
          <p:cNvPicPr>
            <a:picLocks noChangeAspect="1"/>
          </p:cNvPicPr>
          <p:nvPr/>
        </p:nvPicPr>
        <p:blipFill>
          <a:blip r:embed="rId6"/>
          <a:stretch>
            <a:fillRect/>
          </a:stretch>
        </p:blipFill>
        <p:spPr>
          <a:xfrm>
            <a:off x="5877508" y="4419901"/>
            <a:ext cx="2540000" cy="1752600"/>
          </a:xfrm>
          <a:prstGeom prst="rect">
            <a:avLst/>
          </a:prstGeom>
        </p:spPr>
      </p:pic>
      <p:sp>
        <p:nvSpPr>
          <p:cNvPr id="5" name="Oval 4">
            <a:extLst>
              <a:ext uri="{FF2B5EF4-FFF2-40B4-BE49-F238E27FC236}">
                <a16:creationId xmlns:a16="http://schemas.microsoft.com/office/drawing/2014/main" id="{B8907DFA-0103-12DA-4876-2D7C051A48EF}"/>
              </a:ext>
            </a:extLst>
          </p:cNvPr>
          <p:cNvSpPr/>
          <p:nvPr/>
        </p:nvSpPr>
        <p:spPr>
          <a:xfrm>
            <a:off x="4499992" y="2348880"/>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6" name="Oval 5">
            <a:extLst>
              <a:ext uri="{FF2B5EF4-FFF2-40B4-BE49-F238E27FC236}">
                <a16:creationId xmlns:a16="http://schemas.microsoft.com/office/drawing/2014/main" id="{F320F5B8-DB29-E007-5230-C73895043642}"/>
              </a:ext>
            </a:extLst>
          </p:cNvPr>
          <p:cNvSpPr/>
          <p:nvPr/>
        </p:nvSpPr>
        <p:spPr>
          <a:xfrm>
            <a:off x="7060105" y="2356342"/>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7" name="Oval 6">
            <a:extLst>
              <a:ext uri="{FF2B5EF4-FFF2-40B4-BE49-F238E27FC236}">
                <a16:creationId xmlns:a16="http://schemas.microsoft.com/office/drawing/2014/main" id="{74030C89-795F-53A4-5F20-4009045CFEDF}"/>
              </a:ext>
            </a:extLst>
          </p:cNvPr>
          <p:cNvSpPr/>
          <p:nvPr/>
        </p:nvSpPr>
        <p:spPr>
          <a:xfrm>
            <a:off x="7020272" y="4119224"/>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8" name="Oval 7">
            <a:extLst>
              <a:ext uri="{FF2B5EF4-FFF2-40B4-BE49-F238E27FC236}">
                <a16:creationId xmlns:a16="http://schemas.microsoft.com/office/drawing/2014/main" id="{9FE17FF9-E099-E844-66D7-22614B540F43}"/>
              </a:ext>
            </a:extLst>
          </p:cNvPr>
          <p:cNvSpPr/>
          <p:nvPr/>
        </p:nvSpPr>
        <p:spPr>
          <a:xfrm>
            <a:off x="4463528" y="5831829"/>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sp>
        <p:nvSpPr>
          <p:cNvPr id="9" name="Oval 8">
            <a:extLst>
              <a:ext uri="{FF2B5EF4-FFF2-40B4-BE49-F238E27FC236}">
                <a16:creationId xmlns:a16="http://schemas.microsoft.com/office/drawing/2014/main" id="{F2D76217-719D-D13E-141D-818AF02A32C6}"/>
              </a:ext>
            </a:extLst>
          </p:cNvPr>
          <p:cNvSpPr/>
          <p:nvPr/>
        </p:nvSpPr>
        <p:spPr>
          <a:xfrm>
            <a:off x="7020272" y="5803219"/>
            <a:ext cx="648072" cy="288032"/>
          </a:xfrm>
          <a:prstGeom prst="ellipse">
            <a:avLst/>
          </a:prstGeom>
          <a:noFill/>
          <a:ln w="19050">
            <a:solidFill>
              <a:schemeClr val="accent1"/>
            </a:solidFill>
          </a:ln>
        </p:spPr>
        <p:txBody>
          <a:bodyPr wrap="square" rtlCol="0" anchor="ctr">
            <a:spAutoFit/>
          </a:bodyPr>
          <a:lstStyle/>
          <a:p>
            <a:pPr algn="ctr"/>
            <a:endParaRPr lang="en-US" dirty="0">
              <a:solidFill>
                <a:schemeClr val="tx2"/>
              </a:solidFill>
              <a:latin typeface="+mn-lt"/>
            </a:endParaRPr>
          </a:p>
        </p:txBody>
      </p:sp>
      <p:cxnSp>
        <p:nvCxnSpPr>
          <p:cNvPr id="14" name="Straight Connector 13">
            <a:extLst>
              <a:ext uri="{FF2B5EF4-FFF2-40B4-BE49-F238E27FC236}">
                <a16:creationId xmlns:a16="http://schemas.microsoft.com/office/drawing/2014/main" id="{905CFB84-4C00-F94E-C993-55F5791B0CBA}"/>
              </a:ext>
            </a:extLst>
          </p:cNvPr>
          <p:cNvCxnSpPr/>
          <p:nvPr/>
        </p:nvCxnSpPr>
        <p:spPr bwMode="auto">
          <a:xfrm>
            <a:off x="4211960" y="4365104"/>
            <a:ext cx="1152128" cy="0"/>
          </a:xfrm>
          <a:prstGeom prst="line">
            <a:avLst/>
          </a:prstGeom>
          <a:noFill/>
          <a:ln w="63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362058793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63" y="-232663"/>
            <a:ext cx="8280000" cy="828000"/>
          </a:xfrm>
        </p:spPr>
        <p:txBody>
          <a:bodyPr/>
          <a:lstStyle/>
          <a:p>
            <a:r>
              <a:rPr lang="en-GB" sz="2800" dirty="0"/>
              <a:t>Problem-statement &amp; importance of L-A feedbacks</a:t>
            </a:r>
          </a:p>
        </p:txBody>
      </p:sp>
      <p:pic>
        <p:nvPicPr>
          <p:cNvPr id="5" name="Audio 4">
            <a:hlinkClick r:id="" action="ppaction://media"/>
            <a:extLst>
              <a:ext uri="{FF2B5EF4-FFF2-40B4-BE49-F238E27FC236}">
                <a16:creationId xmlns:a16="http://schemas.microsoft.com/office/drawing/2014/main" id="{B73A090F-9361-4542-B93C-36F606DDE1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pic>
        <p:nvPicPr>
          <p:cNvPr id="7" name="Picture 6">
            <a:extLst>
              <a:ext uri="{FF2B5EF4-FFF2-40B4-BE49-F238E27FC236}">
                <a16:creationId xmlns:a16="http://schemas.microsoft.com/office/drawing/2014/main" id="{9C6CAFA1-4CAC-AA41-A8C1-ED2709E9A5D2}"/>
              </a:ext>
            </a:extLst>
          </p:cNvPr>
          <p:cNvPicPr>
            <a:picLocks noChangeAspect="1"/>
          </p:cNvPicPr>
          <p:nvPr/>
        </p:nvPicPr>
        <p:blipFill>
          <a:blip r:embed="rId6"/>
          <a:stretch>
            <a:fillRect/>
          </a:stretch>
        </p:blipFill>
        <p:spPr>
          <a:xfrm>
            <a:off x="-7032" y="1866507"/>
            <a:ext cx="9144000" cy="4298799"/>
          </a:xfrm>
          <a:prstGeom prst="rect">
            <a:avLst/>
          </a:prstGeom>
        </p:spPr>
      </p:pic>
      <p:sp>
        <p:nvSpPr>
          <p:cNvPr id="8" name="TextBox 7">
            <a:extLst>
              <a:ext uri="{FF2B5EF4-FFF2-40B4-BE49-F238E27FC236}">
                <a16:creationId xmlns:a16="http://schemas.microsoft.com/office/drawing/2014/main" id="{DD842215-A355-FB42-81DB-69DFBECD6EA4}"/>
              </a:ext>
            </a:extLst>
          </p:cNvPr>
          <p:cNvSpPr txBox="1"/>
          <p:nvPr/>
        </p:nvSpPr>
        <p:spPr>
          <a:xfrm>
            <a:off x="89681" y="6256053"/>
            <a:ext cx="2190023" cy="338554"/>
          </a:xfrm>
          <a:prstGeom prst="rect">
            <a:avLst/>
          </a:prstGeom>
          <a:noFill/>
        </p:spPr>
        <p:txBody>
          <a:bodyPr wrap="none" rtlCol="0">
            <a:spAutoFit/>
          </a:bodyPr>
          <a:lstStyle/>
          <a:p>
            <a:r>
              <a:rPr lang="en-US" sz="1600" dirty="0" err="1">
                <a:latin typeface="Arial" panose="020B0604020202020204" pitchFamily="34" charset="0"/>
                <a:cs typeface="Arial" panose="020B0604020202020204" pitchFamily="34" charset="0"/>
              </a:rPr>
              <a:t>Bonan</a:t>
            </a:r>
            <a:r>
              <a:rPr lang="en-US" sz="1600" dirty="0">
                <a:latin typeface="Arial" panose="020B0604020202020204" pitchFamily="34" charset="0"/>
                <a:cs typeface="Arial" panose="020B0604020202020204" pitchFamily="34" charset="0"/>
              </a:rPr>
              <a:t>, 2008, Science</a:t>
            </a:r>
          </a:p>
        </p:txBody>
      </p:sp>
      <p:sp>
        <p:nvSpPr>
          <p:cNvPr id="3" name="Rectangle 2">
            <a:extLst>
              <a:ext uri="{FF2B5EF4-FFF2-40B4-BE49-F238E27FC236}">
                <a16:creationId xmlns:a16="http://schemas.microsoft.com/office/drawing/2014/main" id="{AF017EDD-14BB-264A-B563-A49774698556}"/>
              </a:ext>
            </a:extLst>
          </p:cNvPr>
          <p:cNvSpPr/>
          <p:nvPr/>
        </p:nvSpPr>
        <p:spPr>
          <a:xfrm>
            <a:off x="3923928" y="5868699"/>
            <a:ext cx="385764" cy="400110"/>
          </a:xfrm>
          <a:prstGeom prst="rect">
            <a:avLst/>
          </a:prstGeom>
          <a:solidFill>
            <a:schemeClr val="bg1"/>
          </a:solidFill>
          <a:ln w="38100">
            <a:solidFill>
              <a:schemeClr val="bg1"/>
            </a:solidFill>
          </a:ln>
        </p:spPr>
        <p:txBody>
          <a:bodyPr wrap="square" rtlCol="0" anchor="ctr">
            <a:spAutoFit/>
          </a:bodyPr>
          <a:lstStyle/>
          <a:p>
            <a:pPr algn="ctr"/>
            <a:endParaRPr lang="en-US" dirty="0"/>
          </a:p>
        </p:txBody>
      </p:sp>
      <p:sp>
        <p:nvSpPr>
          <p:cNvPr id="9" name="Rectangle 8">
            <a:extLst>
              <a:ext uri="{FF2B5EF4-FFF2-40B4-BE49-F238E27FC236}">
                <a16:creationId xmlns:a16="http://schemas.microsoft.com/office/drawing/2014/main" id="{8C799A92-8E24-A147-8E2A-8A4E6E89DDF1}"/>
              </a:ext>
            </a:extLst>
          </p:cNvPr>
          <p:cNvSpPr/>
          <p:nvPr/>
        </p:nvSpPr>
        <p:spPr>
          <a:xfrm>
            <a:off x="5752637" y="5918852"/>
            <a:ext cx="184730" cy="400110"/>
          </a:xfrm>
          <a:prstGeom prst="rect">
            <a:avLst/>
          </a:prstGeom>
          <a:solidFill>
            <a:schemeClr val="bg1"/>
          </a:solidFill>
          <a:ln w="38100">
            <a:solidFill>
              <a:schemeClr val="bg1"/>
            </a:solidFill>
          </a:ln>
        </p:spPr>
        <p:txBody>
          <a:bodyPr wrap="none" rtlCol="0" anchor="ctr">
            <a:spAutoFit/>
          </a:bodyPr>
          <a:lstStyle/>
          <a:p>
            <a:pPr algn="ctr"/>
            <a:endParaRPr lang="en-US" dirty="0"/>
          </a:p>
        </p:txBody>
      </p:sp>
      <p:sp>
        <p:nvSpPr>
          <p:cNvPr id="10" name="Oval 9">
            <a:extLst>
              <a:ext uri="{FF2B5EF4-FFF2-40B4-BE49-F238E27FC236}">
                <a16:creationId xmlns:a16="http://schemas.microsoft.com/office/drawing/2014/main" id="{72848B40-49FF-FF4D-8175-974B6182BE69}"/>
              </a:ext>
            </a:extLst>
          </p:cNvPr>
          <p:cNvSpPr/>
          <p:nvPr/>
        </p:nvSpPr>
        <p:spPr>
          <a:xfrm>
            <a:off x="196212" y="5303565"/>
            <a:ext cx="989900" cy="562630"/>
          </a:xfrm>
          <a:prstGeom prst="ellipse">
            <a:avLst/>
          </a:prstGeom>
          <a:noFill/>
          <a:ln w="38100">
            <a:solidFill>
              <a:schemeClr val="accent2"/>
            </a:solidFill>
          </a:ln>
        </p:spPr>
        <p:txBody>
          <a:bodyPr wrap="square" rtlCol="0" anchor="ctr">
            <a:spAutoFit/>
          </a:bodyPr>
          <a:lstStyle/>
          <a:p>
            <a:pPr algn="ctr"/>
            <a:endParaRPr lang="en-US" dirty="0"/>
          </a:p>
        </p:txBody>
      </p:sp>
      <p:sp>
        <p:nvSpPr>
          <p:cNvPr id="11" name="Oval 10">
            <a:extLst>
              <a:ext uri="{FF2B5EF4-FFF2-40B4-BE49-F238E27FC236}">
                <a16:creationId xmlns:a16="http://schemas.microsoft.com/office/drawing/2014/main" id="{4B877579-9FD1-D14B-BA90-0BEB51056560}"/>
              </a:ext>
            </a:extLst>
          </p:cNvPr>
          <p:cNvSpPr/>
          <p:nvPr/>
        </p:nvSpPr>
        <p:spPr>
          <a:xfrm>
            <a:off x="8143850" y="5064472"/>
            <a:ext cx="812800" cy="576064"/>
          </a:xfrm>
          <a:prstGeom prst="ellipse">
            <a:avLst/>
          </a:prstGeom>
          <a:noFill/>
          <a:ln w="38100">
            <a:solidFill>
              <a:schemeClr val="accent4">
                <a:lumMod val="75000"/>
              </a:schemeClr>
            </a:solidFill>
          </a:ln>
        </p:spPr>
        <p:txBody>
          <a:bodyPr wrap="square" rtlCol="0" anchor="ctr">
            <a:spAutoFit/>
          </a:bodyPr>
          <a:lstStyle/>
          <a:p>
            <a:pPr algn="ctr"/>
            <a:endParaRPr lang="en-US" dirty="0"/>
          </a:p>
        </p:txBody>
      </p:sp>
      <p:cxnSp>
        <p:nvCxnSpPr>
          <p:cNvPr id="18" name="Straight Arrow Connector 17">
            <a:extLst>
              <a:ext uri="{FF2B5EF4-FFF2-40B4-BE49-F238E27FC236}">
                <a16:creationId xmlns:a16="http://schemas.microsoft.com/office/drawing/2014/main" id="{AB896F98-58E6-654A-A650-E233A9206199}"/>
              </a:ext>
            </a:extLst>
          </p:cNvPr>
          <p:cNvCxnSpPr/>
          <p:nvPr/>
        </p:nvCxnSpPr>
        <p:spPr bwMode="auto">
          <a:xfrm flipH="1">
            <a:off x="1219134" y="5584880"/>
            <a:ext cx="4360978" cy="0"/>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 name="Straight Arrow Connector 18">
            <a:extLst>
              <a:ext uri="{FF2B5EF4-FFF2-40B4-BE49-F238E27FC236}">
                <a16:creationId xmlns:a16="http://schemas.microsoft.com/office/drawing/2014/main" id="{699CAADB-D11F-444B-93FC-5CDE89673034}"/>
              </a:ext>
            </a:extLst>
          </p:cNvPr>
          <p:cNvCxnSpPr/>
          <p:nvPr/>
        </p:nvCxnSpPr>
        <p:spPr bwMode="auto">
          <a:xfrm>
            <a:off x="1186112" y="5714389"/>
            <a:ext cx="4394000" cy="0"/>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 name="Straight Arrow Connector 30">
            <a:extLst>
              <a:ext uri="{FF2B5EF4-FFF2-40B4-BE49-F238E27FC236}">
                <a16:creationId xmlns:a16="http://schemas.microsoft.com/office/drawing/2014/main" id="{CCBB45E6-2A70-BD41-B019-477B9CFFCEB0}"/>
              </a:ext>
            </a:extLst>
          </p:cNvPr>
          <p:cNvCxnSpPr>
            <a:stCxn id="16" idx="6"/>
          </p:cNvCxnSpPr>
          <p:nvPr/>
        </p:nvCxnSpPr>
        <p:spPr bwMode="auto">
          <a:xfrm flipV="1">
            <a:off x="6632678" y="5352506"/>
            <a:ext cx="747634" cy="232374"/>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1" name="Straight Arrow Connector 40">
            <a:extLst>
              <a:ext uri="{FF2B5EF4-FFF2-40B4-BE49-F238E27FC236}">
                <a16:creationId xmlns:a16="http://schemas.microsoft.com/office/drawing/2014/main" id="{E3FE93E2-DAD2-6D46-9504-94AD2F888BA2}"/>
              </a:ext>
            </a:extLst>
          </p:cNvPr>
          <p:cNvCxnSpPr/>
          <p:nvPr/>
        </p:nvCxnSpPr>
        <p:spPr bwMode="auto">
          <a:xfrm>
            <a:off x="931400" y="5963482"/>
            <a:ext cx="8205568" cy="0"/>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5" name="Straight Arrow Connector 44">
            <a:extLst>
              <a:ext uri="{FF2B5EF4-FFF2-40B4-BE49-F238E27FC236}">
                <a16:creationId xmlns:a16="http://schemas.microsoft.com/office/drawing/2014/main" id="{C551AA06-6006-C74C-8082-7669E043F760}"/>
              </a:ext>
            </a:extLst>
          </p:cNvPr>
          <p:cNvCxnSpPr/>
          <p:nvPr/>
        </p:nvCxnSpPr>
        <p:spPr bwMode="auto">
          <a:xfrm flipH="1" flipV="1">
            <a:off x="8823509" y="4952297"/>
            <a:ext cx="291968" cy="1011187"/>
          </a:xfrm>
          <a:prstGeom prst="straightConnector1">
            <a:avLst/>
          </a:prstGeom>
          <a:noFill/>
          <a:ln w="38100" cap="flat" cmpd="sng" algn="ctr">
            <a:solidFill>
              <a:schemeClr val="accent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6" name="Straight Arrow Connector 55">
            <a:extLst>
              <a:ext uri="{FF2B5EF4-FFF2-40B4-BE49-F238E27FC236}">
                <a16:creationId xmlns:a16="http://schemas.microsoft.com/office/drawing/2014/main" id="{9D5B534F-01C0-7649-90D0-4F30BB5D482F}"/>
              </a:ext>
            </a:extLst>
          </p:cNvPr>
          <p:cNvCxnSpPr/>
          <p:nvPr/>
        </p:nvCxnSpPr>
        <p:spPr bwMode="auto">
          <a:xfrm flipV="1">
            <a:off x="6237615" y="2927940"/>
            <a:ext cx="790126" cy="447386"/>
          </a:xfrm>
          <a:prstGeom prst="straightConnector1">
            <a:avLst/>
          </a:prstGeom>
          <a:noFill/>
          <a:ln w="38100" cap="flat" cmpd="sng" algn="ctr">
            <a:solidFill>
              <a:srgbClr val="0070C0"/>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0" name="Straight Arrow Connector 59">
            <a:extLst>
              <a:ext uri="{FF2B5EF4-FFF2-40B4-BE49-F238E27FC236}">
                <a16:creationId xmlns:a16="http://schemas.microsoft.com/office/drawing/2014/main" id="{CC4009D2-6C94-A846-9A3B-346C571BB8D1}"/>
              </a:ext>
            </a:extLst>
          </p:cNvPr>
          <p:cNvCxnSpPr/>
          <p:nvPr/>
        </p:nvCxnSpPr>
        <p:spPr bwMode="auto">
          <a:xfrm flipV="1">
            <a:off x="6374792" y="3066624"/>
            <a:ext cx="790126" cy="447386"/>
          </a:xfrm>
          <a:prstGeom prst="straightConnector1">
            <a:avLst/>
          </a:prstGeom>
          <a:noFill/>
          <a:ln w="38100" cap="flat" cmpd="sng" algn="ctr">
            <a:solidFill>
              <a:schemeClr val="accent4"/>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8" name="Straight Arrow Connector 27">
            <a:extLst>
              <a:ext uri="{FF2B5EF4-FFF2-40B4-BE49-F238E27FC236}">
                <a16:creationId xmlns:a16="http://schemas.microsoft.com/office/drawing/2014/main" id="{7641C281-C1A4-2448-AF80-F821CEDEF21D}"/>
              </a:ext>
            </a:extLst>
          </p:cNvPr>
          <p:cNvCxnSpPr/>
          <p:nvPr/>
        </p:nvCxnSpPr>
        <p:spPr bwMode="auto">
          <a:xfrm flipH="1" flipV="1">
            <a:off x="5060447" y="5352506"/>
            <a:ext cx="519667" cy="112793"/>
          </a:xfrm>
          <a:prstGeom prst="straightConnector1">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 name="Straight Arrow Connector 13">
            <a:extLst>
              <a:ext uri="{FF2B5EF4-FFF2-40B4-BE49-F238E27FC236}">
                <a16:creationId xmlns:a16="http://schemas.microsoft.com/office/drawing/2014/main" id="{C598798B-C47E-2F47-9442-3A360FEFD9F6}"/>
              </a:ext>
            </a:extLst>
          </p:cNvPr>
          <p:cNvCxnSpPr/>
          <p:nvPr/>
        </p:nvCxnSpPr>
        <p:spPr bwMode="auto">
          <a:xfrm flipV="1">
            <a:off x="2302066" y="3514012"/>
            <a:ext cx="0" cy="111137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AEF4DF0-BF28-E440-8ED7-040B6D23F44A}"/>
              </a:ext>
            </a:extLst>
          </p:cNvPr>
          <p:cNvCxnSpPr/>
          <p:nvPr/>
        </p:nvCxnSpPr>
        <p:spPr bwMode="auto">
          <a:xfrm flipV="1">
            <a:off x="2083261" y="3711904"/>
            <a:ext cx="1379290" cy="449366"/>
          </a:xfrm>
          <a:prstGeom prst="straightConnector1">
            <a:avLst/>
          </a:prstGeom>
          <a:noFill/>
          <a:ln w="38100" cap="flat" cmpd="sng" algn="ctr">
            <a:solidFill>
              <a:srgbClr val="0070C0"/>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 name="TextBox 12">
            <a:extLst>
              <a:ext uri="{FF2B5EF4-FFF2-40B4-BE49-F238E27FC236}">
                <a16:creationId xmlns:a16="http://schemas.microsoft.com/office/drawing/2014/main" id="{A4CE4EB0-C57E-FE84-63F9-4CFF2F7B890A}"/>
              </a:ext>
            </a:extLst>
          </p:cNvPr>
          <p:cNvSpPr txBox="1"/>
          <p:nvPr/>
        </p:nvSpPr>
        <p:spPr>
          <a:xfrm>
            <a:off x="86663" y="692624"/>
            <a:ext cx="8949833" cy="1323439"/>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Still considerable and persistent </a:t>
            </a:r>
            <a:r>
              <a:rPr lang="en-US" b="1" dirty="0">
                <a:latin typeface="Arial" panose="020B0604020202020204" pitchFamily="34" charset="0"/>
                <a:cs typeface="Arial" panose="020B0604020202020204" pitchFamily="34" charset="0"/>
              </a:rPr>
              <a:t>biases</a:t>
            </a:r>
            <a:r>
              <a:rPr lang="en-US" dirty="0">
                <a:latin typeface="Arial" panose="020B0604020202020204" pitchFamily="34" charset="0"/>
                <a:cs typeface="Arial" panose="020B0604020202020204" pitchFamily="34" charset="0"/>
              </a:rPr>
              <a:t> in land surface and near-surface state variables in ECMWF’s IFS forecasts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Modelled </a:t>
            </a:r>
            <a:r>
              <a:rPr lang="en-US" b="1" dirty="0">
                <a:latin typeface="Arial" panose="020B0604020202020204" pitchFamily="34" charset="0"/>
                <a:cs typeface="Arial" panose="020B0604020202020204" pitchFamily="34" charset="0"/>
              </a:rPr>
              <a:t>L-A feedbacks </a:t>
            </a:r>
            <a:r>
              <a:rPr lang="en-US" dirty="0">
                <a:latin typeface="Arial" panose="020B0604020202020204" pitchFamily="34" charset="0"/>
                <a:cs typeface="Arial" panose="020B0604020202020204" pitchFamily="34" charset="0"/>
              </a:rPr>
              <a:t>and related </a:t>
            </a:r>
            <a:r>
              <a:rPr lang="en-US" b="1" dirty="0">
                <a:latin typeface="Arial" panose="020B0604020202020204" pitchFamily="34" charset="0"/>
                <a:cs typeface="Arial" panose="020B0604020202020204" pitchFamily="34" charset="0"/>
              </a:rPr>
              <a:t>memories</a:t>
            </a:r>
            <a:r>
              <a:rPr lang="en-US" dirty="0">
                <a:latin typeface="Arial" panose="020B0604020202020204" pitchFamily="34" charset="0"/>
                <a:cs typeface="Arial" panose="020B0604020202020204" pitchFamily="34" charset="0"/>
              </a:rPr>
              <a:t> play a strong role....</a:t>
            </a:r>
          </a:p>
          <a:p>
            <a:pPr marL="342900" indent="-34290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2FA8CB5-763D-C53B-3570-F86BD2ED228C}"/>
              </a:ext>
            </a:extLst>
          </p:cNvPr>
          <p:cNvSpPr/>
          <p:nvPr/>
        </p:nvSpPr>
        <p:spPr>
          <a:xfrm>
            <a:off x="5570771" y="5240057"/>
            <a:ext cx="1061907" cy="689645"/>
          </a:xfrm>
          <a:prstGeom prst="ellipse">
            <a:avLst/>
          </a:prstGeom>
          <a:noFill/>
          <a:ln w="38100" cap="flat" cmpd="sng" algn="ctr">
            <a:solidFill>
              <a:srgbClr val="0070C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rtlCol="0" anchor="ctr">
            <a:spAutoFit/>
          </a:bodyPr>
          <a:lstStyle/>
          <a:p>
            <a:pPr algn="ctr"/>
            <a:endParaRPr lang="en-US" dirty="0"/>
          </a:p>
        </p:txBody>
      </p:sp>
    </p:spTree>
    <p:extLst>
      <p:ext uri="{BB962C8B-B14F-4D97-AF65-F5344CB8AC3E}">
        <p14:creationId xmlns:p14="http://schemas.microsoft.com/office/powerpoint/2010/main" val="3799552976"/>
      </p:ext>
    </p:extLst>
  </p:cSld>
  <p:clrMapOvr>
    <a:masterClrMapping/>
  </p:clrMapOvr>
  <p:transition advTm="59974">
    <p:fade/>
  </p:transition>
  <p:timing>
    <p:tnLst>
      <p:par>
        <p:cTn id="1" dur="indefinite" restart="never" nodeType="tmRoot">
          <p:childTnLst>
            <p:audio isNarration="1">
              <p:cMediaNode vol="80000" showWhenStopped="0">
                <p:cTn id="2"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00388" y="649556"/>
            <a:ext cx="8280000" cy="1044024"/>
          </a:xfrm>
        </p:spPr>
        <p:txBody>
          <a:bodyPr/>
          <a:lstStyle/>
          <a:p>
            <a:pPr eaLnBrk="1" hangingPunct="1">
              <a:defRPr/>
            </a:pPr>
            <a:r>
              <a:rPr lang="en-GB" altLang="en-US" sz="2800" dirty="0">
                <a:latin typeface="Arial" panose="020B0604020202020204" pitchFamily="34" charset="0"/>
                <a:cs typeface="Arial" panose="020B0604020202020204" pitchFamily="34" charset="0"/>
              </a:rPr>
              <a:t>Soil analysis for NWP: </a:t>
            </a:r>
            <a:br>
              <a:rPr lang="en-GB" altLang="en-US" sz="2800" dirty="0">
                <a:latin typeface="Arial" panose="020B0604020202020204" pitchFamily="34" charset="0"/>
                <a:cs typeface="Arial" panose="020B0604020202020204" pitchFamily="34" charset="0"/>
              </a:rPr>
            </a:br>
            <a:r>
              <a:rPr lang="en-GB" altLang="en-US" sz="2800" dirty="0">
                <a:latin typeface="Arial" panose="020B0604020202020204" pitchFamily="34" charset="0"/>
                <a:cs typeface="Arial" panose="020B0604020202020204" pitchFamily="34" charset="0"/>
              </a:rPr>
              <a:t>impact of DA on the atmospheric forecast</a:t>
            </a:r>
            <a:br>
              <a:rPr lang="en-GB" altLang="en-US" sz="2800" dirty="0">
                <a:latin typeface="Arial" panose="020B0604020202020204" pitchFamily="34" charset="0"/>
                <a:cs typeface="Arial" panose="020B0604020202020204" pitchFamily="34" charset="0"/>
              </a:rPr>
            </a:br>
            <a:endParaRPr lang="en-GB" altLang="en-US" sz="2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51AEB47-45D5-5417-F3DD-92F315D44E78}"/>
              </a:ext>
            </a:extLst>
          </p:cNvPr>
          <p:cNvSpPr txBox="1"/>
          <p:nvPr/>
        </p:nvSpPr>
        <p:spPr>
          <a:xfrm>
            <a:off x="423907" y="1679047"/>
            <a:ext cx="5803421" cy="323165"/>
          </a:xfrm>
          <a:prstGeom prst="rect">
            <a:avLst/>
          </a:prstGeom>
          <a:noFill/>
        </p:spPr>
        <p:txBody>
          <a:bodyPr wrap="square" rtlCol="0">
            <a:spAutoFit/>
          </a:bodyPr>
          <a:lstStyle/>
          <a:p>
            <a:r>
              <a:rPr lang="en-GB" sz="1500" dirty="0">
                <a:latin typeface="Arial" panose="020B0604020202020204" pitchFamily="34" charset="0"/>
                <a:cs typeface="Arial" panose="020B0604020202020204" pitchFamily="34" charset="0"/>
              </a:rPr>
              <a:t>Temperature RMSE; JJA 2020; IFS cycle 48r1</a:t>
            </a:r>
          </a:p>
        </p:txBody>
      </p:sp>
      <p:sp>
        <p:nvSpPr>
          <p:cNvPr id="3" name="TextBox 2">
            <a:extLst>
              <a:ext uri="{FF2B5EF4-FFF2-40B4-BE49-F238E27FC236}">
                <a16:creationId xmlns:a16="http://schemas.microsoft.com/office/drawing/2014/main" id="{DCD4AF7B-70D4-BCC6-743F-A14119B99787}"/>
              </a:ext>
            </a:extLst>
          </p:cNvPr>
          <p:cNvSpPr txBox="1"/>
          <p:nvPr/>
        </p:nvSpPr>
        <p:spPr>
          <a:xfrm>
            <a:off x="5184006" y="1441285"/>
            <a:ext cx="2292615" cy="1477328"/>
          </a:xfrm>
          <a:prstGeom prst="rect">
            <a:avLst/>
          </a:prstGeom>
          <a:noFill/>
        </p:spPr>
        <p:txBody>
          <a:bodyPr wrap="none" rtlCol="0">
            <a:spAutoFit/>
          </a:bodyPr>
          <a:lstStyle/>
          <a:p>
            <a:r>
              <a:rPr lang="en-GB" sz="1500" dirty="0">
                <a:solidFill>
                  <a:srgbClr val="FF0000"/>
                </a:solidFill>
                <a:latin typeface="Arial" panose="020B0604020202020204" pitchFamily="34" charset="0"/>
                <a:cs typeface="Arial" panose="020B0604020202020204" pitchFamily="34" charset="0"/>
              </a:rPr>
              <a:t>Without soil moisture DA</a:t>
            </a:r>
          </a:p>
          <a:p>
            <a:r>
              <a:rPr lang="en-GB" sz="1500" dirty="0">
                <a:solidFill>
                  <a:srgbClr val="92D050"/>
                </a:solidFill>
                <a:latin typeface="Arial" panose="020B0604020202020204" pitchFamily="34" charset="0"/>
                <a:cs typeface="Arial" panose="020B0604020202020204" pitchFamily="34" charset="0"/>
              </a:rPr>
              <a:t>Without soil moisture DA</a:t>
            </a:r>
          </a:p>
          <a:p>
            <a:r>
              <a:rPr lang="en-GB" sz="1500" u="sng" dirty="0">
                <a:latin typeface="Arial" panose="020B0604020202020204" pitchFamily="34" charset="0"/>
                <a:cs typeface="Arial" panose="020B0604020202020204" pitchFamily="34" charset="0"/>
              </a:rPr>
              <a:t>With</a:t>
            </a:r>
            <a:r>
              <a:rPr lang="en-GB" sz="1500" dirty="0">
                <a:latin typeface="Arial" panose="020B0604020202020204" pitchFamily="34" charset="0"/>
                <a:cs typeface="Arial" panose="020B0604020202020204" pitchFamily="34" charset="0"/>
              </a:rPr>
              <a:t> soil moisture DA</a:t>
            </a:r>
            <a:endParaRPr lang="en-GB" sz="1500" dirty="0">
              <a:solidFill>
                <a:srgbClr val="FF0000"/>
              </a:solidFill>
              <a:latin typeface="Arial" panose="020B0604020202020204" pitchFamily="34" charset="0"/>
              <a:cs typeface="Arial" panose="020B0604020202020204" pitchFamily="34" charset="0"/>
            </a:endParaRPr>
          </a:p>
          <a:p>
            <a:endParaRPr lang="en-GB" sz="1500" dirty="0"/>
          </a:p>
          <a:p>
            <a:r>
              <a:rPr lang="en-GB" sz="1500" dirty="0"/>
              <a:t> </a:t>
            </a:r>
          </a:p>
          <a:p>
            <a:endParaRPr lang="en-GB" sz="1500" dirty="0"/>
          </a:p>
        </p:txBody>
      </p:sp>
      <p:pic>
        <p:nvPicPr>
          <p:cNvPr id="4" name="Picture 3" descr="Chart, line chart&#10;&#10;Description automatically generated">
            <a:extLst>
              <a:ext uri="{FF2B5EF4-FFF2-40B4-BE49-F238E27FC236}">
                <a16:creationId xmlns:a16="http://schemas.microsoft.com/office/drawing/2014/main" id="{72A0EF11-7E60-3679-4DD4-018C5E874C0D}"/>
              </a:ext>
            </a:extLst>
          </p:cNvPr>
          <p:cNvPicPr>
            <a:picLocks noChangeAspect="1"/>
          </p:cNvPicPr>
          <p:nvPr/>
        </p:nvPicPr>
        <p:blipFill rotWithShape="1">
          <a:blip r:embed="rId3"/>
          <a:srcRect l="3537" t="831" r="1669"/>
          <a:stretch/>
        </p:blipFill>
        <p:spPr>
          <a:xfrm>
            <a:off x="107504" y="2311012"/>
            <a:ext cx="7003474" cy="3370138"/>
          </a:xfrm>
          <a:prstGeom prst="rect">
            <a:avLst/>
          </a:prstGeom>
        </p:spPr>
      </p:pic>
      <p:sp>
        <p:nvSpPr>
          <p:cNvPr id="5" name="TextBox 4">
            <a:extLst>
              <a:ext uri="{FF2B5EF4-FFF2-40B4-BE49-F238E27FC236}">
                <a16:creationId xmlns:a16="http://schemas.microsoft.com/office/drawing/2014/main" id="{41256885-2B3D-1B3F-88B2-EFB379FBAA74}"/>
              </a:ext>
            </a:extLst>
          </p:cNvPr>
          <p:cNvSpPr txBox="1"/>
          <p:nvPr/>
        </p:nvSpPr>
        <p:spPr>
          <a:xfrm>
            <a:off x="179512" y="6098527"/>
            <a:ext cx="8784976" cy="707886"/>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Significant </a:t>
            </a:r>
            <a:r>
              <a:rPr lang="en-GB" u="sng" dirty="0">
                <a:latin typeface="Arial" panose="020B0604020202020204" pitchFamily="34" charset="0"/>
                <a:cs typeface="Arial" panose="020B0604020202020204" pitchFamily="34" charset="0"/>
              </a:rPr>
              <a:t>positive impact of land DA </a:t>
            </a:r>
            <a:r>
              <a:rPr lang="en-GB" dirty="0">
                <a:latin typeface="Arial" panose="020B0604020202020204" pitchFamily="34" charset="0"/>
                <a:cs typeface="Arial" panose="020B0604020202020204" pitchFamily="34" charset="0"/>
              </a:rPr>
              <a:t>on low level atmospheric temperature forecasts!</a:t>
            </a:r>
          </a:p>
        </p:txBody>
      </p:sp>
      <p:sp>
        <p:nvSpPr>
          <p:cNvPr id="7" name="Frame 6">
            <a:extLst>
              <a:ext uri="{FF2B5EF4-FFF2-40B4-BE49-F238E27FC236}">
                <a16:creationId xmlns:a16="http://schemas.microsoft.com/office/drawing/2014/main" id="{B639D709-7101-064B-849E-D2E8A70B17FC}"/>
              </a:ext>
            </a:extLst>
          </p:cNvPr>
          <p:cNvSpPr/>
          <p:nvPr/>
        </p:nvSpPr>
        <p:spPr>
          <a:xfrm>
            <a:off x="2699793" y="3991495"/>
            <a:ext cx="4536504" cy="1741761"/>
          </a:xfrm>
          <a:prstGeom prst="frame">
            <a:avLst>
              <a:gd name="adj1" fmla="val 195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500">
              <a:solidFill>
                <a:schemeClr val="tx1"/>
              </a:solidFill>
            </a:endParaRPr>
          </a:p>
        </p:txBody>
      </p:sp>
      <p:sp>
        <p:nvSpPr>
          <p:cNvPr id="8" name="TextBox 7">
            <a:extLst>
              <a:ext uri="{FF2B5EF4-FFF2-40B4-BE49-F238E27FC236}">
                <a16:creationId xmlns:a16="http://schemas.microsoft.com/office/drawing/2014/main" id="{C80BE506-A5DF-F43C-13DA-BCA73D6384A0}"/>
              </a:ext>
            </a:extLst>
          </p:cNvPr>
          <p:cNvSpPr txBox="1"/>
          <p:nvPr/>
        </p:nvSpPr>
        <p:spPr>
          <a:xfrm>
            <a:off x="678451" y="5689508"/>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1" name="TextBox 10">
            <a:extLst>
              <a:ext uri="{FF2B5EF4-FFF2-40B4-BE49-F238E27FC236}">
                <a16:creationId xmlns:a16="http://schemas.microsoft.com/office/drawing/2014/main" id="{BBB479BE-2A55-A426-3CE2-2ADA23706B32}"/>
              </a:ext>
            </a:extLst>
          </p:cNvPr>
          <p:cNvSpPr txBox="1"/>
          <p:nvPr/>
        </p:nvSpPr>
        <p:spPr>
          <a:xfrm>
            <a:off x="5291879" y="5718535"/>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2" name="TextBox 11">
            <a:extLst>
              <a:ext uri="{FF2B5EF4-FFF2-40B4-BE49-F238E27FC236}">
                <a16:creationId xmlns:a16="http://schemas.microsoft.com/office/drawing/2014/main" id="{D1B12CDA-E3D3-4093-A480-52D751153AC8}"/>
              </a:ext>
            </a:extLst>
          </p:cNvPr>
          <p:cNvSpPr txBox="1"/>
          <p:nvPr/>
        </p:nvSpPr>
        <p:spPr>
          <a:xfrm>
            <a:off x="3002396" y="5718535"/>
            <a:ext cx="1975221"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FC lead time (days)</a:t>
            </a:r>
          </a:p>
        </p:txBody>
      </p:sp>
      <p:sp>
        <p:nvSpPr>
          <p:cNvPr id="13" name="TextBox 12">
            <a:extLst>
              <a:ext uri="{FF2B5EF4-FFF2-40B4-BE49-F238E27FC236}">
                <a16:creationId xmlns:a16="http://schemas.microsoft.com/office/drawing/2014/main" id="{DFBA0F2C-C2E8-10CC-E9C4-D028ACF0436B}"/>
              </a:ext>
            </a:extLst>
          </p:cNvPr>
          <p:cNvSpPr txBox="1"/>
          <p:nvPr/>
        </p:nvSpPr>
        <p:spPr>
          <a:xfrm>
            <a:off x="3286246" y="4075987"/>
            <a:ext cx="703761" cy="1631216"/>
          </a:xfrm>
          <a:prstGeom prst="rect">
            <a:avLst/>
          </a:prstGeom>
          <a:noFill/>
        </p:spPr>
        <p:txBody>
          <a:bodyPr wrap="square" rtlCol="0">
            <a:spAutoFit/>
          </a:bodyPr>
          <a:lstStyle/>
          <a:p>
            <a:r>
              <a:rPr lang="en-US" dirty="0">
                <a:sym typeface="Wingdings" pitchFamily="2" charset="2"/>
              </a:rPr>
              <a:t> </a:t>
            </a:r>
          </a:p>
          <a:p>
            <a:endParaRPr lang="en-US" dirty="0">
              <a:sym typeface="Wingdings" pitchFamily="2" charset="2"/>
            </a:endParaRPr>
          </a:p>
          <a:p>
            <a:endParaRPr lang="en-US" dirty="0">
              <a:sym typeface="Wingdings" pitchFamily="2" charset="2"/>
            </a:endParaRPr>
          </a:p>
          <a:p>
            <a:r>
              <a:rPr lang="en-US" dirty="0">
                <a:sym typeface="Wingdings" pitchFamily="2" charset="2"/>
              </a:rPr>
              <a:t></a:t>
            </a:r>
          </a:p>
          <a:p>
            <a:endParaRPr lang="en-US" dirty="0">
              <a:sym typeface="Wingdings" pitchFamily="2" charset="2"/>
            </a:endParaRPr>
          </a:p>
        </p:txBody>
      </p:sp>
      <p:sp>
        <p:nvSpPr>
          <p:cNvPr id="6" name="TextBox 5">
            <a:extLst>
              <a:ext uri="{FF2B5EF4-FFF2-40B4-BE49-F238E27FC236}">
                <a16:creationId xmlns:a16="http://schemas.microsoft.com/office/drawing/2014/main" id="{CB213B61-FBBE-D9FD-F395-A5187C6B52AB}"/>
              </a:ext>
            </a:extLst>
          </p:cNvPr>
          <p:cNvSpPr txBox="1"/>
          <p:nvPr/>
        </p:nvSpPr>
        <p:spPr>
          <a:xfrm>
            <a:off x="5373486" y="4159832"/>
            <a:ext cx="703761" cy="1631216"/>
          </a:xfrm>
          <a:prstGeom prst="rect">
            <a:avLst/>
          </a:prstGeom>
          <a:noFill/>
        </p:spPr>
        <p:txBody>
          <a:bodyPr wrap="square" rtlCol="0">
            <a:spAutoFit/>
          </a:bodyPr>
          <a:lstStyle/>
          <a:p>
            <a:r>
              <a:rPr lang="en-US" dirty="0">
                <a:sym typeface="Wingdings" pitchFamily="2" charset="2"/>
              </a:rPr>
              <a:t> </a:t>
            </a:r>
          </a:p>
          <a:p>
            <a:endParaRPr lang="en-US" dirty="0">
              <a:sym typeface="Wingdings" pitchFamily="2" charset="2"/>
            </a:endParaRPr>
          </a:p>
          <a:p>
            <a:endParaRPr lang="en-US" dirty="0">
              <a:sym typeface="Wingdings" pitchFamily="2" charset="2"/>
            </a:endParaRPr>
          </a:p>
          <a:p>
            <a:r>
              <a:rPr lang="en-US" dirty="0">
                <a:sym typeface="Wingdings" pitchFamily="2" charset="2"/>
              </a:rPr>
              <a:t></a:t>
            </a:r>
          </a:p>
          <a:p>
            <a:endParaRPr lang="en-US" dirty="0">
              <a:sym typeface="Wingdings" pitchFamily="2" charset="2"/>
            </a:endParaRPr>
          </a:p>
        </p:txBody>
      </p:sp>
    </p:spTree>
    <p:extLst>
      <p:ext uri="{BB962C8B-B14F-4D97-AF65-F5344CB8AC3E}">
        <p14:creationId xmlns:p14="http://schemas.microsoft.com/office/powerpoint/2010/main" val="138520818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D4FD2E-2509-45A7-982B-779EAB0ABC89}"/>
              </a:ext>
            </a:extLst>
          </p:cNvPr>
          <p:cNvSpPr txBox="1"/>
          <p:nvPr/>
        </p:nvSpPr>
        <p:spPr>
          <a:xfrm>
            <a:off x="323528" y="116632"/>
            <a:ext cx="8496944" cy="6948954"/>
          </a:xfrm>
          <a:prstGeom prst="rect">
            <a:avLst/>
          </a:prstGeom>
          <a:noFill/>
        </p:spPr>
        <p:txBody>
          <a:bodyPr wrap="square">
            <a:spAutoFit/>
          </a:bodyPr>
          <a:lstStyle/>
          <a:p>
            <a:pPr>
              <a:lnSpc>
                <a:spcPct val="107000"/>
              </a:lnSpc>
              <a:spcAft>
                <a:spcPts val="800"/>
              </a:spcAft>
            </a:pPr>
            <a:r>
              <a:rPr lang="en-GB" sz="2000" b="1"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what sort of temporal or spatial resolution the STEMMUS-SCOPE or </a:t>
            </a:r>
            <a:r>
              <a:rPr lang="en-GB" sz="2000" b="1" kern="100" dirty="0" err="1">
                <a:solidFill>
                  <a:schemeClr val="accent1"/>
                </a:solidFill>
                <a:effectLst/>
                <a:latin typeface="Arial" panose="020B0604020202020204" pitchFamily="34" charset="0"/>
                <a:ea typeface="DengXian" panose="02010600030101010101" pitchFamily="2" charset="-122"/>
                <a:cs typeface="Arial" panose="020B0604020202020204" pitchFamily="34" charset="0"/>
              </a:rPr>
              <a:t>ECLand</a:t>
            </a:r>
            <a:r>
              <a:rPr lang="en-GB" sz="2000" b="1"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models will be run at</a:t>
            </a:r>
            <a:r>
              <a:rPr lang="en-GB" b="1" kern="100" dirty="0">
                <a:solidFill>
                  <a:schemeClr val="accent1"/>
                </a:solidFill>
                <a:latin typeface="Arial" panose="020B0604020202020204" pitchFamily="34" charset="0"/>
                <a:ea typeface="DengXian" panose="02010600030101010101" pitchFamily="2" charset="-122"/>
                <a:cs typeface="Arial" panose="020B0604020202020204" pitchFamily="34" charset="0"/>
              </a:rPr>
              <a:t>?</a:t>
            </a:r>
            <a:r>
              <a:rPr lang="en-GB" sz="2000" kern="1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 </a:t>
            </a:r>
            <a:endParaRPr lang="en-GB" sz="2000" kern="100" dirty="0">
              <a:effectLst/>
              <a:latin typeface="Arial" panose="020B0604020202020204" pitchFamily="34" charset="0"/>
              <a:ea typeface="DengXian" panose="02010600030101010101" pitchFamily="2" charset="-122"/>
              <a:cs typeface="Arial" panose="020B0604020202020204" pitchFamily="34" charset="0"/>
            </a:endParaRPr>
          </a:p>
          <a:p>
            <a:pPr marL="342900" indent="-342900">
              <a:lnSpc>
                <a:spcPct val="107000"/>
              </a:lnSpc>
              <a:spcAft>
                <a:spcPts val="800"/>
              </a:spcAft>
              <a:buClr>
                <a:schemeClr val="accent1"/>
              </a:buClr>
              <a:buFont typeface="Arial" panose="020B0604020202020204" pitchFamily="34" charset="0"/>
              <a:buChar char="•"/>
            </a:pPr>
            <a:r>
              <a:rPr lang="en-GB" kern="100" dirty="0">
                <a:latin typeface="Arial" panose="020B0604020202020204" pitchFamily="34" charset="0"/>
                <a:ea typeface="DengXian" panose="02010600030101010101" pitchFamily="2" charset="-122"/>
                <a:cs typeface="Arial" panose="020B0604020202020204" pitchFamily="34" charset="0"/>
              </a:rPr>
              <a:t>For </a:t>
            </a:r>
            <a:r>
              <a:rPr lang="en-GB" b="1" kern="100" dirty="0">
                <a:latin typeface="Arial" panose="020B0604020202020204" pitchFamily="34" charset="0"/>
                <a:ea typeface="DengXian" panose="02010600030101010101" pitchFamily="2" charset="-122"/>
                <a:cs typeface="Arial" panose="020B0604020202020204" pitchFamily="34" charset="0"/>
              </a:rPr>
              <a:t>system development</a:t>
            </a:r>
            <a:r>
              <a:rPr lang="en-GB" kern="100" dirty="0">
                <a:latin typeface="Arial" panose="020B0604020202020204" pitchFamily="34" charset="0"/>
                <a:ea typeface="DengXian" panose="02010600030101010101" pitchFamily="2" charset="-122"/>
                <a:cs typeface="Arial" panose="020B0604020202020204" pitchFamily="34" charset="0"/>
              </a:rPr>
              <a:t>, S</a:t>
            </a:r>
            <a:r>
              <a:rPr lang="en-GB" sz="2000" kern="100" dirty="0">
                <a:effectLst/>
                <a:latin typeface="Arial" panose="020B0604020202020204" pitchFamily="34" charset="0"/>
                <a:ea typeface="DengXian" panose="02010600030101010101" pitchFamily="2" charset="-122"/>
                <a:cs typeface="Arial" panose="020B0604020202020204" pitchFamily="34" charset="0"/>
              </a:rPr>
              <a:t>TEMMUS-SCOPE and off-line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model will be run at the point scale at a 30 mins timestep to fit with the in-situ observations from e.g.  </a:t>
            </a:r>
            <a:r>
              <a:rPr lang="en-GB" sz="2000" b="1" kern="100" dirty="0">
                <a:effectLst/>
                <a:latin typeface="Arial" panose="020B0604020202020204" pitchFamily="34" charset="0"/>
                <a:ea typeface="DengXian" panose="02010600030101010101" pitchFamily="2" charset="-122"/>
                <a:cs typeface="Arial" panose="020B0604020202020204" pitchFamily="34" charset="0"/>
              </a:rPr>
              <a:t>PLUMBER2</a:t>
            </a:r>
            <a:r>
              <a:rPr lang="en-GB" sz="2000" kern="100" dirty="0">
                <a:effectLst/>
                <a:latin typeface="Arial" panose="020B0604020202020204" pitchFamily="34" charset="0"/>
                <a:ea typeface="DengXian" panose="02010600030101010101" pitchFamily="2" charset="-122"/>
                <a:cs typeface="Arial" panose="020B0604020202020204" pitchFamily="34" charset="0"/>
              </a:rPr>
              <a:t> (FLUXNET)</a:t>
            </a:r>
          </a:p>
          <a:p>
            <a:pPr marL="342900" indent="-342900">
              <a:lnSpc>
                <a:spcPct val="107000"/>
              </a:lnSpc>
              <a:spcAft>
                <a:spcPts val="800"/>
              </a:spcAft>
              <a:buClr>
                <a:schemeClr val="accent1"/>
              </a:buClr>
              <a:buFont typeface="Arial" panose="020B0604020202020204" pitchFamily="34" charset="0"/>
              <a:buChar char="•"/>
            </a:pP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will also be tested and evaluated at global scale at Tco399 (</a:t>
            </a:r>
            <a:r>
              <a:rPr lang="en-GB" b="1" kern="100" dirty="0">
                <a:latin typeface="Arial" panose="020B0604020202020204" pitchFamily="34" charset="0"/>
                <a:ea typeface="DengXian" panose="02010600030101010101" pitchFamily="2" charset="-122"/>
                <a:cs typeface="Arial" panose="020B0604020202020204" pitchFamily="34" charset="0"/>
              </a:rPr>
              <a:t>2</a:t>
            </a:r>
            <a:r>
              <a:rPr lang="en-GB" sz="2000" b="1" kern="100" dirty="0">
                <a:effectLst/>
                <a:latin typeface="Arial" panose="020B0604020202020204" pitchFamily="34" charset="0"/>
                <a:ea typeface="DengXian" panose="02010600030101010101" pitchFamily="2" charset="-122"/>
                <a:cs typeface="Arial" panose="020B0604020202020204" pitchFamily="34" charset="0"/>
              </a:rPr>
              <a:t>5 km spatial resolution</a:t>
            </a:r>
            <a:r>
              <a:rPr lang="en-GB" sz="2000" kern="100" dirty="0">
                <a:effectLst/>
                <a:latin typeface="Arial" panose="020B0604020202020204" pitchFamily="34" charset="0"/>
                <a:ea typeface="DengXian" panose="02010600030101010101" pitchFamily="2" charset="-122"/>
                <a:cs typeface="Arial" panose="020B0604020202020204" pitchFamily="34" charset="0"/>
              </a:rPr>
              <a:t>) for all seasons </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Further experiments at Tco1279 (</a:t>
            </a:r>
            <a:r>
              <a:rPr lang="en-GB" sz="2000" b="1" kern="100" dirty="0">
                <a:effectLst/>
                <a:latin typeface="Arial" panose="020B0604020202020204" pitchFamily="34" charset="0"/>
                <a:ea typeface="DengXian" panose="02010600030101010101" pitchFamily="2" charset="-122"/>
                <a:cs typeface="Arial" panose="020B0604020202020204" pitchFamily="34" charset="0"/>
              </a:rPr>
              <a:t>9km</a:t>
            </a:r>
            <a:r>
              <a:rPr lang="en-GB" sz="2000" kern="100" dirty="0">
                <a:effectLst/>
                <a:latin typeface="Arial" panose="020B0604020202020204" pitchFamily="34" charset="0"/>
                <a:ea typeface="DengXian" panose="02010600030101010101" pitchFamily="2" charset="-122"/>
                <a:cs typeface="Arial" panose="020B0604020202020204" pitchFamily="34" charset="0"/>
              </a:rPr>
              <a:t>) will be conducted with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to assess the capability of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kern="100" dirty="0">
                <a:effectLst/>
                <a:latin typeface="Arial" panose="020B0604020202020204" pitchFamily="34" charset="0"/>
                <a:ea typeface="DengXian" panose="02010600030101010101" pitchFamily="2" charset="-122"/>
                <a:cs typeface="Arial" panose="020B0604020202020204" pitchFamily="34" charset="0"/>
              </a:rPr>
              <a:t> to capture surface properties at different spatial scales. </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The impact of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kern="100" dirty="0">
                <a:effectLst/>
                <a:latin typeface="Arial" panose="020B0604020202020204" pitchFamily="34" charset="0"/>
                <a:ea typeface="DengXian" panose="02010600030101010101" pitchFamily="2" charset="-122"/>
                <a:cs typeface="Arial" panose="020B0604020202020204" pitchFamily="34" charset="0"/>
              </a:rPr>
              <a:t> in </a:t>
            </a:r>
            <a:r>
              <a:rPr lang="en-GB" sz="2000" kern="100" dirty="0" err="1">
                <a:effectLst/>
                <a:latin typeface="Arial" panose="020B0604020202020204" pitchFamily="34" charset="0"/>
                <a:ea typeface="DengXian" panose="02010600030101010101" pitchFamily="2" charset="-122"/>
                <a:cs typeface="Arial" panose="020B0604020202020204" pitchFamily="34" charset="0"/>
              </a:rPr>
              <a:t>ECLand</a:t>
            </a:r>
            <a:r>
              <a:rPr lang="en-GB" sz="2000" kern="100" dirty="0">
                <a:effectLst/>
                <a:latin typeface="Arial" panose="020B0604020202020204" pitchFamily="34" charset="0"/>
                <a:ea typeface="DengXian" panose="02010600030101010101" pitchFamily="2" charset="-122"/>
                <a:cs typeface="Arial" panose="020B0604020202020204" pitchFamily="34" charset="0"/>
              </a:rPr>
              <a:t> on subsequent NWP will be evaluated at these two resolutions with a particular focus on the </a:t>
            </a:r>
            <a:r>
              <a:rPr lang="en-GB" sz="2000" b="1" kern="100" dirty="0">
                <a:effectLst/>
                <a:latin typeface="Arial" panose="020B0604020202020204" pitchFamily="34" charset="0"/>
                <a:ea typeface="DengXian" panose="02010600030101010101" pitchFamily="2" charset="-122"/>
                <a:cs typeface="Arial" panose="020B0604020202020204" pitchFamily="34" charset="0"/>
              </a:rPr>
              <a:t>impact of </a:t>
            </a:r>
            <a:r>
              <a:rPr lang="en-GB" sz="2000" b="1" kern="100" dirty="0" err="1">
                <a:effectLst/>
                <a:latin typeface="Arial" panose="020B0604020202020204" pitchFamily="34" charset="0"/>
                <a:ea typeface="DengXian" panose="02010600030101010101" pitchFamily="2" charset="-122"/>
                <a:cs typeface="Arial" panose="020B0604020202020204" pitchFamily="34" charset="0"/>
              </a:rPr>
              <a:t>VaaSS</a:t>
            </a:r>
            <a:r>
              <a:rPr lang="en-GB" sz="2000" b="1" kern="100" dirty="0">
                <a:effectLst/>
                <a:latin typeface="Arial" panose="020B0604020202020204" pitchFamily="34" charset="0"/>
                <a:ea typeface="DengXian" panose="02010600030101010101" pitchFamily="2" charset="-122"/>
                <a:cs typeface="Arial" panose="020B0604020202020204" pitchFamily="34" charset="0"/>
              </a:rPr>
              <a:t> on NSASV forecast skills.</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The land data assimilation is every 6 hours (at 0,6,12,and 18 UTC). The model time step much shorter ~ 10min</a:t>
            </a:r>
          </a:p>
          <a:p>
            <a:pPr marL="342900" indent="-342900">
              <a:lnSpc>
                <a:spcPct val="107000"/>
              </a:lnSpc>
              <a:spcAft>
                <a:spcPts val="800"/>
              </a:spcAft>
              <a:buClr>
                <a:schemeClr val="accent1"/>
              </a:buClr>
              <a:buFont typeface="Arial" panose="020B0604020202020204" pitchFamily="34" charset="0"/>
              <a:buChar char="•"/>
            </a:pPr>
            <a:r>
              <a:rPr lang="en-GB" sz="2000" kern="100" dirty="0">
                <a:effectLst/>
                <a:latin typeface="Arial" panose="020B0604020202020204" pitchFamily="34" charset="0"/>
                <a:ea typeface="DengXian" panose="02010600030101010101" pitchFamily="2" charset="-122"/>
                <a:cs typeface="Arial" panose="020B0604020202020204" pitchFamily="34" charset="0"/>
              </a:rPr>
              <a:t>ECMWF OSMA package also includes 2D regional and global offline simulation configurations (as developed within the EartH2Observe project) for catchment evaluations at the spatial resolutions of 0.25° x 0.25°, 0.1° x 0.1° and 0.05° x 0.05°. </a:t>
            </a:r>
          </a:p>
        </p:txBody>
      </p:sp>
    </p:spTree>
    <p:extLst>
      <p:ext uri="{BB962C8B-B14F-4D97-AF65-F5344CB8AC3E}">
        <p14:creationId xmlns:p14="http://schemas.microsoft.com/office/powerpoint/2010/main" val="105079920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7022692"/>
          </a:xfrm>
          <a:prstGeom prst="rect">
            <a:avLst/>
          </a:prstGeom>
          <a:noFill/>
        </p:spPr>
        <p:txBody>
          <a:bodyPr wrap="square" rtlCol="0">
            <a:spAutoFit/>
          </a:bodyPr>
          <a:lstStyle/>
          <a:p>
            <a:pPr>
              <a:lnSpc>
                <a:spcPct val="107000"/>
              </a:lnSpc>
              <a:spcAft>
                <a:spcPts val="800"/>
              </a:spcAft>
            </a:pPr>
            <a:r>
              <a:rPr lang="en-GB" sz="1800" b="1"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...which observations would be used in the data assimilation, and how information about processes affecting soil structure (land management, environmental change etc) would be gathered, compiled and used at relevant scales for land surface modelling</a:t>
            </a:r>
            <a:endParaRPr lang="en-GB" sz="1800"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endParaRP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For STEMMUS-SCOPE DA system, the following EO observables (of soil-plant system) would be assimilated: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VOD</a:t>
            </a:r>
            <a:r>
              <a:rPr lang="en-GB" sz="1800" kern="100" dirty="0">
                <a:effectLst/>
                <a:latin typeface="Calibri" panose="020F0502020204030204" pitchFamily="34" charset="0"/>
                <a:ea typeface="DengXian" panose="02010600030101010101" pitchFamily="2" charset="-122"/>
                <a:cs typeface="Arial" panose="020B0604020202020204" pitchFamily="34" charset="0"/>
              </a:rPr>
              <a:t> - Vegetation Optical Depth (e.g., from SMOS and AMSR-2),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LAI</a:t>
            </a:r>
            <a:r>
              <a:rPr lang="en-GB" sz="1800" kern="100" dirty="0">
                <a:effectLst/>
                <a:latin typeface="Calibri" panose="020F0502020204030204" pitchFamily="34" charset="0"/>
                <a:ea typeface="DengXian" panose="02010600030101010101" pitchFamily="2" charset="-122"/>
                <a:cs typeface="Arial" panose="020B0604020202020204" pitchFamily="34" charset="0"/>
              </a:rPr>
              <a:t> – Leaf Area Index (e.g., CONFESS or MODIS),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SIF</a:t>
            </a:r>
            <a:r>
              <a:rPr lang="en-GB" sz="1800" kern="100" dirty="0">
                <a:effectLst/>
                <a:latin typeface="Calibri" panose="020F0502020204030204" pitchFamily="34" charset="0"/>
                <a:ea typeface="DengXian" panose="02010600030101010101" pitchFamily="2" charset="-122"/>
                <a:cs typeface="Arial" panose="020B0604020202020204" pitchFamily="34" charset="0"/>
              </a:rPr>
              <a:t> – Solar-induced Fluorescence (e.g., OCO-2, TROPOMI), Soil Moisture (e.g., ASCAT), and Land Surface Temperature (e.g., ESA CCI LST).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All these observations can help update the soil-plant states and parameters, including vegetation water content, leaf water potential, soil water potential, and soil hydro-thermal properties. We will derive parameterisations by using historical observation and driving data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Here, since the EO-based </a:t>
            </a:r>
            <a:r>
              <a:rPr lang="en-GB" sz="1800" u="sng" kern="100" dirty="0">
                <a:effectLst/>
                <a:latin typeface="Calibri" panose="020F0502020204030204" pitchFamily="34" charset="0"/>
                <a:ea typeface="DengXian" panose="02010600030101010101" pitchFamily="2" charset="-122"/>
                <a:cs typeface="Arial" panose="020B0604020202020204" pitchFamily="34" charset="0"/>
              </a:rPr>
              <a:t>vegetation</a:t>
            </a:r>
            <a:r>
              <a:rPr lang="en-GB" sz="1800" kern="100" dirty="0">
                <a:effectLst/>
                <a:latin typeface="Calibri" panose="020F0502020204030204" pitchFamily="34" charset="0"/>
                <a:ea typeface="DengXian" panose="02010600030101010101" pitchFamily="2" charset="-122"/>
                <a:cs typeface="Arial" panose="020B0604020202020204" pitchFamily="34" charset="0"/>
              </a:rPr>
              <a:t> variables (i.e., VOD, LAI, and SIF) will be assimilated, the effect of land use change (e.g., linked to land management) is, therefore,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automatically considered </a:t>
            </a:r>
            <a:r>
              <a:rPr lang="en-GB" sz="1800" kern="100" dirty="0">
                <a:effectLst/>
                <a:latin typeface="Calibri" panose="020F0502020204030204" pitchFamily="34" charset="0"/>
                <a:ea typeface="DengXian" panose="02010600030101010101" pitchFamily="2" charset="-122"/>
                <a:cs typeface="Arial" panose="020B0604020202020204" pitchFamily="34" charset="0"/>
              </a:rPr>
              <a:t>(via the effect of soil structure change).  </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We will translate these effects into soil hydraulic parameters (at any scale required) by using the </a:t>
            </a:r>
            <a:r>
              <a:rPr lang="en-GB" sz="1800" kern="100" dirty="0" err="1">
                <a:effectLst/>
                <a:latin typeface="Calibri" panose="020F0502020204030204" pitchFamily="34" charset="0"/>
                <a:ea typeface="DengXian" panose="02010600030101010101" pitchFamily="2" charset="-122"/>
                <a:cs typeface="Arial" panose="020B0604020202020204" pitchFamily="34" charset="0"/>
              </a:rPr>
              <a:t>Kosugi</a:t>
            </a:r>
            <a:r>
              <a:rPr lang="en-GB" sz="1800" kern="100" dirty="0">
                <a:effectLst/>
                <a:latin typeface="Calibri" panose="020F0502020204030204" pitchFamily="34" charset="0"/>
                <a:ea typeface="DengXian" panose="02010600030101010101" pitchFamily="2" charset="-122"/>
                <a:cs typeface="Arial" panose="020B0604020202020204" pitchFamily="34" charset="0"/>
              </a:rPr>
              <a:t> model that directly links soil structure (via changes in pore-size distribution) to soil potentials. This model also allows for easy scaling between spatial scales</a:t>
            </a:r>
          </a:p>
          <a:p>
            <a:pPr marL="342900" lvl="0" indent="-342900">
              <a:lnSpc>
                <a:spcPct val="107000"/>
              </a:lnSpc>
              <a:buClr>
                <a:schemeClr val="accent1"/>
              </a:buClr>
              <a:buFont typeface="Symbol" pitchFamily="2" charset="2"/>
              <a:buChar char=""/>
            </a:pPr>
            <a:r>
              <a:rPr lang="en-GB" sz="1800" kern="100" dirty="0">
                <a:effectLst/>
                <a:latin typeface="Calibri" panose="020F0502020204030204" pitchFamily="34" charset="0"/>
                <a:ea typeface="DengXian" panose="02010600030101010101" pitchFamily="2" charset="-122"/>
                <a:cs typeface="Arial" panose="020B0604020202020204" pitchFamily="34" charset="0"/>
              </a:rPr>
              <a:t>There are also strong functional relationships between soil hydraulic properties (SHPs) and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vegetation cover </a:t>
            </a:r>
            <a:r>
              <a:rPr lang="en-GB" sz="1800" kern="100" dirty="0">
                <a:effectLst/>
                <a:latin typeface="Calibri" panose="020F0502020204030204" pitchFamily="34" charset="0"/>
                <a:ea typeface="DengXian" panose="02010600030101010101" pitchFamily="2" charset="-122"/>
                <a:cs typeface="Arial" panose="020B0604020202020204" pitchFamily="34" charset="0"/>
              </a:rPr>
              <a:t>across different soil types and biomes that have been used to characterize soil structure effects on SHP parameters. (Bonetti et al. 2021) </a:t>
            </a:r>
          </a:p>
          <a:p>
            <a:endParaRPr lang="en-US" dirty="0">
              <a:solidFill>
                <a:schemeClr val="tx2"/>
              </a:solidFill>
              <a:latin typeface="+mn-lt"/>
            </a:endParaRPr>
          </a:p>
        </p:txBody>
      </p:sp>
    </p:spTree>
    <p:extLst>
      <p:ext uri="{BB962C8B-B14F-4D97-AF65-F5344CB8AC3E}">
        <p14:creationId xmlns:p14="http://schemas.microsoft.com/office/powerpoint/2010/main" val="112381514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6236194"/>
          </a:xfrm>
          <a:prstGeom prst="rect">
            <a:avLst/>
          </a:prstGeom>
          <a:noFill/>
        </p:spPr>
        <p:txBody>
          <a:bodyPr wrap="square" rtlCol="0">
            <a:spAutoFit/>
          </a:bodyPr>
          <a:lstStyle/>
          <a:p>
            <a:pPr>
              <a:lnSpc>
                <a:spcPct val="107000"/>
              </a:lnSpc>
              <a:spcAft>
                <a:spcPts val="800"/>
              </a:spcAft>
            </a:pPr>
            <a:r>
              <a:rPr lang="en-GB" sz="1800" b="1"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It is unclear why developing a CMEM emulator is included in this project (WP1.1), or what the purpose of using a STEMMUS-SCOPE emulator would be..</a:t>
            </a:r>
            <a:endParaRPr lang="en-GB" sz="1800" kern="100" dirty="0">
              <a:solidFill>
                <a:schemeClr val="accent1"/>
              </a:solidFill>
              <a:effectLst/>
              <a:latin typeface="Calibri" panose="020F0502020204030204" pitchFamily="34" charset="0"/>
              <a:ea typeface="DengXian" panose="02010600030101010101" pitchFamily="2" charset="-122"/>
              <a:cs typeface="Arial" panose="020B0604020202020204" pitchFamily="34" charset="0"/>
            </a:endParaRP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 STEMMUS-SCOPE is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already a forward observation simulator for the VNIR-SWIR-TIR </a:t>
            </a:r>
            <a:r>
              <a:rPr lang="en-GB" sz="1800" kern="100" dirty="0">
                <a:effectLst/>
                <a:latin typeface="Calibri" panose="020F0502020204030204" pitchFamily="34" charset="0"/>
                <a:ea typeface="DengXian" panose="02010600030101010101" pitchFamily="2" charset="-122"/>
                <a:cs typeface="Arial" panose="020B0604020202020204" pitchFamily="34" charset="0"/>
              </a:rPr>
              <a:t>domain, and can simulate top of canopy reflectance and fluorescence, but not the microwave domain. We will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extend the STEMMUS-SCOPE model to MW domain </a:t>
            </a:r>
            <a:r>
              <a:rPr lang="en-GB" sz="1800" kern="100" dirty="0">
                <a:effectLst/>
                <a:latin typeface="Calibri" panose="020F0502020204030204" pitchFamily="34" charset="0"/>
                <a:ea typeface="DengXian" panose="02010600030101010101" pitchFamily="2" charset="-122"/>
                <a:cs typeface="Arial" panose="020B0604020202020204" pitchFamily="34" charset="0"/>
              </a:rPr>
              <a:t>(0.5-100 cm), via coupling STEMMUS-SCOPE to CMEM.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Running the above STEMMUS-SCOPE-CMEM model would be very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computationally expensive</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even more so for optimizing model parameters, which requires sometimes thousands of model realizations.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Therefore STEMMUS-SCOPE-CMEM emulator will approximate the original model by a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surrogate machine learning model</a:t>
            </a:r>
            <a:r>
              <a:rPr lang="en-GB" sz="1800" kern="100" dirty="0">
                <a:effectLst/>
                <a:latin typeface="Calibri" panose="020F0502020204030204" pitchFamily="34" charset="0"/>
                <a:ea typeface="DengXian" panose="02010600030101010101" pitchFamily="2" charset="-122"/>
                <a:cs typeface="Arial" panose="020B0604020202020204" pitchFamily="34" charset="0"/>
              </a:rPr>
              <a:t>. Based on a limited number of STEMMUS-SCOPE runs, the input-output pairs (i.e., training samples) can be used to establish the emulator, which is then used to infer the model output given a yet-unseen input configuration. </a:t>
            </a:r>
          </a:p>
          <a:p>
            <a:pPr marL="342900" lvl="0" indent="-342900">
              <a:lnSpc>
                <a:spcPct val="107000"/>
              </a:lnSpc>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The emulator of STEMMUS-SCOPE has been developed for a global sensitivity analysis of parameters and fast generation of synthetic </a:t>
            </a:r>
            <a:r>
              <a:rPr lang="en-GB" sz="1800" b="1" kern="100" dirty="0">
                <a:effectLst/>
                <a:latin typeface="Calibri" panose="020F0502020204030204" pitchFamily="34" charset="0"/>
                <a:ea typeface="DengXian" panose="02010600030101010101" pitchFamily="2" charset="-122"/>
                <a:cs typeface="Arial" panose="020B0604020202020204" pitchFamily="34" charset="0"/>
              </a:rPr>
              <a:t>TOC reflectance and SIF</a:t>
            </a:r>
            <a:r>
              <a:rPr lang="en-GB" sz="1800" kern="100" dirty="0">
                <a:effectLst/>
                <a:latin typeface="Calibri" panose="020F0502020204030204" pitchFamily="34" charset="0"/>
                <a:ea typeface="DengXian" panose="02010600030101010101" pitchFamily="2" charset="-122"/>
                <a:cs typeface="Arial" panose="020B0604020202020204" pitchFamily="34" charset="0"/>
              </a:rPr>
              <a:t>, accelerating the model in the orders of hundreds to thousands of times at plant scale. </a:t>
            </a:r>
          </a:p>
          <a:p>
            <a:pPr marL="342900" lvl="0" indent="-342900">
              <a:lnSpc>
                <a:spcPct val="107000"/>
              </a:lnSpc>
              <a:spcAft>
                <a:spcPts val="800"/>
              </a:spcAft>
              <a:buFont typeface="Symbol" pitchFamily="2" charset="2"/>
              <a:buChar char=""/>
              <a:tabLst>
                <a:tab pos="4503420" algn="l"/>
              </a:tabLst>
            </a:pPr>
            <a:r>
              <a:rPr lang="en-GB" sz="1800" kern="100" dirty="0">
                <a:effectLst/>
                <a:latin typeface="Calibri" panose="020F0502020204030204" pitchFamily="34" charset="0"/>
                <a:ea typeface="DengXian" panose="02010600030101010101" pitchFamily="2" charset="-122"/>
                <a:cs typeface="Arial" panose="020B0604020202020204" pitchFamily="34" charset="0"/>
              </a:rPr>
              <a:t>For the same purpose, the CMEM emulator will be developed.</a:t>
            </a:r>
          </a:p>
          <a:p>
            <a:endParaRPr lang="en-US" dirty="0">
              <a:solidFill>
                <a:schemeClr val="tx2"/>
              </a:solidFill>
              <a:latin typeface="+mn-lt"/>
            </a:endParaRPr>
          </a:p>
        </p:txBody>
      </p:sp>
    </p:spTree>
    <p:extLst>
      <p:ext uri="{BB962C8B-B14F-4D97-AF65-F5344CB8AC3E}">
        <p14:creationId xmlns:p14="http://schemas.microsoft.com/office/powerpoint/2010/main" val="2091610358"/>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26347-18BA-7356-85A7-2B9F6E959DE5}"/>
              </a:ext>
            </a:extLst>
          </p:cNvPr>
          <p:cNvSpPr txBox="1"/>
          <p:nvPr/>
        </p:nvSpPr>
        <p:spPr>
          <a:xfrm>
            <a:off x="395536" y="116632"/>
            <a:ext cx="8712968" cy="6120137"/>
          </a:xfrm>
          <a:prstGeom prst="rect">
            <a:avLst/>
          </a:prstGeom>
          <a:noFill/>
        </p:spPr>
        <p:txBody>
          <a:bodyPr wrap="square" rtlCol="0">
            <a:spAutoFit/>
          </a:bodyPr>
          <a:lstStyle/>
          <a:p>
            <a:pPr>
              <a:lnSpc>
                <a:spcPct val="107000"/>
              </a:lnSpc>
              <a:spcAft>
                <a:spcPts val="800"/>
              </a:spcAft>
            </a:pPr>
            <a:r>
              <a:rPr lang="en-GB" sz="1800" b="1" dirty="0">
                <a:solidFill>
                  <a:schemeClr val="accent1"/>
                </a:solidFill>
                <a:effectLst/>
                <a:latin typeface="Calibri" panose="020F0502020204030204" pitchFamily="34" charset="0"/>
                <a:ea typeface="DengXian" panose="02010600030101010101" pitchFamily="2" charset="-122"/>
                <a:cs typeface="Arial" panose="020B0604020202020204" pitchFamily="34" charset="0"/>
              </a:rPr>
              <a:t>The project contains a large amount work, and it would be important to understand whether sufficient time has been allowed for, e.g., collation of datasets, methods for developing observation operators for the STEMMUS-SCOPE DA part of the project, model development, and dissemination and writing up of results.... </a:t>
            </a:r>
          </a:p>
          <a:p>
            <a:endParaRPr lang="en-GB" sz="1800" b="1" kern="100" dirty="0">
              <a:latin typeface="Calibri" panose="020F0502020204030204" pitchFamily="34" charset="0"/>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As discussed above, the coupled STEMMUS-SCOPE model has been validated for 170 </a:t>
            </a:r>
            <a:r>
              <a:rPr lang="en-US" sz="1800" dirty="0" err="1">
                <a:solidFill>
                  <a:schemeClr val="tx2"/>
                </a:solidFill>
                <a:latin typeface="Arial" panose="020B0604020202020204" pitchFamily="34" charset="0"/>
                <a:cs typeface="Arial" panose="020B0604020202020204" pitchFamily="34" charset="0"/>
              </a:rPr>
              <a:t>Fluxnet</a:t>
            </a:r>
            <a:r>
              <a:rPr lang="en-US" sz="1800" dirty="0">
                <a:solidFill>
                  <a:schemeClr val="tx2"/>
                </a:solidFill>
                <a:latin typeface="Arial" panose="020B0604020202020204" pitchFamily="34" charset="0"/>
                <a:cs typeface="Arial" panose="020B0604020202020204" pitchFamily="34" charset="0"/>
              </a:rPr>
              <a:t> sites. These datasets, combined with historical EO observables for these sites will be </a:t>
            </a: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We agree that there is a large amount of work proposed in this project. Nevertheless, we are not starting from scratch. </a:t>
            </a:r>
          </a:p>
          <a:p>
            <a:pPr marL="285750" indent="-28575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For example, the STEMMUS-SCOPE Data Assimilation Framework will be developed in the existing project </a:t>
            </a:r>
            <a:r>
              <a:rPr lang="en-US" sz="1800" dirty="0" err="1">
                <a:solidFill>
                  <a:schemeClr val="tx2"/>
                </a:solidFill>
                <a:latin typeface="Arial" panose="020B0604020202020204" pitchFamily="34" charset="0"/>
                <a:cs typeface="Arial" panose="020B0604020202020204" pitchFamily="34" charset="0"/>
              </a:rPr>
              <a:t>EcoExtreML</a:t>
            </a:r>
            <a:r>
              <a:rPr lang="en-US" sz="1800" dirty="0">
                <a:solidFill>
                  <a:schemeClr val="tx2"/>
                </a:solidFill>
                <a:latin typeface="Arial" panose="020B0604020202020204" pitchFamily="34" charset="0"/>
                <a:cs typeface="Arial" panose="020B0604020202020204" pitchFamily="34" charset="0"/>
              </a:rPr>
              <a:t>, applying the open interface standard </a:t>
            </a:r>
            <a:r>
              <a:rPr lang="en-US" sz="1800" dirty="0" err="1">
                <a:solidFill>
                  <a:schemeClr val="tx2"/>
                </a:solidFill>
                <a:latin typeface="Arial" panose="020B0604020202020204" pitchFamily="34" charset="0"/>
                <a:cs typeface="Arial" panose="020B0604020202020204" pitchFamily="34" charset="0"/>
              </a:rPr>
              <a:t>OpenDA</a:t>
            </a:r>
            <a:r>
              <a:rPr lang="en-US" sz="1800" dirty="0">
                <a:solidFill>
                  <a:schemeClr val="tx2"/>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800" dirty="0">
                <a:solidFill>
                  <a:schemeClr val="tx2"/>
                </a:solidFill>
                <a:latin typeface="Arial" panose="020B0604020202020204" pitchFamily="34" charset="0"/>
                <a:cs typeface="Arial" panose="020B0604020202020204" pitchFamily="34" charset="0"/>
              </a:rPr>
              <a:t>In the same project, the STEMMUS-SCOPE emulator has been also developed, the approach of which can be conveniently applied to develop a CMEM emulator. As such, we are quite confident that we can build the STEMMUS-SCOPE-CMEM forward observation simulator, and to complete proposed WP tasks within the AFESP project duration of 5 years.</a:t>
            </a:r>
          </a:p>
          <a:p>
            <a:endParaRPr lang="en-US" sz="1800" dirty="0">
              <a:solidFill>
                <a:schemeClr val="tx2"/>
              </a:solidFill>
              <a:latin typeface="Arial" panose="020B0604020202020204" pitchFamily="34" charset="0"/>
              <a:cs typeface="Arial" panose="020B0604020202020204" pitchFamily="34" charset="0"/>
            </a:endParaRPr>
          </a:p>
          <a:p>
            <a:endParaRPr lang="en-US" dirty="0">
              <a:solidFill>
                <a:schemeClr val="tx2"/>
              </a:solidFill>
              <a:latin typeface="+mn-lt"/>
            </a:endParaRPr>
          </a:p>
        </p:txBody>
      </p:sp>
    </p:spTree>
    <p:extLst>
      <p:ext uri="{BB962C8B-B14F-4D97-AF65-F5344CB8AC3E}">
        <p14:creationId xmlns:p14="http://schemas.microsoft.com/office/powerpoint/2010/main" val="214026730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200" dirty="0">
                <a:latin typeface="Arial" panose="020B0604020202020204" pitchFamily="34" charset="0"/>
                <a:cs typeface="Arial" panose="020B0604020202020204" pitchFamily="34" charset="0"/>
              </a:rPr>
              <a:t>Implementing unifying soil hydro-thermal framework</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3" y="1052736"/>
            <a:ext cx="8237257" cy="3470840"/>
          </a:xfrm>
        </p:spPr>
        <p:txBody>
          <a:bodyPr/>
          <a:lstStyle/>
          <a:p>
            <a:pPr>
              <a:buFont typeface="Arial" panose="020B0604020202020204" pitchFamily="34" charset="0"/>
              <a:buChar char="•"/>
            </a:pPr>
            <a:r>
              <a:rPr lang="en-US" altLang="en-US" sz="2000" dirty="0"/>
              <a:t>Hydraulic and thermal theories are unified</a:t>
            </a:r>
          </a:p>
          <a:p>
            <a:pPr marL="0" indent="0">
              <a:buNone/>
            </a:pPr>
            <a:endParaRPr lang="en-US" altLang="en-US" sz="2000" dirty="0"/>
          </a:p>
        </p:txBody>
      </p:sp>
      <p:sp>
        <p:nvSpPr>
          <p:cNvPr id="25604" name="Slide Number Placeholder 5">
            <a:extLst>
              <a:ext uri="{FF2B5EF4-FFF2-40B4-BE49-F238E27FC236}">
                <a16:creationId xmlns:a16="http://schemas.microsoft.com/office/drawing/2014/main" id="{2A6A3CE4-8992-46D1-9AC9-F064A554971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accent1"/>
              </a:buClr>
              <a:buFont typeface="Arial" panose="020B0604020202020204" pitchFamily="34" charset="0"/>
              <a:buChar char="•"/>
              <a:defRPr sz="2000">
                <a:solidFill>
                  <a:schemeClr val="tx2"/>
                </a:solidFill>
                <a:latin typeface="Effra" panose="020B0604020202020204" charset="0"/>
              </a:defRPr>
            </a:lvl1pPr>
            <a:lvl2pPr marL="742950" indent="-285750">
              <a:spcBef>
                <a:spcPct val="20000"/>
              </a:spcBef>
              <a:buClr>
                <a:srgbClr val="63656A"/>
              </a:buClr>
              <a:buFont typeface="Effra" panose="020B0604020202020204" charset="0"/>
              <a:buChar char="•"/>
              <a:defRPr sz="2000">
                <a:solidFill>
                  <a:schemeClr val="tx2"/>
                </a:solidFill>
                <a:latin typeface="Effra" panose="020B0604020202020204" charset="0"/>
              </a:defRPr>
            </a:lvl2pPr>
            <a:lvl3pPr marL="1143000" indent="-228600">
              <a:spcBef>
                <a:spcPct val="20000"/>
              </a:spcBef>
              <a:buFont typeface="Effra" panose="020B0604020202020204" charset="0"/>
              <a:buChar char="•"/>
              <a:defRPr sz="2000">
                <a:solidFill>
                  <a:schemeClr val="tx2"/>
                </a:solidFill>
                <a:latin typeface="Effra" panose="020B0604020202020204" charset="0"/>
              </a:defRPr>
            </a:lvl3pPr>
            <a:lvl4pPr marL="1600200" indent="-228600">
              <a:spcBef>
                <a:spcPct val="20000"/>
              </a:spcBef>
              <a:buFont typeface="Effra" panose="020B0604020202020204" charset="0"/>
              <a:buChar char="&gt;"/>
              <a:defRPr sz="2000">
                <a:solidFill>
                  <a:schemeClr val="tx2"/>
                </a:solidFill>
                <a:latin typeface="Effra" panose="020B0604020202020204" charset="0"/>
              </a:defRPr>
            </a:lvl4pPr>
            <a:lvl5pPr marL="2057400" indent="-228600">
              <a:spcBef>
                <a:spcPct val="20000"/>
              </a:spcBef>
              <a:buFont typeface="Effra" panose="020B0604020202020204" charset="0"/>
              <a:buChar char="-"/>
              <a:defRPr sz="2000">
                <a:solidFill>
                  <a:schemeClr val="tx2"/>
                </a:solidFill>
                <a:latin typeface="Effra" panose="020B0604020202020204" charset="0"/>
              </a:defRPr>
            </a:lvl5pPr>
            <a:lvl6pPr marL="25146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6pPr>
            <a:lvl7pPr marL="29718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7pPr>
            <a:lvl8pPr marL="34290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8pPr>
            <a:lvl9pPr marL="38862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9pPr>
          </a:lstStyle>
          <a:p>
            <a:pPr>
              <a:spcBef>
                <a:spcPct val="0"/>
              </a:spcBef>
              <a:buClrTx/>
              <a:buFontTx/>
              <a:buNone/>
            </a:pPr>
            <a:fld id="{9E1B7E8E-E112-41FE-8A9E-6A967091DAC0}" type="slidenum">
              <a:rPr lang="en-US" altLang="en-US" sz="1400">
                <a:solidFill>
                  <a:schemeClr val="tx1"/>
                </a:solidFill>
                <a:latin typeface="Arial" panose="020B0604020202020204" pitchFamily="34" charset="0"/>
              </a:rPr>
              <a:pPr>
                <a:spcBef>
                  <a:spcPct val="0"/>
                </a:spcBef>
                <a:buClrTx/>
                <a:buFontTx/>
                <a:buNone/>
              </a:pPr>
              <a:t>25</a:t>
            </a:fld>
            <a:endParaRPr lang="en-US" altLang="en-US" sz="1400">
              <a:solidFill>
                <a:schemeClr val="tx1"/>
              </a:solidFill>
              <a:latin typeface="Arial" panose="020B0604020202020204" pitchFamily="34" charset="0"/>
            </a:endParaRPr>
          </a:p>
        </p:txBody>
      </p:sp>
      <p:sp>
        <p:nvSpPr>
          <p:cNvPr id="7" name="TextBox 6">
            <a:extLst>
              <a:ext uri="{FF2B5EF4-FFF2-40B4-BE49-F238E27FC236}">
                <a16:creationId xmlns:a16="http://schemas.microsoft.com/office/drawing/2014/main" id="{47EE0381-4324-8EE0-6981-0ED327F46103}"/>
              </a:ext>
            </a:extLst>
          </p:cNvPr>
          <p:cNvSpPr txBox="1"/>
          <p:nvPr/>
        </p:nvSpPr>
        <p:spPr>
          <a:xfrm>
            <a:off x="6084168" y="945218"/>
            <a:ext cx="2207656" cy="400110"/>
          </a:xfrm>
          <a:prstGeom prst="rect">
            <a:avLst/>
          </a:prstGeom>
          <a:noFill/>
        </p:spPr>
        <p:txBody>
          <a:bodyPr wrap="none" rtlCol="0">
            <a:spAutoFit/>
          </a:bodyPr>
          <a:lstStyle/>
          <a:p>
            <a:r>
              <a:rPr lang="en-GB" b="0" i="0" dirty="0">
                <a:solidFill>
                  <a:srgbClr val="202020"/>
                </a:solidFill>
                <a:effectLst/>
                <a:latin typeface="Helvetica" pitchFamily="2" charset="0"/>
              </a:rPr>
              <a:t>Lu &amp; Dong (2015)</a:t>
            </a:r>
            <a:endParaRPr lang="en-US" dirty="0">
              <a:solidFill>
                <a:schemeClr val="tx2"/>
              </a:solidFill>
              <a:latin typeface="+mn-lt"/>
            </a:endParaRPr>
          </a:p>
        </p:txBody>
      </p:sp>
      <p:pic>
        <p:nvPicPr>
          <p:cNvPr id="3" name="Picture 2">
            <a:extLst>
              <a:ext uri="{FF2B5EF4-FFF2-40B4-BE49-F238E27FC236}">
                <a16:creationId xmlns:a16="http://schemas.microsoft.com/office/drawing/2014/main" id="{84BF512F-E845-20BB-B95A-C0112A2F1C0C}"/>
              </a:ext>
            </a:extLst>
          </p:cNvPr>
          <p:cNvPicPr>
            <a:picLocks noChangeAspect="1"/>
          </p:cNvPicPr>
          <p:nvPr/>
        </p:nvPicPr>
        <p:blipFill>
          <a:blip r:embed="rId3"/>
          <a:stretch>
            <a:fillRect/>
          </a:stretch>
        </p:blipFill>
        <p:spPr>
          <a:xfrm>
            <a:off x="290974" y="1539766"/>
            <a:ext cx="8446593" cy="3624654"/>
          </a:xfrm>
          <a:prstGeom prst="rect">
            <a:avLst/>
          </a:prstGeom>
        </p:spPr>
      </p:pic>
      <p:pic>
        <p:nvPicPr>
          <p:cNvPr id="4" name="Picture 3">
            <a:extLst>
              <a:ext uri="{FF2B5EF4-FFF2-40B4-BE49-F238E27FC236}">
                <a16:creationId xmlns:a16="http://schemas.microsoft.com/office/drawing/2014/main" id="{FEC2EDBE-43B7-09EE-0798-BE6F6401492C}"/>
              </a:ext>
            </a:extLst>
          </p:cNvPr>
          <p:cNvPicPr>
            <a:picLocks noChangeAspect="1"/>
          </p:cNvPicPr>
          <p:nvPr/>
        </p:nvPicPr>
        <p:blipFill>
          <a:blip r:embed="rId4"/>
          <a:stretch>
            <a:fillRect/>
          </a:stretch>
        </p:blipFill>
        <p:spPr>
          <a:xfrm>
            <a:off x="539552" y="5212345"/>
            <a:ext cx="3251200" cy="977900"/>
          </a:xfrm>
          <a:prstGeom prst="rect">
            <a:avLst/>
          </a:prstGeom>
        </p:spPr>
      </p:pic>
      <p:pic>
        <p:nvPicPr>
          <p:cNvPr id="5" name="Picture 4">
            <a:extLst>
              <a:ext uri="{FF2B5EF4-FFF2-40B4-BE49-F238E27FC236}">
                <a16:creationId xmlns:a16="http://schemas.microsoft.com/office/drawing/2014/main" id="{2FC86A63-C3E9-C7A8-D2A7-DAC8B7B95F92}"/>
              </a:ext>
            </a:extLst>
          </p:cNvPr>
          <p:cNvPicPr>
            <a:picLocks noChangeAspect="1"/>
          </p:cNvPicPr>
          <p:nvPr/>
        </p:nvPicPr>
        <p:blipFill>
          <a:blip r:embed="rId5"/>
          <a:stretch>
            <a:fillRect/>
          </a:stretch>
        </p:blipFill>
        <p:spPr>
          <a:xfrm>
            <a:off x="4102968" y="5221908"/>
            <a:ext cx="3962400" cy="965200"/>
          </a:xfrm>
          <a:prstGeom prst="rect">
            <a:avLst/>
          </a:prstGeom>
        </p:spPr>
      </p:pic>
    </p:spTree>
    <p:extLst>
      <p:ext uri="{BB962C8B-B14F-4D97-AF65-F5344CB8AC3E}">
        <p14:creationId xmlns:p14="http://schemas.microsoft.com/office/powerpoint/2010/main" val="180568638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142B27-1C4B-56C6-1E4D-FF8B22409819}"/>
              </a:ext>
            </a:extLst>
          </p:cNvPr>
          <p:cNvPicPr>
            <a:picLocks noChangeAspect="1"/>
          </p:cNvPicPr>
          <p:nvPr/>
        </p:nvPicPr>
        <p:blipFill>
          <a:blip r:embed="rId3"/>
          <a:stretch>
            <a:fillRect/>
          </a:stretch>
        </p:blipFill>
        <p:spPr>
          <a:xfrm>
            <a:off x="1240971" y="0"/>
            <a:ext cx="6662057" cy="6858000"/>
          </a:xfrm>
          <a:prstGeom prst="rect">
            <a:avLst/>
          </a:prstGeom>
        </p:spPr>
      </p:pic>
    </p:spTree>
    <p:extLst>
      <p:ext uri="{BB962C8B-B14F-4D97-AF65-F5344CB8AC3E}">
        <p14:creationId xmlns:p14="http://schemas.microsoft.com/office/powerpoint/2010/main" val="69059049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Examples of Regions of Interest (ROI)</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4" y="836712"/>
            <a:ext cx="7776864" cy="3470840"/>
          </a:xfrm>
        </p:spPr>
        <p:txBody>
          <a:bodyPr/>
          <a:lstStyle/>
          <a:p>
            <a:endParaRPr lang="en-US" altLang="en-US" sz="2000" dirty="0"/>
          </a:p>
          <a:p>
            <a:r>
              <a:rPr lang="en-US" altLang="en-US" sz="2000" b="1" dirty="0"/>
              <a:t>Tibetan plateau </a:t>
            </a:r>
            <a:r>
              <a:rPr lang="en-US" altLang="en-US" sz="2000" dirty="0"/>
              <a:t>to study the effects of freeze-thaw and soil-snow-atmosphere feedbacks on model biases; </a:t>
            </a:r>
          </a:p>
          <a:p>
            <a:r>
              <a:rPr lang="en-US" altLang="en-US" sz="2000" dirty="0"/>
              <a:t>Agricultural </a:t>
            </a:r>
            <a:r>
              <a:rPr lang="en-US" altLang="en-US" sz="2000" b="1" dirty="0"/>
              <a:t>bread-baskets</a:t>
            </a:r>
            <a:r>
              <a:rPr lang="en-US" altLang="en-US" sz="2000" dirty="0"/>
              <a:t> for scrutiny of land use and </a:t>
            </a:r>
            <a:r>
              <a:rPr lang="en-US" altLang="en-US" sz="2000" b="1" dirty="0"/>
              <a:t>management</a:t>
            </a:r>
            <a:r>
              <a:rPr lang="en-US" altLang="en-US" sz="2000" dirty="0"/>
              <a:t> effects on model biases; </a:t>
            </a:r>
          </a:p>
          <a:p>
            <a:r>
              <a:rPr lang="en-US" altLang="en-US" sz="2000" b="1" dirty="0"/>
              <a:t>Amazon</a:t>
            </a:r>
            <a:r>
              <a:rPr lang="en-US" altLang="en-US" sz="2000" dirty="0"/>
              <a:t> for root-soil interactions and its implications for </a:t>
            </a:r>
            <a:r>
              <a:rPr lang="en-US" altLang="en-US" sz="2000" dirty="0" err="1"/>
              <a:t>spatio</a:t>
            </a:r>
            <a:r>
              <a:rPr lang="en-US" altLang="en-US" sz="2000" dirty="0"/>
              <a:t>-temporal variability of PSD, soil properties and related biases of LSSV and NSASV</a:t>
            </a:r>
          </a:p>
          <a:p>
            <a:r>
              <a:rPr lang="en-US" altLang="en-US" sz="2000" dirty="0"/>
              <a:t>Etc.</a:t>
            </a:r>
          </a:p>
          <a:p>
            <a:endParaRPr lang="en-US" altLang="en-US" sz="2000" dirty="0"/>
          </a:p>
          <a:p>
            <a:pPr marL="360000" lvl="1" indent="0">
              <a:buNone/>
            </a:pPr>
            <a:endParaRPr lang="en-US" altLang="en-US" dirty="0"/>
          </a:p>
        </p:txBody>
      </p:sp>
    </p:spTree>
    <p:extLst>
      <p:ext uri="{BB962C8B-B14F-4D97-AF65-F5344CB8AC3E}">
        <p14:creationId xmlns:p14="http://schemas.microsoft.com/office/powerpoint/2010/main" val="1291134815"/>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Current lack of realism in LMs?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467544" y="1052736"/>
            <a:ext cx="7776864" cy="3470840"/>
          </a:xfrm>
        </p:spPr>
        <p:txBody>
          <a:bodyPr/>
          <a:lstStyle/>
          <a:p>
            <a:endParaRPr lang="en-US" altLang="en-US" sz="2000" dirty="0"/>
          </a:p>
          <a:p>
            <a:r>
              <a:rPr lang="en-US" altLang="en-US" sz="2000" dirty="0"/>
              <a:t>Soil and vegetation parameters are </a:t>
            </a:r>
            <a:r>
              <a:rPr lang="en-US" altLang="en-US" sz="2000" b="1" dirty="0"/>
              <a:t>prescribed</a:t>
            </a:r>
            <a:r>
              <a:rPr lang="en-US" altLang="en-US" sz="2000" dirty="0"/>
              <a:t> and </a:t>
            </a:r>
            <a:r>
              <a:rPr lang="en-US" altLang="en-US" sz="2000" b="1" dirty="0"/>
              <a:t>remain static</a:t>
            </a:r>
          </a:p>
          <a:p>
            <a:r>
              <a:rPr lang="en-US" altLang="en-US" sz="2000" dirty="0"/>
              <a:t>They are assumed </a:t>
            </a:r>
            <a:r>
              <a:rPr lang="en-US" altLang="en-US" sz="2000" b="1" dirty="0"/>
              <a:t>independent</a:t>
            </a:r>
            <a:r>
              <a:rPr lang="en-US" altLang="en-US" sz="2000" dirty="0"/>
              <a:t> of each other &amp; environment</a:t>
            </a:r>
            <a:endParaRPr lang="en-US" altLang="en-US" sz="2000" b="1" dirty="0"/>
          </a:p>
          <a:p>
            <a:r>
              <a:rPr lang="en-US" altLang="en-US" sz="2000" dirty="0"/>
              <a:t>Soil parameters derived from globally distributed </a:t>
            </a:r>
            <a:r>
              <a:rPr lang="en-US" altLang="en-US" sz="2000" b="1" dirty="0"/>
              <a:t>soil maps </a:t>
            </a:r>
            <a:r>
              <a:rPr lang="en-US" altLang="en-US" sz="2000" dirty="0"/>
              <a:t>and empirical </a:t>
            </a:r>
            <a:r>
              <a:rPr lang="en-US" altLang="en-US" sz="2000" b="1" dirty="0" err="1"/>
              <a:t>pedotransfer</a:t>
            </a:r>
            <a:r>
              <a:rPr lang="en-US" altLang="en-US" sz="2000" b="1" dirty="0"/>
              <a:t> functions </a:t>
            </a:r>
            <a:r>
              <a:rPr lang="en-US" altLang="en-US" sz="2000" dirty="0"/>
              <a:t>(PTFs)</a:t>
            </a:r>
          </a:p>
          <a:p>
            <a:r>
              <a:rPr lang="en-US" altLang="en-US" sz="2000" b="1" dirty="0"/>
              <a:t>Land use and management activities </a:t>
            </a:r>
            <a:r>
              <a:rPr lang="en-US" altLang="en-US" sz="2000" dirty="0"/>
              <a:t>are not considered</a:t>
            </a:r>
          </a:p>
          <a:p>
            <a:pPr lvl="1"/>
            <a:r>
              <a:rPr lang="en-US" altLang="en-US" sz="2000" dirty="0"/>
              <a:t>tillage and livestock trampling</a:t>
            </a:r>
          </a:p>
          <a:p>
            <a:pPr lvl="1"/>
            <a:r>
              <a:rPr lang="en-US" altLang="en-US" sz="2000" dirty="0"/>
              <a:t>freeze-thaw effects</a:t>
            </a:r>
          </a:p>
          <a:p>
            <a:pPr lvl="1"/>
            <a:r>
              <a:rPr lang="en-US" altLang="en-US" sz="2000" dirty="0"/>
              <a:t>vegetation growth</a:t>
            </a:r>
          </a:p>
          <a:p>
            <a:pPr lvl="1"/>
            <a:r>
              <a:rPr lang="en-US" altLang="en-US" sz="2000" dirty="0"/>
              <a:t>fire</a:t>
            </a:r>
          </a:p>
          <a:p>
            <a:r>
              <a:rPr lang="en-US" altLang="en-US" sz="2000" dirty="0"/>
              <a:t>This causes major issues in the context of </a:t>
            </a:r>
            <a:r>
              <a:rPr lang="en-US" altLang="en-US" sz="2000" b="1" dirty="0"/>
              <a:t>km-scale modelling</a:t>
            </a:r>
            <a:r>
              <a:rPr lang="en-US" altLang="en-US" sz="2000" dirty="0"/>
              <a:t>!</a:t>
            </a:r>
          </a:p>
          <a:p>
            <a:pPr marL="0" indent="0">
              <a:buNone/>
            </a:pPr>
            <a:endParaRPr lang="en-US" altLang="en-US" sz="2000" dirty="0"/>
          </a:p>
          <a:p>
            <a:endParaRPr lang="en-US" altLang="en-US" dirty="0"/>
          </a:p>
        </p:txBody>
      </p:sp>
    </p:spTree>
    <p:extLst>
      <p:ext uri="{BB962C8B-B14F-4D97-AF65-F5344CB8AC3E}">
        <p14:creationId xmlns:p14="http://schemas.microsoft.com/office/powerpoint/2010/main" val="123212154"/>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altLang="en-US" sz="2800" dirty="0"/>
              <a:t>Soil input parameters; current situation</a:t>
            </a:r>
          </a:p>
        </p:txBody>
      </p:sp>
      <p:sp>
        <p:nvSpPr>
          <p:cNvPr id="3" name="Content Placeholder 2">
            <a:extLst>
              <a:ext uri="{FF2B5EF4-FFF2-40B4-BE49-F238E27FC236}">
                <a16:creationId xmlns:a16="http://schemas.microsoft.com/office/drawing/2014/main" id="{8DF59128-F2C5-5C59-6A0E-A359C54F26D1}"/>
              </a:ext>
            </a:extLst>
          </p:cNvPr>
          <p:cNvSpPr txBox="1">
            <a:spLocks/>
          </p:cNvSpPr>
          <p:nvPr/>
        </p:nvSpPr>
        <p:spPr bwMode="auto">
          <a:xfrm>
            <a:off x="323528" y="793226"/>
            <a:ext cx="8640960" cy="5271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rmAutofit/>
          </a:bodyPr>
          <a:lstStyle>
            <a:lvl1pPr marL="180000" marR="0" indent="-180000" algn="l" defTabSz="914400" rtl="0" eaLnBrk="1" fontAlgn="base" latinLnBrk="0" hangingPunct="1">
              <a:lnSpc>
                <a:spcPct val="100000"/>
              </a:lnSpc>
              <a:spcBef>
                <a:spcPct val="20000"/>
              </a:spcBef>
              <a:spcAft>
                <a:spcPct val="0"/>
              </a:spcAft>
              <a:buClr>
                <a:schemeClr val="accent1"/>
              </a:buClr>
              <a:buSzTx/>
              <a:buFont typeface="Arial" charset="0"/>
              <a:buChar char="•"/>
              <a:tabLst/>
              <a:defRPr sz="2400" baseline="0">
                <a:solidFill>
                  <a:schemeClr val="tx2"/>
                </a:solidFill>
                <a:latin typeface="Arial" panose="020B0604020202020204" pitchFamily="34" charset="0"/>
                <a:ea typeface="+mn-ea"/>
                <a:cs typeface="Arial" panose="020B0604020202020204" pitchFamily="34" charset="0"/>
              </a:defRPr>
            </a:lvl1pPr>
            <a:lvl2pPr marL="540000" marR="0" indent="-180000" algn="l" defTabSz="914400" rtl="0" eaLnBrk="1" fontAlgn="base" latinLnBrk="0" hangingPunct="1">
              <a:lnSpc>
                <a:spcPct val="100000"/>
              </a:lnSpc>
              <a:spcBef>
                <a:spcPct val="20000"/>
              </a:spcBef>
              <a:spcAft>
                <a:spcPct val="0"/>
              </a:spcAft>
              <a:buClr>
                <a:srgbClr val="63656A"/>
              </a:buClr>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2pPr>
            <a:lvl3pPr marL="90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3pPr>
            <a:lvl4pPr marL="126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gt;"/>
              <a:tabLst/>
              <a:defRPr sz="2400" baseline="0">
                <a:solidFill>
                  <a:schemeClr val="tx2"/>
                </a:solidFill>
                <a:latin typeface="Arial" panose="020B0604020202020204" pitchFamily="34" charset="0"/>
                <a:cs typeface="Arial" panose="020B0604020202020204" pitchFamily="34" charset="0"/>
              </a:defRPr>
            </a:lvl4pPr>
            <a:lvl5pPr marL="1620000" marR="0" indent="-180000" algn="l" defTabSz="914400" rtl="0" eaLnBrk="1" fontAlgn="base" latinLnBrk="0" hangingPunct="1">
              <a:lnSpc>
                <a:spcPct val="100000"/>
              </a:lnSpc>
              <a:spcBef>
                <a:spcPct val="20000"/>
              </a:spcBef>
              <a:spcAft>
                <a:spcPct val="0"/>
              </a:spcAft>
              <a:buClrTx/>
              <a:buSzTx/>
              <a:buFont typeface="Effra" panose="020B0603020203020204" pitchFamily="34" charset="0"/>
              <a:buChar char="-"/>
              <a:tabLst/>
              <a:defRPr sz="2400" baseline="0">
                <a:solidFill>
                  <a:schemeClr val="tx2"/>
                </a:solidFill>
                <a:latin typeface="Arial" panose="020B0604020202020204" pitchFamily="34" charset="0"/>
                <a:cs typeface="Arial" panose="020B0604020202020204" pitchFamily="34" charset="0"/>
              </a:defRPr>
            </a:lvl5pPr>
            <a:lvl6pPr marL="25146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6pPr>
            <a:lvl7pPr marL="29718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7pPr>
            <a:lvl8pPr marL="34290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8pPr>
            <a:lvl9pPr marL="3886200" indent="-228600" algn="l" rtl="0" eaLnBrk="1" fontAlgn="base" hangingPunct="1">
              <a:lnSpc>
                <a:spcPct val="110000"/>
              </a:lnSpc>
              <a:spcBef>
                <a:spcPct val="10000"/>
              </a:spcBef>
              <a:spcAft>
                <a:spcPct val="0"/>
              </a:spcAft>
              <a:buClr>
                <a:schemeClr val="tx2"/>
              </a:buClr>
              <a:buFont typeface="Effra" pitchFamily="2" charset="0"/>
              <a:buChar char="»"/>
              <a:defRPr sz="2000">
                <a:solidFill>
                  <a:schemeClr val="tx1"/>
                </a:solidFill>
                <a:latin typeface="+mn-lt"/>
              </a:defRPr>
            </a:lvl9pPr>
          </a:lstStyle>
          <a:p>
            <a:pPr>
              <a:buFont typeface="Arial" panose="020B0604020202020204" pitchFamily="34" charset="0"/>
              <a:buChar char="•"/>
            </a:pPr>
            <a:r>
              <a:rPr lang="en-GB" sz="1900" b="1" kern="0" dirty="0"/>
              <a:t>Main parameters</a:t>
            </a:r>
            <a:r>
              <a:rPr lang="en-GB" sz="1900" kern="0" dirty="0"/>
              <a:t>: </a:t>
            </a:r>
          </a:p>
          <a:p>
            <a:pPr lvl="1">
              <a:buFont typeface="Arial" panose="020B0604020202020204" pitchFamily="34" charset="0"/>
              <a:buChar char="•"/>
            </a:pPr>
            <a:r>
              <a:rPr lang="en-GB" sz="1900" kern="0" dirty="0"/>
              <a:t>soil </a:t>
            </a:r>
            <a:r>
              <a:rPr lang="en-GB" sz="1900" b="1" kern="0" dirty="0"/>
              <a:t>hydraulic</a:t>
            </a:r>
            <a:r>
              <a:rPr lang="en-GB" sz="1900" kern="0" dirty="0"/>
              <a:t> parameters (water retention curve and hydraulic conductivity curve)</a:t>
            </a:r>
          </a:p>
          <a:p>
            <a:pPr lvl="1">
              <a:buFont typeface="Arial" panose="020B0604020202020204" pitchFamily="34" charset="0"/>
              <a:buChar char="•"/>
            </a:pPr>
            <a:r>
              <a:rPr lang="en-GB" sz="1900" kern="0" dirty="0"/>
              <a:t> soil </a:t>
            </a:r>
            <a:r>
              <a:rPr lang="en-GB" sz="1900" b="1" kern="0" dirty="0"/>
              <a:t>thermal</a:t>
            </a:r>
            <a:r>
              <a:rPr lang="en-GB" sz="1900" kern="0" dirty="0"/>
              <a:t> properties (thermal conductivity and heat capacity)</a:t>
            </a:r>
          </a:p>
          <a:p>
            <a:pPr lvl="1">
              <a:buFont typeface="Arial" panose="020B0604020202020204" pitchFamily="34" charset="0"/>
              <a:buChar char="•"/>
            </a:pPr>
            <a:r>
              <a:rPr lang="en-GB" sz="1900" kern="0" dirty="0"/>
              <a:t>soil </a:t>
            </a:r>
            <a:r>
              <a:rPr lang="en-GB" sz="1900" b="1" kern="0" dirty="0"/>
              <a:t>biogeochemical</a:t>
            </a:r>
            <a:r>
              <a:rPr lang="en-GB" sz="1900" kern="0" dirty="0"/>
              <a:t> parameters</a:t>
            </a:r>
          </a:p>
          <a:p>
            <a:pPr lvl="1">
              <a:buFont typeface="Arial" panose="020B0604020202020204" pitchFamily="34" charset="0"/>
              <a:buChar char="•"/>
            </a:pPr>
            <a:r>
              <a:rPr lang="en-GB" sz="1900" b="1" kern="0" dirty="0"/>
              <a:t>vegetation</a:t>
            </a:r>
            <a:r>
              <a:rPr lang="en-GB" sz="1900" kern="0" dirty="0"/>
              <a:t>-related (root depth)</a:t>
            </a:r>
          </a:p>
          <a:p>
            <a:pPr lvl="1">
              <a:buFont typeface="Arial" panose="020B0604020202020204" pitchFamily="34" charset="0"/>
              <a:buChar char="•"/>
            </a:pPr>
            <a:r>
              <a:rPr lang="en-GB" sz="1900" b="1" kern="0" dirty="0"/>
              <a:t>General</a:t>
            </a:r>
            <a:r>
              <a:rPr lang="en-GB" sz="1900" kern="0" dirty="0"/>
              <a:t>: soil profile depth, soil layer thickness</a:t>
            </a:r>
          </a:p>
          <a:p>
            <a:pPr lvl="1">
              <a:buFont typeface="Arial" panose="020B0604020202020204" pitchFamily="34" charset="0"/>
              <a:buChar char="•"/>
            </a:pPr>
            <a:endParaRPr lang="en-GB" sz="1900" kern="0" dirty="0"/>
          </a:p>
          <a:p>
            <a:pPr>
              <a:buFont typeface="Arial" panose="020B0604020202020204" pitchFamily="34" charset="0"/>
              <a:buChar char="•"/>
            </a:pPr>
            <a:r>
              <a:rPr lang="en-GB" sz="1900" b="1" kern="0" dirty="0"/>
              <a:t>Soil maps &amp; related datasets : </a:t>
            </a:r>
            <a:r>
              <a:rPr lang="en-GB" sz="1900" kern="0" dirty="0"/>
              <a:t>basic soil properties; semi-realistic vertical distribution</a:t>
            </a:r>
          </a:p>
          <a:p>
            <a:pPr>
              <a:buFont typeface="Arial" panose="020B0604020202020204" pitchFamily="34" charset="0"/>
              <a:buChar char="•"/>
            </a:pPr>
            <a:endParaRPr lang="en-GB" sz="1900" kern="0" dirty="0"/>
          </a:p>
          <a:p>
            <a:pPr>
              <a:buFont typeface="Arial" panose="020B0604020202020204" pitchFamily="34" charset="0"/>
              <a:buChar char="•"/>
            </a:pPr>
            <a:r>
              <a:rPr lang="en-GB" sz="1900" b="1" kern="0" dirty="0"/>
              <a:t>Classic soil </a:t>
            </a:r>
            <a:r>
              <a:rPr lang="en-GB" sz="1900" b="1" kern="0" dirty="0" err="1"/>
              <a:t>PedoTransfer</a:t>
            </a:r>
            <a:r>
              <a:rPr lang="en-GB" sz="1900" b="1" kern="0" dirty="0"/>
              <a:t> Functions (PTFs) </a:t>
            </a:r>
            <a:r>
              <a:rPr lang="en-GB" sz="1900" kern="0" dirty="0"/>
              <a:t>or Covariate </a:t>
            </a:r>
            <a:r>
              <a:rPr lang="en-GB" sz="1900" b="1" kern="0" dirty="0" err="1"/>
              <a:t>GeoTransfer</a:t>
            </a:r>
            <a:r>
              <a:rPr lang="en-GB" sz="1900" b="1" kern="0" dirty="0"/>
              <a:t> Function (</a:t>
            </a:r>
            <a:r>
              <a:rPr lang="en-GB" sz="1900" b="1" kern="0" dirty="0" err="1"/>
              <a:t>CoGTF</a:t>
            </a:r>
            <a:r>
              <a:rPr lang="en-GB" sz="1900" b="1" kern="0" dirty="0"/>
              <a:t>) Frameworks</a:t>
            </a:r>
          </a:p>
          <a:p>
            <a:pPr lvl="1">
              <a:buFont typeface="Arial" panose="020B0604020202020204" pitchFamily="34" charset="0"/>
              <a:buChar char="•"/>
            </a:pPr>
            <a:r>
              <a:rPr lang="en-GB" sz="1900" kern="0" dirty="0"/>
              <a:t>PTFs: Choice of </a:t>
            </a:r>
            <a:r>
              <a:rPr lang="en-GB" sz="1900" b="1" kern="0" dirty="0"/>
              <a:t>soil dataset</a:t>
            </a:r>
            <a:r>
              <a:rPr lang="en-GB" sz="1900" kern="0" dirty="0"/>
              <a:t>, soil covariates</a:t>
            </a:r>
          </a:p>
          <a:p>
            <a:pPr lvl="1">
              <a:buFont typeface="Arial" panose="020B0604020202020204" pitchFamily="34" charset="0"/>
              <a:buChar char="•"/>
            </a:pPr>
            <a:r>
              <a:rPr lang="en-GB" sz="1900" b="1" kern="0" dirty="0" err="1"/>
              <a:t>CoGTF</a:t>
            </a:r>
            <a:r>
              <a:rPr lang="en-GB" sz="1900" b="1" kern="0" dirty="0"/>
              <a:t> </a:t>
            </a:r>
            <a:r>
              <a:rPr lang="en-GB" sz="1900" kern="0" dirty="0"/>
              <a:t>Choice of </a:t>
            </a:r>
            <a:r>
              <a:rPr lang="en-GB" sz="1900" b="1" kern="0" dirty="0"/>
              <a:t>PTFs</a:t>
            </a:r>
            <a:r>
              <a:rPr lang="en-GB" sz="1900" kern="0" dirty="0"/>
              <a:t> or </a:t>
            </a:r>
            <a:r>
              <a:rPr lang="en-GB" sz="1900" b="1" kern="0" dirty="0" err="1"/>
              <a:t>CoGTF</a:t>
            </a:r>
            <a:r>
              <a:rPr lang="en-GB" sz="1900" kern="0" dirty="0"/>
              <a:t>, and type and source of environmental </a:t>
            </a:r>
            <a:r>
              <a:rPr lang="en-GB" sz="1900" b="1" kern="0" dirty="0"/>
              <a:t>covariates</a:t>
            </a:r>
          </a:p>
          <a:p>
            <a:pPr marL="114300" indent="0">
              <a:buNone/>
            </a:pPr>
            <a:endParaRPr lang="en-US" sz="1900" kern="0" dirty="0"/>
          </a:p>
          <a:p>
            <a:endParaRPr lang="en-US" kern="0" dirty="0"/>
          </a:p>
        </p:txBody>
      </p:sp>
    </p:spTree>
    <p:extLst>
      <p:ext uri="{BB962C8B-B14F-4D97-AF65-F5344CB8AC3E}">
        <p14:creationId xmlns:p14="http://schemas.microsoft.com/office/powerpoint/2010/main" val="176004309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Aims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50903" y="476672"/>
            <a:ext cx="8568952" cy="3470840"/>
          </a:xfrm>
        </p:spPr>
        <p:txBody>
          <a:bodyPr>
            <a:noAutofit/>
          </a:bodyPr>
          <a:lstStyle/>
          <a:p>
            <a:pPr marL="0" indent="0">
              <a:buNone/>
            </a:pPr>
            <a:endParaRPr lang="en-US" altLang="en-US" sz="2000" dirty="0"/>
          </a:p>
          <a:p>
            <a:r>
              <a:rPr lang="en-US" altLang="en-US" sz="2000" dirty="0"/>
              <a:t>A significant </a:t>
            </a:r>
            <a:r>
              <a:rPr lang="en-US" altLang="en-US" sz="2000" b="1" dirty="0"/>
              <a:t>reduction of surface and near-surface biases</a:t>
            </a:r>
            <a:r>
              <a:rPr lang="en-US" altLang="en-US" sz="2000" dirty="0"/>
              <a:t>, at a range of spatial and temporal scales</a:t>
            </a:r>
          </a:p>
          <a:p>
            <a:r>
              <a:rPr lang="en-US" altLang="en-US" sz="2000" dirty="0"/>
              <a:t>Tackle issues with improved </a:t>
            </a:r>
            <a:r>
              <a:rPr lang="en-US" altLang="en-US" sz="2000" b="1" dirty="0"/>
              <a:t>L-A coupling </a:t>
            </a:r>
            <a:r>
              <a:rPr lang="en-US" altLang="en-US" sz="2000" dirty="0"/>
              <a:t>and related memories:</a:t>
            </a:r>
          </a:p>
          <a:p>
            <a:r>
              <a:rPr lang="en-US" altLang="en-US" sz="2000" dirty="0"/>
              <a:t>(</a:t>
            </a:r>
            <a:r>
              <a:rPr lang="en-US" altLang="en-US" sz="2000" dirty="0" err="1"/>
              <a:t>i</a:t>
            </a:r>
            <a:r>
              <a:rPr lang="en-US" altLang="en-US" sz="2000" dirty="0"/>
              <a:t>)</a:t>
            </a:r>
            <a:r>
              <a:rPr lang="en-US" altLang="en-US" sz="2000" b="1" dirty="0"/>
              <a:t> Increase the realism </a:t>
            </a:r>
            <a:r>
              <a:rPr lang="en-US" altLang="en-US" sz="2000" dirty="0"/>
              <a:t>in the representation of </a:t>
            </a:r>
            <a:r>
              <a:rPr lang="en-US" altLang="en-US" sz="2000" u="sng" dirty="0"/>
              <a:t>soil and vegetation </a:t>
            </a:r>
            <a:r>
              <a:rPr lang="en-US" altLang="en-US" sz="2000" dirty="0"/>
              <a:t>in </a:t>
            </a:r>
            <a:r>
              <a:rPr lang="en-US" altLang="en-US" sz="2000" dirty="0" err="1"/>
              <a:t>ECLand</a:t>
            </a:r>
            <a:r>
              <a:rPr lang="en-US" altLang="en-US" sz="2000" dirty="0"/>
              <a:t> (leveraging interaction between </a:t>
            </a:r>
            <a:r>
              <a:rPr lang="en-US" altLang="en-US" sz="2000" u="sng" dirty="0"/>
              <a:t>soil structure </a:t>
            </a:r>
            <a:r>
              <a:rPr lang="en-US" altLang="en-US" sz="2000" dirty="0"/>
              <a:t>&amp; parameters)</a:t>
            </a:r>
          </a:p>
          <a:p>
            <a:r>
              <a:rPr lang="en-US" altLang="en-US" sz="2000" dirty="0"/>
              <a:t>(ii) </a:t>
            </a:r>
            <a:r>
              <a:rPr lang="en-US" altLang="en-US" sz="2000" b="1" dirty="0"/>
              <a:t>Advance Earth Observation-driven model development </a:t>
            </a:r>
            <a:r>
              <a:rPr lang="en-US" altLang="en-US" sz="2000" dirty="0"/>
              <a:t>of the coupled IFS Land Data Assimilation (DA) system (LDAS) and </a:t>
            </a:r>
            <a:r>
              <a:rPr lang="en-US" altLang="en-US" sz="2000" dirty="0" err="1"/>
              <a:t>ECLand</a:t>
            </a:r>
            <a:endParaRPr lang="en-US" altLang="en-US" sz="2000" dirty="0"/>
          </a:p>
          <a:p>
            <a:r>
              <a:rPr lang="en-US" altLang="en-US" sz="2000" dirty="0"/>
              <a:t>(iii) Use a novel ‘</a:t>
            </a:r>
            <a:r>
              <a:rPr lang="en-US" altLang="en-US" sz="2000" b="1" dirty="0"/>
              <a:t>vegetation as a root-zone soil sensor</a:t>
            </a:r>
            <a:r>
              <a:rPr lang="en-US" altLang="en-US" sz="2000" dirty="0"/>
              <a:t>’ (</a:t>
            </a:r>
            <a:r>
              <a:rPr lang="en-US" altLang="en-US" sz="2000" dirty="0" err="1">
                <a:solidFill>
                  <a:schemeClr val="accent1"/>
                </a:solidFill>
              </a:rPr>
              <a:t>VaaSS</a:t>
            </a:r>
            <a:r>
              <a:rPr lang="en-US" altLang="en-US" sz="2000" dirty="0"/>
              <a:t>) approach via exploitation of the soil-vegetation-hydraulic-continuum: </a:t>
            </a:r>
          </a:p>
          <a:p>
            <a:pPr lvl="1"/>
            <a:r>
              <a:rPr lang="en-US" altLang="en-US" sz="2000" b="1" dirty="0"/>
              <a:t>Satellite observables </a:t>
            </a:r>
            <a:r>
              <a:rPr lang="en-US" altLang="en-US" sz="2000" dirty="0"/>
              <a:t>across near (NIR), thermal (TIR) and shortwave (SWIR) infrared, and </a:t>
            </a:r>
            <a:r>
              <a:rPr lang="en-US" altLang="en-US" sz="2000" u="sng" dirty="0"/>
              <a:t>microwave domains (MW)</a:t>
            </a:r>
            <a:r>
              <a:rPr lang="en-US" altLang="en-US" sz="2000" dirty="0"/>
              <a:t>, including the soil-plant variables: vegetation optical depth (</a:t>
            </a:r>
            <a:r>
              <a:rPr lang="en-US" altLang="en-US" sz="2000" b="1" dirty="0"/>
              <a:t>VOD</a:t>
            </a:r>
            <a:r>
              <a:rPr lang="en-US" altLang="en-US" sz="2000" dirty="0"/>
              <a:t>), Solar-Induced Fluorescence (</a:t>
            </a:r>
            <a:r>
              <a:rPr lang="en-US" altLang="en-US" sz="2000" b="1" dirty="0"/>
              <a:t>SIF</a:t>
            </a:r>
            <a:r>
              <a:rPr lang="en-US" altLang="en-US" sz="2000" dirty="0"/>
              <a:t>), leaf area index </a:t>
            </a:r>
            <a:r>
              <a:rPr lang="en-US" altLang="zh-CN" sz="2000" dirty="0"/>
              <a:t>(</a:t>
            </a:r>
            <a:r>
              <a:rPr lang="en-US" altLang="zh-CN" sz="2000" b="1" dirty="0"/>
              <a:t>LAI</a:t>
            </a:r>
            <a:r>
              <a:rPr lang="en-US" altLang="zh-CN" sz="2000" dirty="0"/>
              <a:t>)</a:t>
            </a:r>
            <a:r>
              <a:rPr lang="en-US" altLang="en-US" sz="2000" dirty="0"/>
              <a:t>, soil moisture (</a:t>
            </a:r>
            <a:r>
              <a:rPr lang="en-US" altLang="en-US" sz="2000" b="1" dirty="0"/>
              <a:t>SM</a:t>
            </a:r>
            <a:r>
              <a:rPr lang="en-US" altLang="en-US" sz="2000" dirty="0"/>
              <a:t>) and </a:t>
            </a:r>
          </a:p>
          <a:p>
            <a:pPr marL="360000" lvl="1" indent="0">
              <a:buNone/>
            </a:pPr>
            <a:r>
              <a:rPr lang="en-US" altLang="en-US" sz="2000" dirty="0"/>
              <a:t>   land surface </a:t>
            </a:r>
          </a:p>
          <a:p>
            <a:pPr marL="360000" lvl="1" indent="0">
              <a:buNone/>
            </a:pPr>
            <a:r>
              <a:rPr lang="en-US" altLang="en-US" sz="2000" dirty="0"/>
              <a:t>   temperature (</a:t>
            </a:r>
            <a:r>
              <a:rPr lang="en-US" altLang="en-US" sz="2000" b="1" dirty="0"/>
              <a:t>LST</a:t>
            </a:r>
            <a:r>
              <a:rPr lang="en-US" altLang="en-US" sz="2000" dirty="0"/>
              <a:t>).</a:t>
            </a:r>
          </a:p>
          <a:p>
            <a:pPr marL="0" indent="0">
              <a:buNone/>
            </a:pPr>
            <a:endParaRPr lang="en-US" altLang="en-US" sz="2000" dirty="0"/>
          </a:p>
          <a:p>
            <a:endParaRPr lang="en-US" altLang="en-US" dirty="0"/>
          </a:p>
        </p:txBody>
      </p:sp>
      <p:pic>
        <p:nvPicPr>
          <p:cNvPr id="4" name="Picture 3">
            <a:extLst>
              <a:ext uri="{FF2B5EF4-FFF2-40B4-BE49-F238E27FC236}">
                <a16:creationId xmlns:a16="http://schemas.microsoft.com/office/drawing/2014/main" id="{EE658CE3-E566-0CC6-98BD-5DBD8AE5E6E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2105"/>
          <a:stretch/>
        </p:blipFill>
        <p:spPr>
          <a:xfrm>
            <a:off x="3563888" y="5229200"/>
            <a:ext cx="4850856" cy="1413658"/>
          </a:xfrm>
          <a:prstGeom prst="rect">
            <a:avLst/>
          </a:prstGeom>
        </p:spPr>
      </p:pic>
      <p:cxnSp>
        <p:nvCxnSpPr>
          <p:cNvPr id="8" name="Straight Arrow Connector 7">
            <a:extLst>
              <a:ext uri="{FF2B5EF4-FFF2-40B4-BE49-F238E27FC236}">
                <a16:creationId xmlns:a16="http://schemas.microsoft.com/office/drawing/2014/main" id="{942522E8-5639-40B3-95C0-E575C7C10385}"/>
              </a:ext>
            </a:extLst>
          </p:cNvPr>
          <p:cNvCxnSpPr/>
          <p:nvPr/>
        </p:nvCxnSpPr>
        <p:spPr bwMode="auto">
          <a:xfrm>
            <a:off x="3995936" y="1340768"/>
            <a:ext cx="864096"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 name="Oval 1">
            <a:extLst>
              <a:ext uri="{FF2B5EF4-FFF2-40B4-BE49-F238E27FC236}">
                <a16:creationId xmlns:a16="http://schemas.microsoft.com/office/drawing/2014/main" id="{A586C5CF-7FBE-C813-3B88-8BCD23527E54}"/>
              </a:ext>
            </a:extLst>
          </p:cNvPr>
          <p:cNvSpPr/>
          <p:nvPr/>
        </p:nvSpPr>
        <p:spPr>
          <a:xfrm>
            <a:off x="8100392" y="5085184"/>
            <a:ext cx="314352" cy="360040"/>
          </a:xfrm>
          <a:prstGeom prst="ellipse">
            <a:avLst/>
          </a:prstGeom>
          <a:noFill/>
          <a:ln w="38100">
            <a:solidFill>
              <a:schemeClr val="accent1"/>
            </a:solidFill>
          </a:ln>
        </p:spPr>
        <p:txBody>
          <a:bodyPr wrap="none" rtlCol="0" anchor="ctr">
            <a:spAutoFit/>
          </a:bodyPr>
          <a:lstStyle/>
          <a:p>
            <a:pPr algn="ctr"/>
            <a:endParaRPr lang="en-US" dirty="0">
              <a:solidFill>
                <a:schemeClr val="tx2"/>
              </a:solidFill>
              <a:latin typeface="+mn-lt"/>
            </a:endParaRPr>
          </a:p>
        </p:txBody>
      </p:sp>
      <p:sp>
        <p:nvSpPr>
          <p:cNvPr id="5" name="TextBox 4">
            <a:extLst>
              <a:ext uri="{FF2B5EF4-FFF2-40B4-BE49-F238E27FC236}">
                <a16:creationId xmlns:a16="http://schemas.microsoft.com/office/drawing/2014/main" id="{28028AC4-24A8-D682-BD49-4C69D9615781}"/>
              </a:ext>
            </a:extLst>
          </p:cNvPr>
          <p:cNvSpPr txBox="1"/>
          <p:nvPr/>
        </p:nvSpPr>
        <p:spPr>
          <a:xfrm>
            <a:off x="179512" y="6539650"/>
            <a:ext cx="4572000" cy="276999"/>
          </a:xfrm>
          <a:prstGeom prst="rect">
            <a:avLst/>
          </a:prstGeom>
          <a:noFill/>
        </p:spPr>
        <p:txBody>
          <a:bodyPr wrap="square">
            <a:spAutoFit/>
          </a:bodyPr>
          <a:lstStyle/>
          <a:p>
            <a:pPr marL="0" indent="0">
              <a:buNone/>
            </a:pPr>
            <a:r>
              <a:rPr lang="en-GB" sz="1200" dirty="0">
                <a:solidFill>
                  <a:schemeClr val="accent1"/>
                </a:solidFill>
                <a:effectLst/>
                <a:latin typeface="Helvetica" pitchFamily="2" charset="0"/>
              </a:rPr>
              <a:t>CMEM: Community Microwave Emission Modelling Platform </a:t>
            </a:r>
            <a:endParaRPr lang="en-US" altLang="en-US" sz="1200" dirty="0">
              <a:solidFill>
                <a:schemeClr val="accent1"/>
              </a:solidFill>
            </a:endParaRPr>
          </a:p>
        </p:txBody>
      </p:sp>
      <p:cxnSp>
        <p:nvCxnSpPr>
          <p:cNvPr id="7" name="Straight Arrow Connector 6">
            <a:extLst>
              <a:ext uri="{FF2B5EF4-FFF2-40B4-BE49-F238E27FC236}">
                <a16:creationId xmlns:a16="http://schemas.microsoft.com/office/drawing/2014/main" id="{E5044891-B138-AF9F-36ED-582A40F34B74}"/>
              </a:ext>
            </a:extLst>
          </p:cNvPr>
          <p:cNvCxnSpPr/>
          <p:nvPr/>
        </p:nvCxnSpPr>
        <p:spPr bwMode="auto">
          <a:xfrm flipH="1" flipV="1">
            <a:off x="8336156" y="5415855"/>
            <a:ext cx="157176" cy="216024"/>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Process 8">
            <a:extLst>
              <a:ext uri="{FF2B5EF4-FFF2-40B4-BE49-F238E27FC236}">
                <a16:creationId xmlns:a16="http://schemas.microsoft.com/office/drawing/2014/main" id="{3A28C345-1B79-F98D-04FE-D1E5806ECD2F}"/>
              </a:ext>
            </a:extLst>
          </p:cNvPr>
          <p:cNvSpPr/>
          <p:nvPr/>
        </p:nvSpPr>
        <p:spPr>
          <a:xfrm>
            <a:off x="8150519" y="5669278"/>
            <a:ext cx="906018" cy="400110"/>
          </a:xfrm>
          <a:prstGeom prst="flowChartProcess">
            <a:avLst/>
          </a:prstGeom>
          <a:solidFill>
            <a:schemeClr val="accent1"/>
          </a:solidFill>
          <a:ln w="38100">
            <a:solidFill>
              <a:schemeClr val="accent1"/>
            </a:solidFill>
          </a:ln>
        </p:spPr>
        <p:txBody>
          <a:bodyPr wrap="none" rtlCol="0" anchor="ctr">
            <a:spAutoFit/>
          </a:bodyPr>
          <a:lstStyle/>
          <a:p>
            <a:pPr algn="ctr"/>
            <a:r>
              <a:rPr lang="en-US" dirty="0">
                <a:solidFill>
                  <a:schemeClr val="bg1"/>
                </a:solidFill>
                <a:latin typeface="+mn-lt"/>
              </a:rPr>
              <a:t>CMEM</a:t>
            </a:r>
          </a:p>
        </p:txBody>
      </p:sp>
    </p:spTree>
    <p:extLst>
      <p:ext uri="{BB962C8B-B14F-4D97-AF65-F5344CB8AC3E}">
        <p14:creationId xmlns:p14="http://schemas.microsoft.com/office/powerpoint/2010/main" val="377349811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altLang="en-US" sz="2800" dirty="0"/>
              <a:t>Global soil datasets</a:t>
            </a:r>
          </a:p>
        </p:txBody>
      </p:sp>
      <p:sp>
        <p:nvSpPr>
          <p:cNvPr id="2" name="TextBox 1">
            <a:extLst>
              <a:ext uri="{FF2B5EF4-FFF2-40B4-BE49-F238E27FC236}">
                <a16:creationId xmlns:a16="http://schemas.microsoft.com/office/drawing/2014/main" id="{BEB6FE12-6B28-600E-4701-3A64E66BB28B}"/>
              </a:ext>
            </a:extLst>
          </p:cNvPr>
          <p:cNvSpPr txBox="1"/>
          <p:nvPr/>
        </p:nvSpPr>
        <p:spPr>
          <a:xfrm>
            <a:off x="304832" y="773434"/>
            <a:ext cx="8731664" cy="584775"/>
          </a:xfrm>
          <a:prstGeom prst="rect">
            <a:avLst/>
          </a:prstGeom>
          <a:noFill/>
          <a:ln>
            <a:solidFill>
              <a:schemeClr val="tx2">
                <a:lumMod val="50000"/>
              </a:schemeClr>
            </a:solidFill>
          </a:ln>
        </p:spPr>
        <p:txBody>
          <a:bodyPr wrap="square">
            <a:spAutoFit/>
          </a:bodyPr>
          <a:lstStyle/>
          <a:p>
            <a:endParaRPr lang="en-GB" sz="800" dirty="0">
              <a:latin typeface="ITCSymbolStd"/>
            </a:endParaRPr>
          </a:p>
          <a:p>
            <a:r>
              <a:rPr lang="en-GB" sz="1200" dirty="0"/>
              <a:t>Dai et al., 2019.: A review of the global soil property maps for Earth system models, SOIL, 5, 137–158, https://</a:t>
            </a:r>
            <a:r>
              <a:rPr lang="en-GB" sz="1200" dirty="0" err="1"/>
              <a:t>doi.org</a:t>
            </a:r>
            <a:r>
              <a:rPr lang="en-GB" sz="1200" dirty="0"/>
              <a:t>/10.5194/soil-5-137-2019, 2019</a:t>
            </a:r>
            <a:endParaRPr lang="en-GB" dirty="0"/>
          </a:p>
        </p:txBody>
      </p:sp>
      <p:pic>
        <p:nvPicPr>
          <p:cNvPr id="4" name="Picture 3">
            <a:extLst>
              <a:ext uri="{FF2B5EF4-FFF2-40B4-BE49-F238E27FC236}">
                <a16:creationId xmlns:a16="http://schemas.microsoft.com/office/drawing/2014/main" id="{39E92000-7622-5172-FE03-3B421E3EFA0B}"/>
              </a:ext>
            </a:extLst>
          </p:cNvPr>
          <p:cNvPicPr>
            <a:picLocks noChangeAspect="1"/>
          </p:cNvPicPr>
          <p:nvPr/>
        </p:nvPicPr>
        <p:blipFill rotWithShape="1">
          <a:blip r:embed="rId3"/>
          <a:srcRect l="7174" r="7970" b="8952"/>
          <a:stretch/>
        </p:blipFill>
        <p:spPr>
          <a:xfrm>
            <a:off x="199598" y="1547051"/>
            <a:ext cx="5589341" cy="5132280"/>
          </a:xfrm>
          <a:prstGeom prst="rect">
            <a:avLst/>
          </a:prstGeom>
        </p:spPr>
      </p:pic>
      <p:pic>
        <p:nvPicPr>
          <p:cNvPr id="5" name="Picture 4">
            <a:extLst>
              <a:ext uri="{FF2B5EF4-FFF2-40B4-BE49-F238E27FC236}">
                <a16:creationId xmlns:a16="http://schemas.microsoft.com/office/drawing/2014/main" id="{78693B8D-D476-F09C-8B00-6BA7DE65E120}"/>
              </a:ext>
            </a:extLst>
          </p:cNvPr>
          <p:cNvPicPr>
            <a:picLocks noChangeAspect="1"/>
          </p:cNvPicPr>
          <p:nvPr/>
        </p:nvPicPr>
        <p:blipFill rotWithShape="1">
          <a:blip r:embed="rId4"/>
          <a:srcRect l="54357" r="-1" b="5907"/>
          <a:stretch/>
        </p:blipFill>
        <p:spPr>
          <a:xfrm>
            <a:off x="5849535" y="1556792"/>
            <a:ext cx="2855266" cy="5082852"/>
          </a:xfrm>
          <a:prstGeom prst="rect">
            <a:avLst/>
          </a:prstGeom>
        </p:spPr>
      </p:pic>
    </p:spTree>
    <p:extLst>
      <p:ext uri="{BB962C8B-B14F-4D97-AF65-F5344CB8AC3E}">
        <p14:creationId xmlns:p14="http://schemas.microsoft.com/office/powerpoint/2010/main" val="87622889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Classical </a:t>
            </a:r>
            <a:r>
              <a:rPr lang="en-US" sz="2400" dirty="0" err="1"/>
              <a:t>pedotransfer</a:t>
            </a:r>
            <a:r>
              <a:rPr lang="en-US" sz="2400" dirty="0"/>
              <a:t> function (PTF) approach</a:t>
            </a:r>
            <a:endParaRPr lang="en-US" altLang="en-US" sz="2800" dirty="0"/>
          </a:p>
        </p:txBody>
      </p:sp>
      <p:pic>
        <p:nvPicPr>
          <p:cNvPr id="6" name="Picture 5">
            <a:extLst>
              <a:ext uri="{FF2B5EF4-FFF2-40B4-BE49-F238E27FC236}">
                <a16:creationId xmlns:a16="http://schemas.microsoft.com/office/drawing/2014/main" id="{9C80137C-ADD0-B74F-E1E7-59781088773A}"/>
              </a:ext>
            </a:extLst>
          </p:cNvPr>
          <p:cNvPicPr>
            <a:picLocks noChangeAspect="1"/>
          </p:cNvPicPr>
          <p:nvPr/>
        </p:nvPicPr>
        <p:blipFill>
          <a:blip r:embed="rId3"/>
          <a:stretch>
            <a:fillRect/>
          </a:stretch>
        </p:blipFill>
        <p:spPr>
          <a:xfrm>
            <a:off x="240461" y="1099255"/>
            <a:ext cx="8432367" cy="3389128"/>
          </a:xfrm>
          <a:prstGeom prst="rect">
            <a:avLst/>
          </a:prstGeom>
        </p:spPr>
      </p:pic>
      <p:sp>
        <p:nvSpPr>
          <p:cNvPr id="3" name="TextBox 2">
            <a:extLst>
              <a:ext uri="{FF2B5EF4-FFF2-40B4-BE49-F238E27FC236}">
                <a16:creationId xmlns:a16="http://schemas.microsoft.com/office/drawing/2014/main" id="{6053EEBF-FDA1-E457-C5F6-85F0A5ADA3C9}"/>
              </a:ext>
            </a:extLst>
          </p:cNvPr>
          <p:cNvSpPr txBox="1"/>
          <p:nvPr/>
        </p:nvSpPr>
        <p:spPr>
          <a:xfrm>
            <a:off x="365760" y="5373216"/>
            <a:ext cx="8778240" cy="461665"/>
          </a:xfrm>
          <a:prstGeom prst="rect">
            <a:avLst/>
          </a:prstGeom>
          <a:noFill/>
          <a:ln>
            <a:solidFill>
              <a:schemeClr val="tx2">
                <a:lumMod val="50000"/>
              </a:schemeClr>
            </a:solidFill>
          </a:ln>
        </p:spPr>
        <p:txBody>
          <a:bodyPr wrap="square" rtlCol="0">
            <a:spAutoFit/>
          </a:bodyPr>
          <a:lstStyle/>
          <a:p>
            <a:r>
              <a:rPr lang="en-GB" sz="1200" dirty="0" err="1"/>
              <a:t>Vereecken</a:t>
            </a:r>
            <a:r>
              <a:rPr lang="en-GB" sz="1200" dirty="0"/>
              <a:t>, H., </a:t>
            </a:r>
            <a:r>
              <a:rPr lang="en-GB" sz="1200" dirty="0" err="1"/>
              <a:t>Amelung</a:t>
            </a:r>
            <a:r>
              <a:rPr lang="en-GB" sz="1200" dirty="0"/>
              <a:t>, W., </a:t>
            </a:r>
            <a:r>
              <a:rPr lang="en-GB" sz="1200" dirty="0" err="1"/>
              <a:t>Bauke</a:t>
            </a:r>
            <a:r>
              <a:rPr lang="en-GB" sz="1200" dirty="0"/>
              <a:t>, S.L. </a:t>
            </a:r>
            <a:r>
              <a:rPr lang="en-GB" sz="1200" i="1" dirty="0"/>
              <a:t>et al.</a:t>
            </a:r>
            <a:r>
              <a:rPr lang="en-GB" sz="1200" dirty="0"/>
              <a:t> Soil hydrology in the Earth system. </a:t>
            </a:r>
            <a:r>
              <a:rPr lang="en-GB" sz="1200" i="1" dirty="0"/>
              <a:t>Nat Rev Earth Environ</a:t>
            </a:r>
            <a:r>
              <a:rPr lang="en-GB" sz="1200" dirty="0"/>
              <a:t> </a:t>
            </a:r>
            <a:r>
              <a:rPr lang="en-GB" sz="1200" b="1" dirty="0"/>
              <a:t>3</a:t>
            </a:r>
            <a:r>
              <a:rPr lang="en-GB" sz="1200" dirty="0"/>
              <a:t>, 573–587 (2022). https://</a:t>
            </a:r>
            <a:r>
              <a:rPr lang="en-GB" sz="1200" dirty="0" err="1"/>
              <a:t>doi.org</a:t>
            </a:r>
            <a:r>
              <a:rPr lang="en-GB" sz="1200" dirty="0"/>
              <a:t>/10.1038/s43017-022-00324-6</a:t>
            </a:r>
            <a:endParaRPr lang="en-US" sz="1200" dirty="0"/>
          </a:p>
        </p:txBody>
      </p:sp>
    </p:spTree>
    <p:extLst>
      <p:ext uri="{BB962C8B-B14F-4D97-AF65-F5344CB8AC3E}">
        <p14:creationId xmlns:p14="http://schemas.microsoft.com/office/powerpoint/2010/main" val="30546844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Issues with soil maps and PTFs</a:t>
            </a:r>
            <a:endParaRPr lang="en-US" altLang="en-US" sz="2800" dirty="0"/>
          </a:p>
        </p:txBody>
      </p:sp>
      <p:pic>
        <p:nvPicPr>
          <p:cNvPr id="2" name="Picture 1">
            <a:extLst>
              <a:ext uri="{FF2B5EF4-FFF2-40B4-BE49-F238E27FC236}">
                <a16:creationId xmlns:a16="http://schemas.microsoft.com/office/drawing/2014/main" id="{E7CE2CF6-1AC5-1209-C688-ECA4439B1ACF}"/>
              </a:ext>
            </a:extLst>
          </p:cNvPr>
          <p:cNvPicPr>
            <a:picLocks noChangeAspect="1"/>
          </p:cNvPicPr>
          <p:nvPr/>
        </p:nvPicPr>
        <p:blipFill>
          <a:blip r:embed="rId3"/>
          <a:stretch>
            <a:fillRect/>
          </a:stretch>
        </p:blipFill>
        <p:spPr>
          <a:xfrm>
            <a:off x="179230" y="755295"/>
            <a:ext cx="3221309" cy="5522244"/>
          </a:xfrm>
          <a:prstGeom prst="rect">
            <a:avLst/>
          </a:prstGeom>
        </p:spPr>
      </p:pic>
      <p:pic>
        <p:nvPicPr>
          <p:cNvPr id="4" name="Picture 3">
            <a:extLst>
              <a:ext uri="{FF2B5EF4-FFF2-40B4-BE49-F238E27FC236}">
                <a16:creationId xmlns:a16="http://schemas.microsoft.com/office/drawing/2014/main" id="{276ED597-2F6F-52C1-C588-0DDD5029F611}"/>
              </a:ext>
            </a:extLst>
          </p:cNvPr>
          <p:cNvPicPr>
            <a:picLocks noChangeAspect="1"/>
          </p:cNvPicPr>
          <p:nvPr/>
        </p:nvPicPr>
        <p:blipFill>
          <a:blip r:embed="rId4"/>
          <a:stretch>
            <a:fillRect/>
          </a:stretch>
        </p:blipFill>
        <p:spPr>
          <a:xfrm>
            <a:off x="4895237" y="755295"/>
            <a:ext cx="3449697" cy="3641832"/>
          </a:xfrm>
          <a:prstGeom prst="rect">
            <a:avLst/>
          </a:prstGeom>
        </p:spPr>
      </p:pic>
      <p:sp>
        <p:nvSpPr>
          <p:cNvPr id="7" name="TextBox 6">
            <a:extLst>
              <a:ext uri="{FF2B5EF4-FFF2-40B4-BE49-F238E27FC236}">
                <a16:creationId xmlns:a16="http://schemas.microsoft.com/office/drawing/2014/main" id="{6B2F5877-0820-303B-318C-F350E03B6B87}"/>
              </a:ext>
            </a:extLst>
          </p:cNvPr>
          <p:cNvSpPr txBox="1"/>
          <p:nvPr/>
        </p:nvSpPr>
        <p:spPr>
          <a:xfrm>
            <a:off x="3563888" y="4797152"/>
            <a:ext cx="5428341" cy="954107"/>
          </a:xfrm>
          <a:prstGeom prst="rect">
            <a:avLst/>
          </a:prstGeom>
          <a:noFill/>
          <a:ln>
            <a:solidFill>
              <a:schemeClr val="tx2">
                <a:lumMod val="50000"/>
              </a:schemeClr>
            </a:solidFill>
          </a:ln>
        </p:spPr>
        <p:txBody>
          <a:bodyPr wrap="square">
            <a:spAutoFit/>
          </a:bodyPr>
          <a:lstStyle/>
          <a:p>
            <a:r>
              <a:rPr lang="en-GB" sz="1400" dirty="0">
                <a:latin typeface="Arial" panose="020B0604020202020204" pitchFamily="34" charset="0"/>
                <a:cs typeface="Arial" panose="020B0604020202020204" pitchFamily="34" charset="0"/>
              </a:rPr>
              <a:t>Gupta et al. (2021). Global prediction of soil saturated hydraulic conductivity using random forest in a Covariate-based </a:t>
            </a:r>
            <a:r>
              <a:rPr lang="en-GB" sz="1400" dirty="0" err="1">
                <a:latin typeface="Arial" panose="020B0604020202020204" pitchFamily="34" charset="0"/>
                <a:cs typeface="Arial" panose="020B0604020202020204" pitchFamily="34" charset="0"/>
              </a:rPr>
              <a:t>GeoTransfer</a:t>
            </a:r>
            <a:r>
              <a:rPr lang="en-GB" sz="1400" dirty="0">
                <a:latin typeface="Arial" panose="020B0604020202020204" pitchFamily="34" charset="0"/>
                <a:cs typeface="Arial" panose="020B0604020202020204" pitchFamily="34" charset="0"/>
              </a:rPr>
              <a:t> Function (</a:t>
            </a:r>
            <a:r>
              <a:rPr lang="en-GB" sz="1400" dirty="0" err="1">
                <a:latin typeface="Arial" panose="020B0604020202020204" pitchFamily="34" charset="0"/>
                <a:cs typeface="Arial" panose="020B0604020202020204" pitchFamily="34" charset="0"/>
              </a:rPr>
              <a:t>CoGTF</a:t>
            </a:r>
            <a:r>
              <a:rPr lang="en-GB" sz="1400" dirty="0">
                <a:latin typeface="Arial" panose="020B0604020202020204" pitchFamily="34" charset="0"/>
                <a:cs typeface="Arial" panose="020B0604020202020204" pitchFamily="34" charset="0"/>
              </a:rPr>
              <a:t>) framework. </a:t>
            </a:r>
            <a:r>
              <a:rPr lang="en-GB" sz="1400" i="1" dirty="0">
                <a:latin typeface="Arial" panose="020B0604020202020204" pitchFamily="34" charset="0"/>
                <a:cs typeface="Arial" panose="020B0604020202020204" pitchFamily="34" charset="0"/>
              </a:rPr>
              <a:t>Journal of Advances in </a:t>
            </a:r>
            <a:r>
              <a:rPr lang="en-GB" sz="1400" i="1" dirty="0" err="1">
                <a:latin typeface="Arial" panose="020B0604020202020204" pitchFamily="34" charset="0"/>
                <a:cs typeface="Arial" panose="020B0604020202020204" pitchFamily="34" charset="0"/>
              </a:rPr>
              <a:t>Modeling</a:t>
            </a:r>
            <a:r>
              <a:rPr lang="en-GB" sz="1400" i="1" dirty="0">
                <a:latin typeface="Arial" panose="020B0604020202020204" pitchFamily="34" charset="0"/>
                <a:cs typeface="Arial" panose="020B0604020202020204" pitchFamily="34" charset="0"/>
              </a:rPr>
              <a:t> Earth </a:t>
            </a:r>
            <a:r>
              <a:rPr lang="en-GB" sz="1400" i="1" dirty="0"/>
              <a:t>Systems</a:t>
            </a:r>
            <a:r>
              <a:rPr lang="en-GB" sz="1400" dirty="0"/>
              <a:t>, </a:t>
            </a:r>
            <a:r>
              <a:rPr lang="en-GB" sz="1400" i="1" dirty="0"/>
              <a:t>13</a:t>
            </a:r>
            <a:endParaRPr lang="en-GB" sz="1400" dirty="0"/>
          </a:p>
        </p:txBody>
      </p:sp>
    </p:spTree>
    <p:extLst>
      <p:ext uri="{BB962C8B-B14F-4D97-AF65-F5344CB8AC3E}">
        <p14:creationId xmlns:p14="http://schemas.microsoft.com/office/powerpoint/2010/main" val="627159065"/>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900890" y="-459432"/>
            <a:ext cx="8243110" cy="1044024"/>
          </a:xfrm>
        </p:spPr>
        <p:txBody>
          <a:bodyPr/>
          <a:lstStyle/>
          <a:p>
            <a:pPr eaLnBrk="1" hangingPunct="1">
              <a:defRPr/>
            </a:pPr>
            <a:r>
              <a:rPr lang="en-US" sz="2400" dirty="0"/>
              <a:t>Implications: Soil Parameter-MIP</a:t>
            </a:r>
            <a:endParaRPr lang="en-US" altLang="en-US" sz="2800" dirty="0"/>
          </a:p>
        </p:txBody>
      </p:sp>
      <p:pic>
        <p:nvPicPr>
          <p:cNvPr id="8" name="Picture 7" descr="A map of the world&#10;&#10;Description automatically generated">
            <a:extLst>
              <a:ext uri="{FF2B5EF4-FFF2-40B4-BE49-F238E27FC236}">
                <a16:creationId xmlns:a16="http://schemas.microsoft.com/office/drawing/2014/main" id="{BA67405F-144D-99DE-FE68-B4540BC82D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97" y="607090"/>
            <a:ext cx="7772400" cy="6384155"/>
          </a:xfrm>
          <a:prstGeom prst="rect">
            <a:avLst/>
          </a:prstGeom>
        </p:spPr>
      </p:pic>
    </p:spTree>
    <p:extLst>
      <p:ext uri="{BB962C8B-B14F-4D97-AF65-F5344CB8AC3E}">
        <p14:creationId xmlns:p14="http://schemas.microsoft.com/office/powerpoint/2010/main" val="299777062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3528" y="-296807"/>
            <a:ext cx="8280000" cy="1044024"/>
          </a:xfrm>
        </p:spPr>
        <p:txBody>
          <a:bodyPr/>
          <a:lstStyle/>
          <a:p>
            <a:pPr eaLnBrk="1" hangingPunct="1">
              <a:defRPr/>
            </a:pPr>
            <a:r>
              <a:rPr lang="en-US" altLang="en-US" sz="3600" dirty="0">
                <a:latin typeface="Arial" panose="020B0604020202020204" pitchFamily="34" charset="0"/>
                <a:cs typeface="Arial" panose="020B0604020202020204" pitchFamily="34" charset="0"/>
              </a:rPr>
              <a:t>Models, tools and datasets</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23528" y="404664"/>
            <a:ext cx="8640960" cy="3470840"/>
          </a:xfrm>
        </p:spPr>
        <p:txBody>
          <a:bodyPr/>
          <a:lstStyle/>
          <a:p>
            <a:endParaRPr lang="en-US" altLang="en-US" sz="2000" dirty="0"/>
          </a:p>
          <a:p>
            <a:r>
              <a:rPr lang="en-US" altLang="en-US" sz="2000" b="1" dirty="0"/>
              <a:t>Models:</a:t>
            </a:r>
          </a:p>
          <a:p>
            <a:pPr lvl="1"/>
            <a:r>
              <a:rPr lang="en-US" altLang="en-US" sz="2000" dirty="0"/>
              <a:t>STEMMUS-SCOPE model (2021), IFS system (= LDAS and </a:t>
            </a:r>
            <a:r>
              <a:rPr lang="en-US" altLang="en-US" sz="2000" dirty="0" err="1"/>
              <a:t>ECLand</a:t>
            </a:r>
            <a:r>
              <a:rPr lang="en-US" altLang="en-US" sz="2000" dirty="0"/>
              <a:t>)</a:t>
            </a:r>
          </a:p>
          <a:p>
            <a:r>
              <a:rPr lang="en-US" altLang="en-US" sz="2000" b="1" dirty="0"/>
              <a:t>Datasets: </a:t>
            </a:r>
          </a:p>
          <a:p>
            <a:pPr lvl="1"/>
            <a:r>
              <a:rPr lang="en-US" altLang="en-US" sz="2000" b="1" dirty="0"/>
              <a:t>Site-scale</a:t>
            </a:r>
            <a:r>
              <a:rPr lang="en-US" altLang="en-US" sz="2000" dirty="0"/>
              <a:t> data: e.g. </a:t>
            </a:r>
            <a:r>
              <a:rPr lang="en-US" altLang="en-US" sz="2000" dirty="0">
                <a:solidFill>
                  <a:schemeClr val="accent1"/>
                </a:solidFill>
              </a:rPr>
              <a:t>PLUMBER2 (170 sites)</a:t>
            </a:r>
            <a:r>
              <a:rPr lang="en-US" altLang="en-US" sz="2000" dirty="0"/>
              <a:t> &amp; ESM-</a:t>
            </a:r>
            <a:r>
              <a:rPr lang="en-US" altLang="en-US" sz="2000" dirty="0" err="1"/>
              <a:t>SnowMIP</a:t>
            </a:r>
            <a:endParaRPr lang="en-US" altLang="en-US" sz="2000" dirty="0"/>
          </a:p>
          <a:p>
            <a:pPr lvl="1"/>
            <a:r>
              <a:rPr lang="en-US" altLang="en-US" sz="2000" b="1" dirty="0"/>
              <a:t>Observing networks </a:t>
            </a:r>
            <a:r>
              <a:rPr lang="en-US" altLang="en-US" sz="2000" dirty="0"/>
              <a:t>(e.g. SYNOP, the International Soil Moisture Network)</a:t>
            </a:r>
          </a:p>
          <a:p>
            <a:pPr lvl="1"/>
            <a:r>
              <a:rPr lang="en-US" altLang="en-US" sz="2000" dirty="0"/>
              <a:t>Aerial and satellite </a:t>
            </a:r>
            <a:r>
              <a:rPr lang="en-US" altLang="en-US" sz="2000" b="1" dirty="0"/>
              <a:t>EO-data</a:t>
            </a:r>
            <a:r>
              <a:rPr lang="en-US" altLang="en-US" sz="2000" dirty="0"/>
              <a:t> (VOD, VWC, SIF, and LAI)</a:t>
            </a:r>
          </a:p>
          <a:p>
            <a:r>
              <a:rPr lang="en-US" altLang="en-US" sz="2000" b="1" dirty="0"/>
              <a:t>Tools: </a:t>
            </a:r>
          </a:p>
          <a:p>
            <a:pPr lvl="1"/>
            <a:r>
              <a:rPr lang="en-US" altLang="en-US" sz="2000" dirty="0"/>
              <a:t>Multiscale parameter regionalization system (</a:t>
            </a:r>
            <a:r>
              <a:rPr lang="en-US" altLang="en-US" sz="2000" b="1" dirty="0"/>
              <a:t>MPR</a:t>
            </a:r>
            <a:r>
              <a:rPr lang="en-US" altLang="en-US" sz="2000" dirty="0"/>
              <a:t>) for testing and calibration, and re-tuning/optimization of parameters.</a:t>
            </a:r>
          </a:p>
          <a:p>
            <a:pPr lvl="1"/>
            <a:r>
              <a:rPr lang="en-US" altLang="en-US" sz="2000" b="1" dirty="0" err="1"/>
              <a:t>Externalisation</a:t>
            </a:r>
            <a:r>
              <a:rPr lang="en-US" altLang="en-US" sz="2000" b="1" dirty="0"/>
              <a:t> package </a:t>
            </a:r>
            <a:r>
              <a:rPr lang="en-US" altLang="en-US" sz="2000" dirty="0"/>
              <a:t>for easy compilation and running of the standalone </a:t>
            </a:r>
            <a:r>
              <a:rPr lang="en-US" altLang="en-US" sz="2000" dirty="0" err="1"/>
              <a:t>ECLand</a:t>
            </a:r>
            <a:r>
              <a:rPr lang="en-US" altLang="en-US" sz="2000" dirty="0"/>
              <a:t> versions for PLUMBER2 and ESM-</a:t>
            </a:r>
            <a:r>
              <a:rPr lang="en-US" altLang="en-US" sz="2000" dirty="0" err="1"/>
              <a:t>SnowMIP</a:t>
            </a:r>
            <a:r>
              <a:rPr lang="en-US" altLang="en-US" sz="2000" dirty="0"/>
              <a:t> sites. </a:t>
            </a:r>
          </a:p>
          <a:p>
            <a:pPr lvl="1"/>
            <a:r>
              <a:rPr lang="en-US" altLang="en-US" sz="2000" dirty="0"/>
              <a:t>Includes 2D regional and global offline simulation configurations</a:t>
            </a:r>
          </a:p>
          <a:p>
            <a:pPr lvl="1"/>
            <a:r>
              <a:rPr lang="en-US" altLang="en-US" sz="2000" b="1" dirty="0">
                <a:solidFill>
                  <a:schemeClr val="accent1"/>
                </a:solidFill>
              </a:rPr>
              <a:t>LS analysis metrics </a:t>
            </a:r>
            <a:r>
              <a:rPr lang="en-US" altLang="en-US" sz="2000" dirty="0">
                <a:solidFill>
                  <a:schemeClr val="accent1"/>
                </a:solidFill>
              </a:rPr>
              <a:t>from GEWEX-GLASS efforts (</a:t>
            </a:r>
            <a:r>
              <a:rPr lang="en-US" altLang="en-US" sz="2000" b="1" dirty="0">
                <a:solidFill>
                  <a:schemeClr val="accent1"/>
                </a:solidFill>
              </a:rPr>
              <a:t>PALS</a:t>
            </a:r>
            <a:r>
              <a:rPr lang="en-US" altLang="en-US" sz="2000" dirty="0">
                <a:solidFill>
                  <a:schemeClr val="accent1"/>
                </a:solidFill>
              </a:rPr>
              <a:t>: Protocol for the Analysis of Land Surface models; </a:t>
            </a:r>
            <a:r>
              <a:rPr lang="en-US" altLang="en-US" sz="2000" b="1" dirty="0" err="1">
                <a:solidFill>
                  <a:schemeClr val="accent1"/>
                </a:solidFill>
              </a:rPr>
              <a:t>LoCo</a:t>
            </a:r>
            <a:r>
              <a:rPr lang="en-US" altLang="en-US" sz="2000" dirty="0">
                <a:solidFill>
                  <a:schemeClr val="accent1"/>
                </a:solidFill>
              </a:rPr>
              <a:t>: Local Land-Atmosphere Coupling Working Group; </a:t>
            </a:r>
            <a:r>
              <a:rPr lang="en-US" altLang="en-US" sz="2000" b="1" dirty="0">
                <a:solidFill>
                  <a:schemeClr val="accent1"/>
                </a:solidFill>
              </a:rPr>
              <a:t>ILAMB</a:t>
            </a:r>
            <a:r>
              <a:rPr lang="en-US" altLang="en-US" sz="2000" dirty="0">
                <a:solidFill>
                  <a:schemeClr val="accent1"/>
                </a:solidFill>
              </a:rPr>
              <a:t>: The International Land Model Benchmarking project )</a:t>
            </a:r>
          </a:p>
          <a:p>
            <a:pPr marL="360000" lvl="1" indent="0">
              <a:buNone/>
            </a:pPr>
            <a:endParaRPr lang="en-US" altLang="en-US" dirty="0"/>
          </a:p>
        </p:txBody>
      </p:sp>
    </p:spTree>
    <p:extLst>
      <p:ext uri="{BB962C8B-B14F-4D97-AF65-F5344CB8AC3E}">
        <p14:creationId xmlns:p14="http://schemas.microsoft.com/office/powerpoint/2010/main" val="39366315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D2960135-6C7B-C7C6-DD09-9FA3E06E4768}"/>
              </a:ext>
            </a:extLst>
          </p:cNvPr>
          <p:cNvSpPr>
            <a:spLocks noGrp="1" noChangeArrowheads="1"/>
          </p:cNvSpPr>
          <p:nvPr>
            <p:ph type="title"/>
          </p:nvPr>
        </p:nvSpPr>
        <p:spPr>
          <a:xfrm>
            <a:off x="113445" y="-445037"/>
            <a:ext cx="8280000" cy="1044024"/>
          </a:xfrm>
        </p:spPr>
        <p:txBody>
          <a:bodyPr/>
          <a:lstStyle/>
          <a:p>
            <a:pPr eaLnBrk="1" hangingPunct="1">
              <a:defRPr/>
            </a:pPr>
            <a:r>
              <a:rPr lang="en-US" altLang="en-US" sz="3200" dirty="0">
                <a:latin typeface="Arial" panose="020B0604020202020204" pitchFamily="34" charset="0"/>
                <a:cs typeface="Arial" panose="020B0604020202020204" pitchFamily="34" charset="0"/>
              </a:rPr>
              <a:t>Project workflow: STEMMUS-SCOPE &amp; IFS</a:t>
            </a:r>
          </a:p>
        </p:txBody>
      </p:sp>
      <p:sp>
        <p:nvSpPr>
          <p:cNvPr id="14" name="Right Brace 13">
            <a:extLst>
              <a:ext uri="{FF2B5EF4-FFF2-40B4-BE49-F238E27FC236}">
                <a16:creationId xmlns:a16="http://schemas.microsoft.com/office/drawing/2014/main" id="{4F694B58-B1E1-1B1C-AE18-D7849BCD6237}"/>
              </a:ext>
            </a:extLst>
          </p:cNvPr>
          <p:cNvSpPr/>
          <p:nvPr/>
        </p:nvSpPr>
        <p:spPr bwMode="auto">
          <a:xfrm>
            <a:off x="3483971" y="718007"/>
            <a:ext cx="295941" cy="5275340"/>
          </a:xfrm>
          <a:prstGeom prst="rightBrac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tlCol="0" anchor="ctr"/>
          <a:lstStyle/>
          <a:p>
            <a:pPr algn="ctr"/>
            <a:endParaRPr lang="en-US"/>
          </a:p>
        </p:txBody>
      </p:sp>
      <p:pic>
        <p:nvPicPr>
          <p:cNvPr id="17" name="Picture 2">
            <a:extLst>
              <a:ext uri="{FF2B5EF4-FFF2-40B4-BE49-F238E27FC236}">
                <a16:creationId xmlns:a16="http://schemas.microsoft.com/office/drawing/2014/main" id="{0749D5B4-2C4C-E833-7886-9234C305DC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38" r="53937"/>
          <a:stretch/>
        </p:blipFill>
        <p:spPr bwMode="auto">
          <a:xfrm>
            <a:off x="5849937" y="1052736"/>
            <a:ext cx="3219203" cy="49048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1E43E3B-C52B-A408-BBC3-B0D6C811E0F7}"/>
              </a:ext>
            </a:extLst>
          </p:cNvPr>
          <p:cNvSpPr/>
          <p:nvPr/>
        </p:nvSpPr>
        <p:spPr>
          <a:xfrm>
            <a:off x="7207510" y="1196841"/>
            <a:ext cx="504056" cy="305437"/>
          </a:xfrm>
          <a:prstGeom prst="rect">
            <a:avLst/>
          </a:prstGeom>
          <a:solidFill>
            <a:schemeClr val="bg1"/>
          </a:solidFill>
          <a:ln w="38100">
            <a:solidFill>
              <a:schemeClr val="bg1"/>
            </a:solidFill>
          </a:ln>
        </p:spPr>
        <p:txBody>
          <a:bodyPr wrap="none" rtlCol="0" anchor="ctr">
            <a:spAutoFit/>
          </a:bodyPr>
          <a:lstStyle/>
          <a:p>
            <a:pPr algn="ctr"/>
            <a:endParaRPr lang="en-US" dirty="0">
              <a:solidFill>
                <a:schemeClr val="tx2"/>
              </a:solidFill>
              <a:latin typeface="+mn-lt"/>
            </a:endParaRPr>
          </a:p>
        </p:txBody>
      </p:sp>
      <p:sp>
        <p:nvSpPr>
          <p:cNvPr id="4" name="TextBox 3">
            <a:extLst>
              <a:ext uri="{FF2B5EF4-FFF2-40B4-BE49-F238E27FC236}">
                <a16:creationId xmlns:a16="http://schemas.microsoft.com/office/drawing/2014/main" id="{6CFD2C8B-E62B-C5FC-308F-1A048D5AECD6}"/>
              </a:ext>
            </a:extLst>
          </p:cNvPr>
          <p:cNvSpPr txBox="1"/>
          <p:nvPr/>
        </p:nvSpPr>
        <p:spPr>
          <a:xfrm>
            <a:off x="7128284" y="1149505"/>
            <a:ext cx="699230" cy="400110"/>
          </a:xfrm>
          <a:prstGeom prst="rect">
            <a:avLst/>
          </a:prstGeom>
          <a:noFill/>
        </p:spPr>
        <p:txBody>
          <a:bodyPr wrap="none" rtlCol="0">
            <a:spAutoFit/>
          </a:bodyPr>
          <a:lstStyle/>
          <a:p>
            <a:r>
              <a:rPr lang="en-US" dirty="0">
                <a:solidFill>
                  <a:schemeClr val="accent6"/>
                </a:solidFill>
                <a:latin typeface="Arial" panose="020B0604020202020204" pitchFamily="34" charset="0"/>
                <a:cs typeface="Arial" panose="020B0604020202020204" pitchFamily="34" charset="0"/>
              </a:rPr>
              <a:t>‘IFS’</a:t>
            </a:r>
          </a:p>
        </p:txBody>
      </p:sp>
      <p:sp>
        <p:nvSpPr>
          <p:cNvPr id="6" name="TextBox 5">
            <a:extLst>
              <a:ext uri="{FF2B5EF4-FFF2-40B4-BE49-F238E27FC236}">
                <a16:creationId xmlns:a16="http://schemas.microsoft.com/office/drawing/2014/main" id="{2B24B9A3-6E66-2712-ABC3-972739F5C620}"/>
              </a:ext>
            </a:extLst>
          </p:cNvPr>
          <p:cNvSpPr txBox="1"/>
          <p:nvPr/>
        </p:nvSpPr>
        <p:spPr>
          <a:xfrm>
            <a:off x="3707263" y="1227633"/>
            <a:ext cx="2224642" cy="4555093"/>
          </a:xfrm>
          <a:prstGeom prst="rect">
            <a:avLst/>
          </a:prstGeom>
          <a:noFill/>
        </p:spPr>
        <p:txBody>
          <a:bodyPr wrap="square" rtlCol="0">
            <a:spAutoFit/>
          </a:bodyPr>
          <a:lstStyle/>
          <a:p>
            <a:pPr marL="0" indent="0">
              <a:buNone/>
            </a:pPr>
            <a:r>
              <a:rPr lang="en-US" altLang="en-US" sz="1600" b="1" dirty="0">
                <a:latin typeface="Arial" panose="020B0604020202020204" pitchFamily="34" charset="0"/>
                <a:cs typeface="Arial" panose="020B0604020202020204" pitchFamily="34" charset="0"/>
              </a:rPr>
              <a:t>WP1</a:t>
            </a:r>
            <a:r>
              <a:rPr lang="en-US" altLang="en-US" sz="1600" dirty="0">
                <a:latin typeface="Arial" panose="020B0604020202020204" pitchFamily="34" charset="0"/>
                <a:cs typeface="Arial" panose="020B0604020202020204" pitchFamily="34" charset="0"/>
              </a:rPr>
              <a:t>: Implementation, testing and verification of the </a:t>
            </a:r>
            <a:r>
              <a:rPr lang="en-US" altLang="en-US" sz="1600" b="1" dirty="0">
                <a:latin typeface="Arial" panose="020B0604020202020204" pitchFamily="34" charset="0"/>
                <a:cs typeface="Arial" panose="020B0604020202020204" pitchFamily="34" charset="0"/>
              </a:rPr>
              <a:t>‘Vegetation as a root-zone Soil-Sensor’ (</a:t>
            </a:r>
            <a:r>
              <a:rPr lang="en-US" altLang="en-US" sz="1600" b="1" dirty="0" err="1">
                <a:latin typeface="Arial" panose="020B0604020202020204" pitchFamily="34" charset="0"/>
                <a:cs typeface="Arial" panose="020B0604020202020204" pitchFamily="34" charset="0"/>
              </a:rPr>
              <a:t>VaaSS</a:t>
            </a:r>
            <a:r>
              <a:rPr lang="en-US" altLang="en-US" sz="1600" b="1" dirty="0">
                <a:latin typeface="Arial" panose="020B0604020202020204" pitchFamily="34" charset="0"/>
                <a:cs typeface="Arial" panose="020B0604020202020204" pitchFamily="34" charset="0"/>
              </a:rPr>
              <a:t>) approach</a:t>
            </a:r>
            <a:r>
              <a:rPr lang="en-US" altLang="en-US" sz="1600" dirty="0">
                <a:latin typeface="Arial" panose="020B0604020202020204" pitchFamily="34" charset="0"/>
                <a:cs typeface="Arial" panose="020B0604020202020204" pitchFamily="34" charset="0"/>
              </a:rPr>
              <a:t> using the STEMMUS-SCOPE model + </a:t>
            </a:r>
            <a:r>
              <a:rPr lang="en-US" altLang="en-US" sz="1600" dirty="0" err="1">
                <a:latin typeface="Arial" panose="020B0604020202020204" pitchFamily="34" charset="0"/>
                <a:cs typeface="Arial" panose="020B0604020202020204" pitchFamily="34" charset="0"/>
              </a:rPr>
              <a:t>OpenDA</a:t>
            </a:r>
            <a:r>
              <a:rPr lang="en-US" altLang="en-US" sz="1600" dirty="0">
                <a:latin typeface="Arial" panose="020B0604020202020204" pitchFamily="34" charset="0"/>
                <a:cs typeface="Arial" panose="020B0604020202020204" pitchFamily="34" charset="0"/>
              </a:rPr>
              <a:t> </a:t>
            </a:r>
          </a:p>
          <a:p>
            <a:pPr marL="0" indent="0">
              <a:buNone/>
            </a:pPr>
            <a:endParaRPr lang="en-US" altLang="en-US" sz="1600" dirty="0"/>
          </a:p>
          <a:p>
            <a:pPr marL="0" indent="0">
              <a:buNone/>
            </a:pPr>
            <a:r>
              <a:rPr lang="en-US" altLang="en-US" sz="1600" b="1" dirty="0">
                <a:latin typeface="Arial" panose="020B0604020202020204" pitchFamily="34" charset="0"/>
                <a:cs typeface="Arial" panose="020B0604020202020204" pitchFamily="34" charset="0"/>
              </a:rPr>
              <a:t>WP2: Extension</a:t>
            </a:r>
            <a:r>
              <a:rPr lang="en-US" altLang="en-US" sz="1600" dirty="0">
                <a:latin typeface="Arial" panose="020B0604020202020204" pitchFamily="34" charset="0"/>
                <a:cs typeface="Arial" panose="020B0604020202020204" pitchFamily="34" charset="0"/>
              </a:rPr>
              <a:t> of the ECMWF </a:t>
            </a:r>
            <a:r>
              <a:rPr lang="en-US" altLang="en-US" sz="1600" dirty="0" err="1">
                <a:latin typeface="Arial" panose="020B0604020202020204" pitchFamily="34" charset="0"/>
                <a:cs typeface="Arial" panose="020B0604020202020204" pitchFamily="34" charset="0"/>
              </a:rPr>
              <a:t>ECLand</a:t>
            </a:r>
            <a:r>
              <a:rPr lang="en-US" altLang="en-US" sz="1600" dirty="0">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ensemble DA system </a:t>
            </a:r>
            <a:r>
              <a:rPr lang="en-US" altLang="en-US" sz="1600" dirty="0">
                <a:latin typeface="Arial" panose="020B0604020202020204" pitchFamily="34" charset="0"/>
                <a:cs typeface="Arial" panose="020B0604020202020204" pitchFamily="34" charset="0"/>
              </a:rPr>
              <a:t>to achieve novel </a:t>
            </a:r>
            <a:r>
              <a:rPr lang="en-US" altLang="en-US" sz="1600" i="1" dirty="0">
                <a:latin typeface="Arial" panose="020B0604020202020204" pitchFamily="34" charset="0"/>
                <a:cs typeface="Arial" panose="020B0604020202020204" pitchFamily="34" charset="0"/>
              </a:rPr>
              <a:t>dynamic</a:t>
            </a:r>
            <a:r>
              <a:rPr lang="en-US" altLang="en-US" sz="1600" dirty="0">
                <a:latin typeface="Arial" panose="020B0604020202020204" pitchFamily="34" charset="0"/>
                <a:cs typeface="Arial" panose="020B0604020202020204" pitchFamily="34" charset="0"/>
              </a:rPr>
              <a:t> soil-vegetation hydraulic </a:t>
            </a:r>
            <a:r>
              <a:rPr lang="en-US" altLang="en-US" sz="1600" b="1" dirty="0">
                <a:latin typeface="Arial" panose="020B0604020202020204" pitchFamily="34" charset="0"/>
                <a:cs typeface="Arial" panose="020B0604020202020204" pitchFamily="34" charset="0"/>
              </a:rPr>
              <a:t>parameter estimation</a:t>
            </a:r>
            <a:endParaRPr lang="en-US" altLang="en-US" sz="16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cxnSp>
        <p:nvCxnSpPr>
          <p:cNvPr id="12" name="Straight Arrow Connector 11">
            <a:extLst>
              <a:ext uri="{FF2B5EF4-FFF2-40B4-BE49-F238E27FC236}">
                <a16:creationId xmlns:a16="http://schemas.microsoft.com/office/drawing/2014/main" id="{819FE89D-A880-A21F-7323-37887529C63F}"/>
              </a:ext>
            </a:extLst>
          </p:cNvPr>
          <p:cNvCxnSpPr/>
          <p:nvPr/>
        </p:nvCxnSpPr>
        <p:spPr bwMode="auto">
          <a:xfrm>
            <a:off x="3770620" y="3355677"/>
            <a:ext cx="2097927"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 name="TextBox 6">
            <a:extLst>
              <a:ext uri="{FF2B5EF4-FFF2-40B4-BE49-F238E27FC236}">
                <a16:creationId xmlns:a16="http://schemas.microsoft.com/office/drawing/2014/main" id="{1D11F900-BC10-882B-F54B-6E40A1E362F9}"/>
              </a:ext>
            </a:extLst>
          </p:cNvPr>
          <p:cNvSpPr txBox="1"/>
          <p:nvPr/>
        </p:nvSpPr>
        <p:spPr>
          <a:xfrm>
            <a:off x="24935" y="6370871"/>
            <a:ext cx="9057919" cy="523220"/>
          </a:xfrm>
          <a:prstGeom prst="rect">
            <a:avLst/>
          </a:prstGeom>
          <a:noFill/>
        </p:spPr>
        <p:txBody>
          <a:bodyPr wrap="square" rtlCol="0">
            <a:spAutoFit/>
          </a:bodyPr>
          <a:lstStyle/>
          <a:p>
            <a:r>
              <a:rPr lang="en-US" sz="1600" b="1" dirty="0">
                <a:solidFill>
                  <a:schemeClr val="accent3">
                    <a:lumMod val="50000"/>
                  </a:schemeClr>
                </a:solidFill>
                <a:latin typeface="Arial" panose="020B0604020202020204" pitchFamily="34" charset="0"/>
                <a:cs typeface="Arial" panose="020B0604020202020204" pitchFamily="34" charset="0"/>
              </a:rPr>
              <a:t>STEMMUS: </a:t>
            </a:r>
            <a:r>
              <a:rPr lang="en-US" sz="1200" b="1" dirty="0">
                <a:solidFill>
                  <a:schemeClr val="accent3">
                    <a:lumMod val="50000"/>
                  </a:schemeClr>
                </a:solidFill>
                <a:latin typeface="Arial" panose="020B0604020202020204" pitchFamily="34" charset="0"/>
                <a:cs typeface="Arial" panose="020B0604020202020204" pitchFamily="34" charset="0"/>
              </a:rPr>
              <a:t>Zeng, Y &amp; </a:t>
            </a:r>
            <a:r>
              <a:rPr lang="en-US" sz="1200" b="1" dirty="0" err="1">
                <a:solidFill>
                  <a:schemeClr val="accent3">
                    <a:lumMod val="50000"/>
                  </a:schemeClr>
                </a:solidFill>
                <a:latin typeface="Arial" panose="020B0604020202020204" pitchFamily="34" charset="0"/>
                <a:cs typeface="Arial" panose="020B0604020202020204" pitchFamily="34" charset="0"/>
              </a:rPr>
              <a:t>Su</a:t>
            </a:r>
            <a:r>
              <a:rPr lang="en-US" sz="1200" b="1" dirty="0">
                <a:solidFill>
                  <a:schemeClr val="accent3">
                    <a:lumMod val="50000"/>
                  </a:schemeClr>
                </a:solidFill>
                <a:latin typeface="Arial" panose="020B0604020202020204" pitchFamily="34" charset="0"/>
                <a:cs typeface="Arial" panose="020B0604020202020204" pitchFamily="34" charset="0"/>
              </a:rPr>
              <a:t>, Z (</a:t>
            </a:r>
            <a:r>
              <a:rPr lang="en-US" sz="1200" b="1" dirty="0">
                <a:solidFill>
                  <a:schemeClr val="accent1"/>
                </a:solidFill>
                <a:latin typeface="Arial" panose="020B0604020202020204" pitchFamily="34" charset="0"/>
                <a:cs typeface="Arial" panose="020B0604020202020204" pitchFamily="34" charset="0"/>
              </a:rPr>
              <a:t>2013</a:t>
            </a:r>
            <a:r>
              <a:rPr lang="en-US" sz="1200" b="1" dirty="0">
                <a:solidFill>
                  <a:schemeClr val="accent3">
                    <a:lumMod val="50000"/>
                  </a:schemeClr>
                </a:solidFill>
                <a:latin typeface="Arial" panose="020B0604020202020204" pitchFamily="34" charset="0"/>
                <a:cs typeface="Arial" panose="020B0604020202020204" pitchFamily="34" charset="0"/>
              </a:rPr>
              <a:t>) STEMMUS: Simultaneous Transfer of Energy, Mass and Momentum in Unsaturated Soil. (ITC-WRS Report). University of Twente (ITC), Enschede, The Netherlands, pp. 64; based on 2011 PhD thesis by Zeng</a:t>
            </a:r>
          </a:p>
        </p:txBody>
      </p:sp>
      <p:sp>
        <p:nvSpPr>
          <p:cNvPr id="9" name="TextBox 8">
            <a:extLst>
              <a:ext uri="{FF2B5EF4-FFF2-40B4-BE49-F238E27FC236}">
                <a16:creationId xmlns:a16="http://schemas.microsoft.com/office/drawing/2014/main" id="{11C5EE6B-3662-BC94-369B-4D36F71A0E3C}"/>
              </a:ext>
            </a:extLst>
          </p:cNvPr>
          <p:cNvSpPr txBox="1"/>
          <p:nvPr/>
        </p:nvSpPr>
        <p:spPr>
          <a:xfrm>
            <a:off x="31332" y="5939984"/>
            <a:ext cx="9371601" cy="861774"/>
          </a:xfrm>
          <a:prstGeom prst="rect">
            <a:avLst/>
          </a:prstGeom>
          <a:noFill/>
        </p:spPr>
        <p:txBody>
          <a:bodyPr wrap="square" rtlCol="0">
            <a:spAutoFit/>
          </a:bodyPr>
          <a:lstStyle/>
          <a:p>
            <a:r>
              <a:rPr lang="en-GB" sz="1800" b="1" dirty="0">
                <a:solidFill>
                  <a:srgbClr val="00B050"/>
                </a:solidFill>
                <a:effectLst/>
                <a:latin typeface="Arial" panose="020B0604020202020204" pitchFamily="34" charset="0"/>
              </a:rPr>
              <a:t>SCOPE</a:t>
            </a:r>
            <a:r>
              <a:rPr lang="en-GB" sz="1200" b="1" dirty="0">
                <a:solidFill>
                  <a:srgbClr val="00B050"/>
                </a:solidFill>
                <a:effectLst/>
                <a:latin typeface="Arial" panose="020B0604020202020204" pitchFamily="34" charset="0"/>
              </a:rPr>
              <a:t>: Van der Tol</a:t>
            </a:r>
            <a:r>
              <a:rPr lang="en-GB" sz="1200" b="1" dirty="0">
                <a:solidFill>
                  <a:srgbClr val="00B050"/>
                </a:solidFill>
                <a:effectLst/>
                <a:latin typeface="ArialMT"/>
              </a:rPr>
              <a:t>, C...</a:t>
            </a:r>
            <a:r>
              <a:rPr lang="en-GB" sz="1200" b="1" i="1" dirty="0">
                <a:solidFill>
                  <a:srgbClr val="00B050"/>
                </a:solidFill>
                <a:effectLst/>
                <a:latin typeface="Arial" panose="020B0604020202020204" pitchFamily="34" charset="0"/>
              </a:rPr>
              <a:t>Verhoef</a:t>
            </a:r>
            <a:r>
              <a:rPr lang="en-GB" sz="1200" b="1" dirty="0">
                <a:solidFill>
                  <a:srgbClr val="00B050"/>
                </a:solidFill>
                <a:effectLst/>
                <a:latin typeface="ArialMT"/>
              </a:rPr>
              <a:t>, A, </a:t>
            </a:r>
            <a:r>
              <a:rPr lang="en-GB" sz="1200" b="1" dirty="0" err="1">
                <a:solidFill>
                  <a:srgbClr val="00B050"/>
                </a:solidFill>
                <a:effectLst/>
                <a:latin typeface="ArialMT"/>
              </a:rPr>
              <a:t>Su</a:t>
            </a:r>
            <a:r>
              <a:rPr lang="en-GB" sz="1200" b="1" dirty="0">
                <a:solidFill>
                  <a:srgbClr val="00B050"/>
                </a:solidFill>
                <a:effectLst/>
                <a:latin typeface="ArialMT"/>
              </a:rPr>
              <a:t>, Z (</a:t>
            </a:r>
            <a:r>
              <a:rPr lang="en-GB" sz="1200" b="1" dirty="0">
                <a:solidFill>
                  <a:schemeClr val="accent1"/>
                </a:solidFill>
                <a:effectLst/>
                <a:latin typeface="ArialMT"/>
              </a:rPr>
              <a:t>2009</a:t>
            </a:r>
            <a:r>
              <a:rPr lang="en-GB" sz="1200" b="1" dirty="0">
                <a:solidFill>
                  <a:srgbClr val="00B050"/>
                </a:solidFill>
                <a:effectLst/>
                <a:latin typeface="ArialMT"/>
              </a:rPr>
              <a:t>). An integrated model of soil-canopy spectral radiances, photosynthesis, fluorescence, temperature and energy balance, </a:t>
            </a:r>
            <a:r>
              <a:rPr lang="en-GB" sz="1200" b="1" dirty="0" err="1">
                <a:solidFill>
                  <a:srgbClr val="00B050"/>
                </a:solidFill>
                <a:effectLst/>
                <a:latin typeface="ArialMT"/>
              </a:rPr>
              <a:t>doi</a:t>
            </a:r>
            <a:r>
              <a:rPr lang="en-GB" sz="1200" b="1" dirty="0">
                <a:solidFill>
                  <a:srgbClr val="00B050"/>
                </a:solidFill>
                <a:effectLst/>
                <a:latin typeface="ArialMT"/>
              </a:rPr>
              <a:t>: 10.5194/bg-6-3109-2009; </a:t>
            </a:r>
            <a:endParaRPr lang="en-GB" sz="1200" b="1" dirty="0">
              <a:solidFill>
                <a:srgbClr val="00B050"/>
              </a:solidFill>
            </a:endParaRPr>
          </a:p>
          <a:p>
            <a:endParaRPr lang="en-US" dirty="0">
              <a:solidFill>
                <a:schemeClr val="tx2"/>
              </a:solidFill>
              <a:latin typeface="+mn-lt"/>
            </a:endParaRPr>
          </a:p>
        </p:txBody>
      </p:sp>
      <p:sp>
        <p:nvSpPr>
          <p:cNvPr id="13" name="Oval 12">
            <a:extLst>
              <a:ext uri="{FF2B5EF4-FFF2-40B4-BE49-F238E27FC236}">
                <a16:creationId xmlns:a16="http://schemas.microsoft.com/office/drawing/2014/main" id="{8ECAF5EB-ED5C-C8A7-97B6-6F586C5BC8F7}"/>
              </a:ext>
            </a:extLst>
          </p:cNvPr>
          <p:cNvSpPr/>
          <p:nvPr/>
        </p:nvSpPr>
        <p:spPr>
          <a:xfrm>
            <a:off x="2001480" y="5665336"/>
            <a:ext cx="1152128" cy="234780"/>
          </a:xfrm>
          <a:prstGeom prst="ellipse">
            <a:avLst/>
          </a:prstGeom>
          <a:noFill/>
          <a:ln w="12700">
            <a:solidFill>
              <a:schemeClr val="accent3">
                <a:lumMod val="50000"/>
              </a:schemeClr>
            </a:solidFill>
          </a:ln>
        </p:spPr>
        <p:txBody>
          <a:bodyPr wrap="square" rtlCol="0" anchor="ctr">
            <a:spAutoFit/>
          </a:bodyPr>
          <a:lstStyle/>
          <a:p>
            <a:pPr algn="ctr"/>
            <a:endParaRPr lang="en-US" dirty="0">
              <a:solidFill>
                <a:schemeClr val="tx2"/>
              </a:solidFill>
              <a:latin typeface="+mn-lt"/>
            </a:endParaRPr>
          </a:p>
        </p:txBody>
      </p:sp>
      <p:grpSp>
        <p:nvGrpSpPr>
          <p:cNvPr id="18" name="Group 17">
            <a:extLst>
              <a:ext uri="{FF2B5EF4-FFF2-40B4-BE49-F238E27FC236}">
                <a16:creationId xmlns:a16="http://schemas.microsoft.com/office/drawing/2014/main" id="{873A1279-C81D-EE0C-AEC0-41146DAA5358}"/>
              </a:ext>
            </a:extLst>
          </p:cNvPr>
          <p:cNvGrpSpPr/>
          <p:nvPr/>
        </p:nvGrpSpPr>
        <p:grpSpPr>
          <a:xfrm>
            <a:off x="35496" y="551571"/>
            <a:ext cx="3366470" cy="5441776"/>
            <a:chOff x="1060122" y="623311"/>
            <a:chExt cx="3366470" cy="5441776"/>
          </a:xfrm>
        </p:grpSpPr>
        <p:pic>
          <p:nvPicPr>
            <p:cNvPr id="19" name="Picture 18" descr="A diagram of a plant life cycle&#10;&#10;Description automatically generated">
              <a:extLst>
                <a:ext uri="{FF2B5EF4-FFF2-40B4-BE49-F238E27FC236}">
                  <a16:creationId xmlns:a16="http://schemas.microsoft.com/office/drawing/2014/main" id="{F0FF410F-887C-AC0C-C5F7-68B87C3ACF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r="50486" b="17856"/>
            <a:stretch/>
          </p:blipFill>
          <p:spPr bwMode="auto">
            <a:xfrm>
              <a:off x="1060122" y="623311"/>
              <a:ext cx="3366470" cy="5441776"/>
            </a:xfrm>
            <a:prstGeom prst="rect">
              <a:avLst/>
            </a:prstGeom>
            <a:ln>
              <a:noFill/>
            </a:ln>
            <a:extLst>
              <a:ext uri="{53640926-AAD7-44D8-BBD7-CCE9431645EC}">
                <a14:shadowObscured xmlns:a14="http://schemas.microsoft.com/office/drawing/2010/main"/>
              </a:ext>
            </a:extLst>
          </p:spPr>
        </p:pic>
        <p:sp>
          <p:nvSpPr>
            <p:cNvPr id="20" name="Rounded Rectangle 19">
              <a:extLst>
                <a:ext uri="{FF2B5EF4-FFF2-40B4-BE49-F238E27FC236}">
                  <a16:creationId xmlns:a16="http://schemas.microsoft.com/office/drawing/2014/main" id="{69BC8CEB-1B36-D389-E4AC-8C71D7EEF7E5}"/>
                </a:ext>
              </a:extLst>
            </p:cNvPr>
            <p:cNvSpPr/>
            <p:nvPr/>
          </p:nvSpPr>
          <p:spPr>
            <a:xfrm>
              <a:off x="3994543" y="3533597"/>
              <a:ext cx="432048" cy="2448272"/>
            </a:xfrm>
            <a:prstGeom prst="roundRect">
              <a:avLst/>
            </a:prstGeom>
            <a:noFill/>
            <a:ln w="38100">
              <a:solidFill>
                <a:schemeClr val="accent1"/>
              </a:solidFill>
            </a:ln>
          </p:spPr>
          <p:txBody>
            <a:bodyPr wrap="square" rtlCol="0" anchor="ctr">
              <a:spAutoFit/>
            </a:bodyPr>
            <a:lstStyle/>
            <a:p>
              <a:pPr algn="ctr"/>
              <a:endParaRPr lang="en-US" dirty="0">
                <a:solidFill>
                  <a:schemeClr val="tx2"/>
                </a:solidFill>
                <a:latin typeface="+mn-lt"/>
              </a:endParaRPr>
            </a:p>
          </p:txBody>
        </p:sp>
      </p:grpSp>
      <p:grpSp>
        <p:nvGrpSpPr>
          <p:cNvPr id="16" name="Group 15">
            <a:extLst>
              <a:ext uri="{FF2B5EF4-FFF2-40B4-BE49-F238E27FC236}">
                <a16:creationId xmlns:a16="http://schemas.microsoft.com/office/drawing/2014/main" id="{C562EE04-FA7C-045C-DE2A-7A0B87EF4810}"/>
              </a:ext>
            </a:extLst>
          </p:cNvPr>
          <p:cNvGrpSpPr/>
          <p:nvPr/>
        </p:nvGrpSpPr>
        <p:grpSpPr>
          <a:xfrm>
            <a:off x="71252" y="579512"/>
            <a:ext cx="3371716" cy="5441776"/>
            <a:chOff x="-269085" y="598987"/>
            <a:chExt cx="3371716" cy="5441776"/>
          </a:xfrm>
        </p:grpSpPr>
        <p:pic>
          <p:nvPicPr>
            <p:cNvPr id="3" name="Picture 2" descr="A diagram of a plant life cycle&#10;&#10;Description automatically generated">
              <a:extLst>
                <a:ext uri="{FF2B5EF4-FFF2-40B4-BE49-F238E27FC236}">
                  <a16:creationId xmlns:a16="http://schemas.microsoft.com/office/drawing/2014/main" id="{BB610D12-4D4E-4933-0DBB-4C791F9E21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9801" r="947" b="17856"/>
            <a:stretch/>
          </p:blipFill>
          <p:spPr bwMode="auto">
            <a:xfrm>
              <a:off x="-269085" y="598987"/>
              <a:ext cx="3348620" cy="5441776"/>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BBE829BF-13F9-769B-E4E3-77D184F16FE9}"/>
                </a:ext>
              </a:extLst>
            </p:cNvPr>
            <p:cNvSpPr txBox="1"/>
            <p:nvPr/>
          </p:nvSpPr>
          <p:spPr>
            <a:xfrm>
              <a:off x="1893646" y="3575804"/>
              <a:ext cx="1208985" cy="338554"/>
            </a:xfrm>
            <a:prstGeom prst="rect">
              <a:avLst/>
            </a:prstGeom>
            <a:noFill/>
          </p:spPr>
          <p:txBody>
            <a:bodyPr wrap="none" rtlCol="0">
              <a:spAutoFit/>
            </a:bodyPr>
            <a:lstStyle/>
            <a:p>
              <a:r>
                <a:rPr lang="en-US" sz="1600" b="1" dirty="0">
                  <a:solidFill>
                    <a:schemeClr val="accent3">
                      <a:lumMod val="50000"/>
                    </a:schemeClr>
                  </a:solidFill>
                  <a:latin typeface="Arial" panose="020B0604020202020204" pitchFamily="34" charset="0"/>
                  <a:cs typeface="Arial" panose="020B0604020202020204" pitchFamily="34" charset="0"/>
                </a:rPr>
                <a:t>STEMMUS</a:t>
              </a:r>
            </a:p>
          </p:txBody>
        </p:sp>
        <p:sp>
          <p:nvSpPr>
            <p:cNvPr id="11" name="TextBox 10">
              <a:extLst>
                <a:ext uri="{FF2B5EF4-FFF2-40B4-BE49-F238E27FC236}">
                  <a16:creationId xmlns:a16="http://schemas.microsoft.com/office/drawing/2014/main" id="{0A6D1FEE-0F5F-8332-C543-26F4F7543B69}"/>
                </a:ext>
              </a:extLst>
            </p:cNvPr>
            <p:cNvSpPr txBox="1"/>
            <p:nvPr/>
          </p:nvSpPr>
          <p:spPr>
            <a:xfrm>
              <a:off x="2001848" y="630871"/>
              <a:ext cx="992579" cy="369332"/>
            </a:xfrm>
            <a:prstGeom prst="rect">
              <a:avLst/>
            </a:prstGeom>
            <a:solidFill>
              <a:schemeClr val="bg1"/>
            </a:solidFill>
          </p:spPr>
          <p:txBody>
            <a:bodyPr wrap="none" rtlCol="0">
              <a:spAutoFit/>
            </a:bodyPr>
            <a:lstStyle/>
            <a:p>
              <a:r>
                <a:rPr lang="en-GB" sz="1800" b="1" dirty="0">
                  <a:solidFill>
                    <a:srgbClr val="00B050"/>
                  </a:solidFill>
                  <a:effectLst/>
                  <a:latin typeface="Arial" panose="020B0604020202020204" pitchFamily="34" charset="0"/>
                </a:rPr>
                <a:t>SCOPE</a:t>
              </a:r>
              <a:endParaRPr lang="en-US" sz="1800" dirty="0">
                <a:solidFill>
                  <a:schemeClr val="tx2"/>
                </a:solidFill>
                <a:latin typeface="+mn-lt"/>
              </a:endParaRPr>
            </a:p>
          </p:txBody>
        </p:sp>
      </p:grpSp>
    </p:spTree>
    <p:extLst>
      <p:ext uri="{BB962C8B-B14F-4D97-AF65-F5344CB8AC3E}">
        <p14:creationId xmlns:p14="http://schemas.microsoft.com/office/powerpoint/2010/main" val="26439570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BB376BD-0BAD-651F-D3AC-1F2D78BE190B}"/>
              </a:ext>
            </a:extLst>
          </p:cNvPr>
          <p:cNvSpPr txBox="1"/>
          <p:nvPr/>
        </p:nvSpPr>
        <p:spPr>
          <a:xfrm>
            <a:off x="74970" y="1969164"/>
            <a:ext cx="2256389" cy="3139321"/>
          </a:xfrm>
          <a:prstGeom prst="rect">
            <a:avLst/>
          </a:prstGeom>
          <a:noFill/>
          <a:ln w="28575">
            <a:solidFill>
              <a:schemeClr val="accent2"/>
            </a:solidFill>
          </a:ln>
        </p:spPr>
        <p:txBody>
          <a:bodyPr wrap="square" rtlCol="0">
            <a:spAutoFit/>
          </a:bodyPr>
          <a:lstStyle/>
          <a:p>
            <a:pPr marL="0" indent="0">
              <a:buNone/>
            </a:pPr>
            <a:r>
              <a:rPr lang="en-GB" altLang="en-US" sz="1800" dirty="0">
                <a:latin typeface="Arial" panose="020B0604020202020204" pitchFamily="34" charset="0"/>
                <a:cs typeface="Arial" panose="020B0604020202020204" pitchFamily="34" charset="0"/>
              </a:rPr>
              <a:t>Average </a:t>
            </a:r>
            <a:r>
              <a:rPr lang="en-GB" altLang="en-US" sz="1800" b="1" dirty="0">
                <a:latin typeface="Arial" panose="020B0604020202020204" pitchFamily="34" charset="0"/>
                <a:cs typeface="Arial" panose="020B0604020202020204" pitchFamily="34" charset="0"/>
              </a:rPr>
              <a:t>latent heat flux</a:t>
            </a:r>
            <a:r>
              <a:rPr lang="en-GB" altLang="en-US" sz="1800" dirty="0">
                <a:latin typeface="Arial" panose="020B0604020202020204" pitchFamily="34" charset="0"/>
                <a:cs typeface="Arial" panose="020B0604020202020204" pitchFamily="34" charset="0"/>
              </a:rPr>
              <a:t> (</a:t>
            </a:r>
            <a:r>
              <a:rPr lang="en-GB" altLang="en-US" sz="1800" dirty="0" err="1">
                <a:latin typeface="Arial" panose="020B0604020202020204" pitchFamily="34" charset="0"/>
                <a:cs typeface="Arial" panose="020B0604020202020204" pitchFamily="34" charset="0"/>
              </a:rPr>
              <a:t>Qle</a:t>
            </a:r>
            <a:r>
              <a:rPr lang="en-GB" altLang="en-US" sz="1800" dirty="0">
                <a:latin typeface="Arial" panose="020B0604020202020204" pitchFamily="34" charset="0"/>
                <a:cs typeface="Arial" panose="020B0604020202020204" pitchFamily="34" charset="0"/>
              </a:rPr>
              <a:t>) versus average </a:t>
            </a:r>
            <a:r>
              <a:rPr lang="en-GB" altLang="en-US" sz="1800" b="1" dirty="0">
                <a:latin typeface="Arial" panose="020B0604020202020204" pitchFamily="34" charset="0"/>
                <a:cs typeface="Arial" panose="020B0604020202020204" pitchFamily="34" charset="0"/>
              </a:rPr>
              <a:t>sensible heat flux</a:t>
            </a:r>
            <a:r>
              <a:rPr lang="en-GB" altLang="en-US" sz="1800" dirty="0">
                <a:latin typeface="Arial" panose="020B0604020202020204" pitchFamily="34" charset="0"/>
                <a:cs typeface="Arial" panose="020B0604020202020204" pitchFamily="34" charset="0"/>
              </a:rPr>
              <a:t> (</a:t>
            </a:r>
            <a:r>
              <a:rPr lang="en-GB" altLang="en-US" sz="1800" dirty="0" err="1">
                <a:latin typeface="Arial" panose="020B0604020202020204" pitchFamily="34" charset="0"/>
                <a:cs typeface="Arial" panose="020B0604020202020204" pitchFamily="34" charset="0"/>
              </a:rPr>
              <a:t>Qh</a:t>
            </a:r>
            <a:r>
              <a:rPr lang="en-GB" altLang="en-US" sz="1800" dirty="0">
                <a:latin typeface="Arial" panose="020B0604020202020204" pitchFamily="34" charset="0"/>
                <a:cs typeface="Arial" panose="020B0604020202020204" pitchFamily="34" charset="0"/>
              </a:rPr>
              <a:t>) averaged over all 170 sites,  for STEMMUS-SCOPE and </a:t>
            </a:r>
            <a:r>
              <a:rPr lang="en-GB" altLang="en-US" sz="1800" dirty="0" err="1">
                <a:latin typeface="Arial" panose="020B0604020202020204" pitchFamily="34" charset="0"/>
                <a:cs typeface="Arial" panose="020B0604020202020204" pitchFamily="34" charset="0"/>
              </a:rPr>
              <a:t>ECLand</a:t>
            </a:r>
            <a:r>
              <a:rPr lang="en-GB" altLang="en-US" sz="1800" dirty="0">
                <a:latin typeface="Arial" panose="020B0604020202020204" pitchFamily="34" charset="0"/>
                <a:cs typeface="Arial" panose="020B0604020202020204" pitchFamily="34" charset="0"/>
              </a:rPr>
              <a:t> (note: CHTESSEL model is equivalent to </a:t>
            </a:r>
            <a:r>
              <a:rPr lang="en-GB" altLang="en-US" sz="1800" dirty="0" err="1">
                <a:latin typeface="Arial" panose="020B0604020202020204" pitchFamily="34" charset="0"/>
                <a:cs typeface="Arial" panose="020B0604020202020204" pitchFamily="34" charset="0"/>
              </a:rPr>
              <a:t>ECLand</a:t>
            </a:r>
            <a:r>
              <a:rPr lang="en-GB" altLang="en-US" sz="1800" dirty="0">
                <a:latin typeface="Arial" panose="020B0604020202020204" pitchFamily="34" charset="0"/>
                <a:cs typeface="Arial" panose="020B0604020202020204" pitchFamily="34" charset="0"/>
              </a:rPr>
              <a:t>)</a:t>
            </a:r>
            <a:endParaRPr lang="en-US" sz="1800" dirty="0">
              <a:latin typeface="Arial" panose="020B0604020202020204" pitchFamily="34" charset="0"/>
              <a:cs typeface="Arial" panose="020B0604020202020204" pitchFamily="34" charset="0"/>
            </a:endParaRPr>
          </a:p>
        </p:txBody>
      </p:sp>
      <p:pic>
        <p:nvPicPr>
          <p:cNvPr id="5" name="Picture 4" descr="A graph with different colored squares&#10;&#10;Description automatically generated">
            <a:extLst>
              <a:ext uri="{FF2B5EF4-FFF2-40B4-BE49-F238E27FC236}">
                <a16:creationId xmlns:a16="http://schemas.microsoft.com/office/drawing/2014/main" id="{CBFDF985-884D-A0AD-B8A7-D99F449C6F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040" b="2447"/>
          <a:stretch/>
        </p:blipFill>
        <p:spPr bwMode="auto">
          <a:xfrm>
            <a:off x="2449804" y="1085085"/>
            <a:ext cx="6619226" cy="4907477"/>
          </a:xfrm>
          <a:prstGeom prst="rect">
            <a:avLst/>
          </a:prstGeom>
          <a:noFill/>
          <a:ln>
            <a:noFill/>
          </a:ln>
          <a:extLst>
            <a:ext uri="{53640926-AAD7-44D8-BBD7-CCE9431645EC}">
              <a14:shadowObscured xmlns:a14="http://schemas.microsoft.com/office/drawing/2010/main"/>
            </a:ext>
          </a:extLst>
        </p:spPr>
      </p:pic>
      <p:sp>
        <p:nvSpPr>
          <p:cNvPr id="13" name="Rectangle 12">
            <a:extLst>
              <a:ext uri="{FF2B5EF4-FFF2-40B4-BE49-F238E27FC236}">
                <a16:creationId xmlns:a16="http://schemas.microsoft.com/office/drawing/2014/main" id="{93159073-A44F-8EC3-653C-D6132E971FA4}"/>
              </a:ext>
            </a:extLst>
          </p:cNvPr>
          <p:cNvSpPr/>
          <p:nvPr/>
        </p:nvSpPr>
        <p:spPr>
          <a:xfrm>
            <a:off x="2968740" y="4977549"/>
            <a:ext cx="1099204" cy="130935"/>
          </a:xfrm>
          <a:prstGeom prst="rect">
            <a:avLst/>
          </a:prstGeom>
          <a:noFill/>
          <a:ln w="19050">
            <a:solidFill>
              <a:schemeClr val="accent1"/>
            </a:solidFill>
          </a:ln>
        </p:spPr>
        <p:txBody>
          <a:bodyPr wrap="square" rtlCol="0" anchor="ctr">
            <a:spAutoFit/>
          </a:bodyPr>
          <a:lstStyle/>
          <a:p>
            <a:pPr algn="ctr"/>
            <a:endParaRPr lang="en-GB" dirty="0">
              <a:solidFill>
                <a:schemeClr val="tx2"/>
              </a:solidFill>
              <a:latin typeface="+mn-lt"/>
            </a:endParaRPr>
          </a:p>
        </p:txBody>
      </p:sp>
      <p:sp>
        <p:nvSpPr>
          <p:cNvPr id="15" name="Rectangle 14">
            <a:extLst>
              <a:ext uri="{FF2B5EF4-FFF2-40B4-BE49-F238E27FC236}">
                <a16:creationId xmlns:a16="http://schemas.microsoft.com/office/drawing/2014/main" id="{C557A8F8-E88A-3298-09C3-E0A980E8A875}"/>
              </a:ext>
            </a:extLst>
          </p:cNvPr>
          <p:cNvSpPr/>
          <p:nvPr/>
        </p:nvSpPr>
        <p:spPr>
          <a:xfrm>
            <a:off x="2968740" y="2782279"/>
            <a:ext cx="1171212" cy="317968"/>
          </a:xfrm>
          <a:prstGeom prst="rect">
            <a:avLst/>
          </a:prstGeom>
          <a:noFill/>
          <a:ln w="19050">
            <a:solidFill>
              <a:schemeClr val="accent1"/>
            </a:solidFill>
          </a:ln>
        </p:spPr>
        <p:txBody>
          <a:bodyPr wrap="square" rtlCol="0" anchor="ctr">
            <a:spAutoFit/>
          </a:bodyPr>
          <a:lstStyle/>
          <a:p>
            <a:pPr algn="ctr"/>
            <a:endParaRPr lang="en-GB" dirty="0">
              <a:solidFill>
                <a:schemeClr val="tx2"/>
              </a:solidFill>
              <a:latin typeface="+mn-lt"/>
            </a:endParaRPr>
          </a:p>
        </p:txBody>
      </p:sp>
      <p:cxnSp>
        <p:nvCxnSpPr>
          <p:cNvPr id="18" name="Straight Arrow Connector 17">
            <a:extLst>
              <a:ext uri="{FF2B5EF4-FFF2-40B4-BE49-F238E27FC236}">
                <a16:creationId xmlns:a16="http://schemas.microsoft.com/office/drawing/2014/main" id="{54E04367-513C-0C2D-5214-8A9620F2CA08}"/>
              </a:ext>
            </a:extLst>
          </p:cNvPr>
          <p:cNvCxnSpPr>
            <a:cxnSpLocks/>
          </p:cNvCxnSpPr>
          <p:nvPr/>
        </p:nvCxnSpPr>
        <p:spPr bwMode="auto">
          <a:xfrm flipV="1">
            <a:off x="6947370" y="4232778"/>
            <a:ext cx="131883" cy="657881"/>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TextBox 20">
            <a:extLst>
              <a:ext uri="{FF2B5EF4-FFF2-40B4-BE49-F238E27FC236}">
                <a16:creationId xmlns:a16="http://schemas.microsoft.com/office/drawing/2014/main" id="{262F5E84-4F35-2C70-6FC1-CC92F1177A17}"/>
              </a:ext>
            </a:extLst>
          </p:cNvPr>
          <p:cNvSpPr txBox="1"/>
          <p:nvPr/>
        </p:nvSpPr>
        <p:spPr>
          <a:xfrm>
            <a:off x="6021804" y="4866382"/>
            <a:ext cx="1750881" cy="276999"/>
          </a:xfrm>
          <a:prstGeom prst="rect">
            <a:avLst/>
          </a:prstGeom>
          <a:noFill/>
        </p:spPr>
        <p:txBody>
          <a:bodyPr wrap="square">
            <a:spAutoFit/>
          </a:bodyPr>
          <a:lstStyle/>
          <a:p>
            <a:r>
              <a:rPr lang="en-GB" altLang="en-US" sz="1200" b="1" dirty="0"/>
              <a:t>STEMMUS-SCOPE</a:t>
            </a:r>
            <a:endParaRPr lang="en-GB" sz="1200" b="1" dirty="0"/>
          </a:p>
        </p:txBody>
      </p:sp>
      <p:sp>
        <p:nvSpPr>
          <p:cNvPr id="29" name="Oval 28">
            <a:extLst>
              <a:ext uri="{FF2B5EF4-FFF2-40B4-BE49-F238E27FC236}">
                <a16:creationId xmlns:a16="http://schemas.microsoft.com/office/drawing/2014/main" id="{0CC3EDDE-84AF-3BBD-D9DE-47AE6B03A88B}"/>
              </a:ext>
            </a:extLst>
          </p:cNvPr>
          <p:cNvSpPr/>
          <p:nvPr/>
        </p:nvSpPr>
        <p:spPr>
          <a:xfrm>
            <a:off x="6687894" y="3723277"/>
            <a:ext cx="345968" cy="338216"/>
          </a:xfrm>
          <a:prstGeom prst="ellipse">
            <a:avLst/>
          </a:prstGeom>
          <a:solidFill>
            <a:srgbClr val="C00000">
              <a:alpha val="20000"/>
            </a:srgbClr>
          </a:solidFill>
          <a:ln w="38100">
            <a:noFill/>
          </a:ln>
        </p:spPr>
        <p:txBody>
          <a:bodyPr wrap="square" rtlCol="0" anchor="ctr">
            <a:spAutoFit/>
          </a:bodyPr>
          <a:lstStyle/>
          <a:p>
            <a:pPr algn="ctr"/>
            <a:endParaRPr lang="en-GB" dirty="0">
              <a:solidFill>
                <a:schemeClr val="tx2"/>
              </a:solidFill>
              <a:latin typeface="+mn-lt"/>
            </a:endParaRPr>
          </a:p>
        </p:txBody>
      </p:sp>
      <p:sp>
        <p:nvSpPr>
          <p:cNvPr id="30" name="TextBox 29">
            <a:extLst>
              <a:ext uri="{FF2B5EF4-FFF2-40B4-BE49-F238E27FC236}">
                <a16:creationId xmlns:a16="http://schemas.microsoft.com/office/drawing/2014/main" id="{5D03AD8A-F8C7-27CF-68D7-A29BA050B035}"/>
              </a:ext>
            </a:extLst>
          </p:cNvPr>
          <p:cNvSpPr txBox="1"/>
          <p:nvPr/>
        </p:nvSpPr>
        <p:spPr>
          <a:xfrm>
            <a:off x="7389149" y="3571685"/>
            <a:ext cx="885723" cy="276999"/>
          </a:xfrm>
          <a:prstGeom prst="rect">
            <a:avLst/>
          </a:prstGeom>
          <a:noFill/>
        </p:spPr>
        <p:txBody>
          <a:bodyPr wrap="square">
            <a:spAutoFit/>
          </a:bodyPr>
          <a:lstStyle/>
          <a:p>
            <a:r>
              <a:rPr lang="en-GB" altLang="en-US" sz="1200" b="1" dirty="0" err="1"/>
              <a:t>ECLand</a:t>
            </a:r>
            <a:endParaRPr lang="en-GB" sz="1200" b="1" dirty="0"/>
          </a:p>
        </p:txBody>
      </p:sp>
      <p:cxnSp>
        <p:nvCxnSpPr>
          <p:cNvPr id="31" name="Straight Arrow Connector 30">
            <a:extLst>
              <a:ext uri="{FF2B5EF4-FFF2-40B4-BE49-F238E27FC236}">
                <a16:creationId xmlns:a16="http://schemas.microsoft.com/office/drawing/2014/main" id="{567B0B37-C8C4-F431-072F-EEE7838C7166}"/>
              </a:ext>
            </a:extLst>
          </p:cNvPr>
          <p:cNvCxnSpPr>
            <a:stCxn id="30" idx="1"/>
            <a:endCxn id="29" idx="6"/>
          </p:cNvCxnSpPr>
          <p:nvPr/>
        </p:nvCxnSpPr>
        <p:spPr bwMode="auto">
          <a:xfrm flipH="1">
            <a:off x="7033862" y="3752676"/>
            <a:ext cx="355287" cy="139710"/>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2" name="Rectangle 2">
            <a:extLst>
              <a:ext uri="{FF2B5EF4-FFF2-40B4-BE49-F238E27FC236}">
                <a16:creationId xmlns:a16="http://schemas.microsoft.com/office/drawing/2014/main" id="{A32E1E79-08E7-944A-2263-787DF0145BE4}"/>
              </a:ext>
            </a:extLst>
          </p:cNvPr>
          <p:cNvSpPr>
            <a:spLocks noGrp="1" noChangeArrowheads="1"/>
          </p:cNvSpPr>
          <p:nvPr>
            <p:ph type="title"/>
          </p:nvPr>
        </p:nvSpPr>
        <p:spPr>
          <a:xfrm>
            <a:off x="94264" y="-356462"/>
            <a:ext cx="8280000" cy="1044024"/>
          </a:xfrm>
        </p:spPr>
        <p:txBody>
          <a:bodyPr/>
          <a:lstStyle/>
          <a:p>
            <a:pPr eaLnBrk="1" hangingPunct="1">
              <a:defRPr/>
            </a:pPr>
            <a:r>
              <a:rPr lang="en-US" altLang="en-US" sz="2200" dirty="0"/>
              <a:t>STEMMUS-SCOPE and </a:t>
            </a:r>
            <a:r>
              <a:rPr lang="en-US" altLang="en-US" sz="2200" dirty="0" err="1"/>
              <a:t>ECLand</a:t>
            </a:r>
            <a:r>
              <a:rPr lang="en-US" altLang="en-US" sz="2200" dirty="0"/>
              <a:t> validation via GEWEX-PLUMBER2</a:t>
            </a:r>
            <a:endParaRPr lang="en-US" altLang="en-US" sz="2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1C644EEE-57A9-6397-580C-7607021A4DAA}"/>
              </a:ext>
            </a:extLst>
          </p:cNvPr>
          <p:cNvSpPr txBox="1"/>
          <p:nvPr/>
        </p:nvSpPr>
        <p:spPr>
          <a:xfrm>
            <a:off x="94264" y="6235600"/>
            <a:ext cx="8974766" cy="584775"/>
          </a:xfrm>
          <a:prstGeom prst="rect">
            <a:avLst/>
          </a:prstGeom>
          <a:noFill/>
        </p:spPr>
        <p:txBody>
          <a:bodyPr wrap="square" rtlCol="0">
            <a:spAutoFit/>
          </a:bodyPr>
          <a:lstStyle/>
          <a:p>
            <a:r>
              <a:rPr lang="en-US" sz="1600" b="1" dirty="0">
                <a:solidFill>
                  <a:schemeClr val="accent1"/>
                </a:solidFill>
                <a:latin typeface="Arial" panose="020B0604020202020204" pitchFamily="34" charset="0"/>
                <a:cs typeface="Arial" panose="020B0604020202020204" pitchFamily="34" charset="0"/>
              </a:rPr>
              <a:t>PLUMBER2</a:t>
            </a:r>
            <a:r>
              <a:rPr lang="en-US" sz="1600" dirty="0">
                <a:solidFill>
                  <a:schemeClr val="accent1"/>
                </a:solidFill>
                <a:latin typeface="Arial" panose="020B0604020202020204" pitchFamily="34" charset="0"/>
                <a:cs typeface="Arial" panose="020B0604020202020204" pitchFamily="34" charset="0"/>
              </a:rPr>
              <a:t>: Protocol for the Analysis of Land Surface models (PALS) Land Surface Model Benchmarking Evaluation Project, Phase 2</a:t>
            </a:r>
          </a:p>
        </p:txBody>
      </p:sp>
      <p:sp>
        <p:nvSpPr>
          <p:cNvPr id="6" name="TextBox 5">
            <a:extLst>
              <a:ext uri="{FF2B5EF4-FFF2-40B4-BE49-F238E27FC236}">
                <a16:creationId xmlns:a16="http://schemas.microsoft.com/office/drawing/2014/main" id="{02243B92-0358-C7D4-E756-99776E8A4124}"/>
              </a:ext>
            </a:extLst>
          </p:cNvPr>
          <p:cNvSpPr txBox="1"/>
          <p:nvPr/>
        </p:nvSpPr>
        <p:spPr>
          <a:xfrm>
            <a:off x="6099362" y="3134723"/>
            <a:ext cx="885723" cy="276999"/>
          </a:xfrm>
          <a:prstGeom prst="rect">
            <a:avLst/>
          </a:prstGeom>
          <a:noFill/>
        </p:spPr>
        <p:txBody>
          <a:bodyPr wrap="square">
            <a:spAutoFit/>
          </a:bodyPr>
          <a:lstStyle/>
          <a:p>
            <a:r>
              <a:rPr lang="en-GB" altLang="en-US" sz="1200" b="1" dirty="0" err="1"/>
              <a:t>ECLand</a:t>
            </a:r>
            <a:endParaRPr lang="en-GB" sz="1200" b="1" dirty="0"/>
          </a:p>
        </p:txBody>
      </p:sp>
      <p:cxnSp>
        <p:nvCxnSpPr>
          <p:cNvPr id="7" name="Straight Arrow Connector 6">
            <a:extLst>
              <a:ext uri="{FF2B5EF4-FFF2-40B4-BE49-F238E27FC236}">
                <a16:creationId xmlns:a16="http://schemas.microsoft.com/office/drawing/2014/main" id="{1205C8BC-F364-1ED1-BEC7-63A22A9ABE5B}"/>
              </a:ext>
            </a:extLst>
          </p:cNvPr>
          <p:cNvCxnSpPr/>
          <p:nvPr/>
        </p:nvCxnSpPr>
        <p:spPr bwMode="auto">
          <a:xfrm flipH="1">
            <a:off x="6228184" y="3358865"/>
            <a:ext cx="177645" cy="140270"/>
          </a:xfrm>
          <a:prstGeom prst="straightConnector1">
            <a:avLst/>
          </a:prstGeom>
          <a:noFill/>
          <a:ln w="1905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 name="Oval 15">
            <a:extLst>
              <a:ext uri="{FF2B5EF4-FFF2-40B4-BE49-F238E27FC236}">
                <a16:creationId xmlns:a16="http://schemas.microsoft.com/office/drawing/2014/main" id="{7C4E0080-67DB-DB09-E45C-26C0A47C9AFC}"/>
              </a:ext>
            </a:extLst>
          </p:cNvPr>
          <p:cNvSpPr/>
          <p:nvPr/>
        </p:nvSpPr>
        <p:spPr>
          <a:xfrm>
            <a:off x="6000554" y="3817319"/>
            <a:ext cx="444776" cy="338216"/>
          </a:xfrm>
          <a:prstGeom prst="ellipse">
            <a:avLst/>
          </a:prstGeom>
          <a:noFill/>
          <a:ln w="38100">
            <a:solidFill>
              <a:srgbClr val="7EAF35"/>
            </a:solidFill>
          </a:ln>
        </p:spPr>
        <p:txBody>
          <a:bodyPr wrap="square" rtlCol="0" anchor="ctr">
            <a:spAutoFit/>
          </a:bodyPr>
          <a:lstStyle/>
          <a:p>
            <a:pPr algn="ctr"/>
            <a:endParaRPr lang="en-GB" dirty="0">
              <a:solidFill>
                <a:schemeClr val="tx2"/>
              </a:solidFill>
              <a:latin typeface="+mn-lt"/>
            </a:endParaRPr>
          </a:p>
        </p:txBody>
      </p:sp>
      <p:cxnSp>
        <p:nvCxnSpPr>
          <p:cNvPr id="17" name="Straight Arrow Connector 16">
            <a:extLst>
              <a:ext uri="{FF2B5EF4-FFF2-40B4-BE49-F238E27FC236}">
                <a16:creationId xmlns:a16="http://schemas.microsoft.com/office/drawing/2014/main" id="{ABD73793-9BEF-CD95-22CC-FE8EC1591559}"/>
              </a:ext>
            </a:extLst>
          </p:cNvPr>
          <p:cNvCxnSpPr>
            <a:cxnSpLocks/>
          </p:cNvCxnSpPr>
          <p:nvPr/>
        </p:nvCxnSpPr>
        <p:spPr bwMode="auto">
          <a:xfrm flipV="1">
            <a:off x="5759417" y="4182018"/>
            <a:ext cx="405886" cy="607121"/>
          </a:xfrm>
          <a:prstGeom prst="straightConnector1">
            <a:avLst/>
          </a:prstGeom>
          <a:noFill/>
          <a:ln w="19050" cap="flat" cmpd="sng" algn="ctr">
            <a:solidFill>
              <a:srgbClr val="7EAF35"/>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0" name="TextBox 19">
            <a:extLst>
              <a:ext uri="{FF2B5EF4-FFF2-40B4-BE49-F238E27FC236}">
                <a16:creationId xmlns:a16="http://schemas.microsoft.com/office/drawing/2014/main" id="{7274C021-CD22-0534-83A6-820FC1DBB1F2}"/>
              </a:ext>
            </a:extLst>
          </p:cNvPr>
          <p:cNvSpPr txBox="1"/>
          <p:nvPr/>
        </p:nvSpPr>
        <p:spPr>
          <a:xfrm>
            <a:off x="4888989" y="4679826"/>
            <a:ext cx="1111565" cy="461665"/>
          </a:xfrm>
          <a:prstGeom prst="rect">
            <a:avLst/>
          </a:prstGeom>
          <a:noFill/>
        </p:spPr>
        <p:txBody>
          <a:bodyPr wrap="square">
            <a:spAutoFit/>
          </a:bodyPr>
          <a:lstStyle/>
          <a:p>
            <a:r>
              <a:rPr lang="en-GB" sz="1200" b="1" dirty="0"/>
              <a:t>Empirical</a:t>
            </a:r>
          </a:p>
          <a:p>
            <a:r>
              <a:rPr lang="en-GB" sz="1200" b="1" dirty="0"/>
              <a:t>Bench-marks</a:t>
            </a:r>
          </a:p>
        </p:txBody>
      </p:sp>
      <p:cxnSp>
        <p:nvCxnSpPr>
          <p:cNvPr id="22" name="Straight Arrow Connector 21">
            <a:extLst>
              <a:ext uri="{FF2B5EF4-FFF2-40B4-BE49-F238E27FC236}">
                <a16:creationId xmlns:a16="http://schemas.microsoft.com/office/drawing/2014/main" id="{C701CC75-FBC0-E9A6-4423-BC4F64D6A839}"/>
              </a:ext>
            </a:extLst>
          </p:cNvPr>
          <p:cNvCxnSpPr>
            <a:cxnSpLocks/>
          </p:cNvCxnSpPr>
          <p:nvPr/>
        </p:nvCxnSpPr>
        <p:spPr bwMode="auto">
          <a:xfrm flipH="1">
            <a:off x="3763509" y="2348880"/>
            <a:ext cx="376443" cy="0"/>
          </a:xfrm>
          <a:prstGeom prst="straightConnector1">
            <a:avLst/>
          </a:prstGeom>
          <a:noFill/>
          <a:ln w="19050" cap="flat" cmpd="sng" algn="ctr">
            <a:solidFill>
              <a:srgbClr val="7EAF35"/>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5" name="TextBox 24">
            <a:extLst>
              <a:ext uri="{FF2B5EF4-FFF2-40B4-BE49-F238E27FC236}">
                <a16:creationId xmlns:a16="http://schemas.microsoft.com/office/drawing/2014/main" id="{68DB5467-B62A-B71B-C7CD-1058942EA2A3}"/>
              </a:ext>
            </a:extLst>
          </p:cNvPr>
          <p:cNvSpPr txBox="1"/>
          <p:nvPr/>
        </p:nvSpPr>
        <p:spPr>
          <a:xfrm>
            <a:off x="4103466" y="2210380"/>
            <a:ext cx="1032655" cy="276999"/>
          </a:xfrm>
          <a:prstGeom prst="rect">
            <a:avLst/>
          </a:prstGeom>
          <a:noFill/>
        </p:spPr>
        <p:txBody>
          <a:bodyPr wrap="none" rtlCol="0">
            <a:spAutoFit/>
          </a:bodyPr>
          <a:lstStyle/>
          <a:p>
            <a:r>
              <a:rPr lang="en-GB" sz="1200" b="1" dirty="0"/>
              <a:t>Bench-mark</a:t>
            </a:r>
          </a:p>
        </p:txBody>
      </p:sp>
    </p:spTree>
    <p:extLst>
      <p:ext uri="{BB962C8B-B14F-4D97-AF65-F5344CB8AC3E}">
        <p14:creationId xmlns:p14="http://schemas.microsoft.com/office/powerpoint/2010/main" val="39090318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450445" y="-474901"/>
            <a:ext cx="8243110" cy="1044024"/>
          </a:xfrm>
        </p:spPr>
        <p:txBody>
          <a:bodyPr/>
          <a:lstStyle/>
          <a:p>
            <a:pPr eaLnBrk="1" hangingPunct="1">
              <a:defRPr/>
            </a:pPr>
            <a:r>
              <a:rPr lang="en-GB" altLang="en-US" sz="2800" dirty="0"/>
              <a:t>The soil-plant-hydraulic system and its properties</a:t>
            </a:r>
            <a:endParaRPr lang="en-US" altLang="en-US" sz="2800" dirty="0"/>
          </a:p>
        </p:txBody>
      </p:sp>
      <p:pic>
        <p:nvPicPr>
          <p:cNvPr id="2" name="Picture 1">
            <a:extLst>
              <a:ext uri="{FF2B5EF4-FFF2-40B4-BE49-F238E27FC236}">
                <a16:creationId xmlns:a16="http://schemas.microsoft.com/office/drawing/2014/main" id="{C06C93B3-377D-9305-DFD8-2F4918806AF1}"/>
              </a:ext>
            </a:extLst>
          </p:cNvPr>
          <p:cNvPicPr>
            <a:picLocks noChangeAspect="1"/>
          </p:cNvPicPr>
          <p:nvPr/>
        </p:nvPicPr>
        <p:blipFill rotWithShape="1">
          <a:blip r:embed="rId3"/>
          <a:srcRect r="34222"/>
          <a:stretch/>
        </p:blipFill>
        <p:spPr>
          <a:xfrm>
            <a:off x="11832" y="802608"/>
            <a:ext cx="5112568" cy="4151884"/>
          </a:xfrm>
          <a:prstGeom prst="rect">
            <a:avLst/>
          </a:prstGeom>
        </p:spPr>
      </p:pic>
      <p:sp>
        <p:nvSpPr>
          <p:cNvPr id="5" name="TextBox 4">
            <a:extLst>
              <a:ext uri="{FF2B5EF4-FFF2-40B4-BE49-F238E27FC236}">
                <a16:creationId xmlns:a16="http://schemas.microsoft.com/office/drawing/2014/main" id="{272EFCC5-F106-EEDC-AA01-6857F1D62E66}"/>
              </a:ext>
            </a:extLst>
          </p:cNvPr>
          <p:cNvSpPr txBox="1"/>
          <p:nvPr/>
        </p:nvSpPr>
        <p:spPr>
          <a:xfrm>
            <a:off x="11832" y="676747"/>
            <a:ext cx="1048811" cy="523220"/>
          </a:xfrm>
          <a:prstGeom prst="rect">
            <a:avLst/>
          </a:prstGeom>
          <a:solidFill>
            <a:schemeClr val="bg1"/>
          </a:solidFill>
        </p:spPr>
        <p:txBody>
          <a:bodyPr wrap="square">
            <a:spAutoFit/>
          </a:bodyPr>
          <a:lstStyle/>
          <a:p>
            <a:r>
              <a:rPr lang="en-GB" sz="1400" dirty="0">
                <a:solidFill>
                  <a:srgbClr val="222222"/>
                </a:solidFill>
                <a:latin typeface="Arial" panose="020B0604020202020204" pitchFamily="34" charset="0"/>
                <a:cs typeface="Arial" panose="020B0604020202020204" pitchFamily="34" charset="0"/>
              </a:rPr>
              <a:t>Joshi et al., (2022)</a:t>
            </a:r>
            <a:endParaRPr lang="en-US" sz="14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9814457-EBFD-18DB-B36F-25BCCA6E121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9872"/>
          <a:stretch/>
        </p:blipFill>
        <p:spPr bwMode="auto">
          <a:xfrm>
            <a:off x="6019885" y="4120800"/>
            <a:ext cx="2448272" cy="24420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F3C1D0C-6866-3D7C-7415-EF5B34937CE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872"/>
          <a:stretch/>
        </p:blipFill>
        <p:spPr bwMode="auto">
          <a:xfrm>
            <a:off x="6053639" y="1370069"/>
            <a:ext cx="2448272" cy="244201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Elbow Connector 6">
            <a:extLst>
              <a:ext uri="{FF2B5EF4-FFF2-40B4-BE49-F238E27FC236}">
                <a16:creationId xmlns:a16="http://schemas.microsoft.com/office/drawing/2014/main" id="{19745590-D834-8EB1-FDAB-1C58B8223F31}"/>
              </a:ext>
            </a:extLst>
          </p:cNvPr>
          <p:cNvCxnSpPr/>
          <p:nvPr/>
        </p:nvCxnSpPr>
        <p:spPr bwMode="auto">
          <a:xfrm>
            <a:off x="2030049" y="4741240"/>
            <a:ext cx="3600400" cy="504056"/>
          </a:xfrm>
          <a:prstGeom prst="bentConnector3">
            <a:avLst>
              <a:gd name="adj1" fmla="val 8249"/>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 name="TextBox 9">
            <a:extLst>
              <a:ext uri="{FF2B5EF4-FFF2-40B4-BE49-F238E27FC236}">
                <a16:creationId xmlns:a16="http://schemas.microsoft.com/office/drawing/2014/main" id="{545480C5-F83B-0EF7-11F8-42A2D4FE2C34}"/>
              </a:ext>
            </a:extLst>
          </p:cNvPr>
          <p:cNvSpPr txBox="1"/>
          <p:nvPr/>
        </p:nvSpPr>
        <p:spPr>
          <a:xfrm>
            <a:off x="1921465" y="710453"/>
            <a:ext cx="1281120" cy="400110"/>
          </a:xfrm>
          <a:prstGeom prst="rect">
            <a:avLst/>
          </a:prstGeom>
          <a:solidFill>
            <a:schemeClr val="bg1"/>
          </a:solidFill>
          <a:ln>
            <a:solidFill>
              <a:schemeClr val="tx2"/>
            </a:solidFill>
          </a:ln>
        </p:spPr>
        <p:txBody>
          <a:bodyPr wrap="none" rtlCol="0">
            <a:spAutoFit/>
          </a:bodyPr>
          <a:lstStyle/>
          <a:p>
            <a:r>
              <a:rPr lang="en-US" dirty="0">
                <a:solidFill>
                  <a:schemeClr val="tx2"/>
                </a:solidFill>
                <a:latin typeface="Arial" panose="020B0604020202020204" pitchFamily="34" charset="0"/>
                <a:cs typeface="Arial" panose="020B0604020202020204" pitchFamily="34" charset="0"/>
              </a:rPr>
              <a:t>Plant part</a:t>
            </a:r>
          </a:p>
        </p:txBody>
      </p:sp>
      <p:sp>
        <p:nvSpPr>
          <p:cNvPr id="11" name="TextBox 10">
            <a:extLst>
              <a:ext uri="{FF2B5EF4-FFF2-40B4-BE49-F238E27FC236}">
                <a16:creationId xmlns:a16="http://schemas.microsoft.com/office/drawing/2014/main" id="{AF5141C5-4130-C37C-93C8-812964BE3FDC}"/>
              </a:ext>
            </a:extLst>
          </p:cNvPr>
          <p:cNvSpPr txBox="1"/>
          <p:nvPr/>
        </p:nvSpPr>
        <p:spPr>
          <a:xfrm>
            <a:off x="6714960" y="742456"/>
            <a:ext cx="1125629" cy="400110"/>
          </a:xfrm>
          <a:prstGeom prst="rect">
            <a:avLst/>
          </a:prstGeom>
          <a:solidFill>
            <a:schemeClr val="bg1"/>
          </a:solidFill>
          <a:ln>
            <a:solidFill>
              <a:schemeClr val="tx1"/>
            </a:solidFill>
          </a:ln>
        </p:spPr>
        <p:txBody>
          <a:bodyPr wrap="none" rtlCol="0">
            <a:spAutoFit/>
          </a:bodyPr>
          <a:lstStyle/>
          <a:p>
            <a:r>
              <a:rPr lang="en-US" dirty="0">
                <a:latin typeface="Arial" panose="020B0604020202020204" pitchFamily="34" charset="0"/>
                <a:cs typeface="Arial" panose="020B0604020202020204" pitchFamily="34" charset="0"/>
              </a:rPr>
              <a:t>Soil</a:t>
            </a:r>
            <a:r>
              <a:rPr lang="en-US" dirty="0">
                <a:solidFill>
                  <a:schemeClr val="tx2"/>
                </a:solidFill>
                <a:latin typeface="Arial" panose="020B0604020202020204" pitchFamily="34" charset="0"/>
                <a:cs typeface="Arial" panose="020B0604020202020204" pitchFamily="34" charset="0"/>
              </a:rPr>
              <a:t> part</a:t>
            </a:r>
          </a:p>
        </p:txBody>
      </p:sp>
      <p:sp>
        <p:nvSpPr>
          <p:cNvPr id="16" name="TextBox 15">
            <a:extLst>
              <a:ext uri="{FF2B5EF4-FFF2-40B4-BE49-F238E27FC236}">
                <a16:creationId xmlns:a16="http://schemas.microsoft.com/office/drawing/2014/main" id="{990F0B46-9F94-FD20-A471-1217FABB7BE9}"/>
              </a:ext>
            </a:extLst>
          </p:cNvPr>
          <p:cNvSpPr txBox="1"/>
          <p:nvPr/>
        </p:nvSpPr>
        <p:spPr>
          <a:xfrm>
            <a:off x="107504" y="5349257"/>
            <a:ext cx="5158510" cy="1200329"/>
          </a:xfrm>
          <a:prstGeom prst="rect">
            <a:avLst/>
          </a:prstGeom>
          <a:noFill/>
          <a:ln>
            <a:solidFill>
              <a:schemeClr val="tx1"/>
            </a:solidFill>
          </a:ln>
        </p:spPr>
        <p:txBody>
          <a:bodyPr wrap="square" rtlCol="0">
            <a:spAutoFit/>
          </a:bodyPr>
          <a:lstStyle/>
          <a:p>
            <a:r>
              <a:rPr lang="en-US" sz="1800" dirty="0">
                <a:latin typeface="Arial" panose="020B0604020202020204" pitchFamily="34" charset="0"/>
                <a:cs typeface="Arial" panose="020B0604020202020204" pitchFamily="34" charset="0"/>
              </a:rPr>
              <a:t>Drought stress: risk of ‘h</a:t>
            </a:r>
            <a:r>
              <a:rPr lang="en-US" sz="1800" dirty="0">
                <a:solidFill>
                  <a:schemeClr val="tx2"/>
                </a:solidFill>
                <a:latin typeface="Arial" panose="020B0604020202020204" pitchFamily="34" charset="0"/>
                <a:cs typeface="Arial" panose="020B0604020202020204" pitchFamily="34" charset="0"/>
              </a:rPr>
              <a:t>ydraulic failure’ increases when water availability declines across the plants’ rooting zone, or when </a:t>
            </a:r>
            <a:r>
              <a:rPr lang="en-US" sz="1800" dirty="0" err="1">
                <a:solidFill>
                  <a:schemeClr val="tx2"/>
                </a:solidFill>
                <a:latin typeface="Arial" panose="020B0604020202020204" pitchFamily="34" charset="0"/>
                <a:cs typeface="Arial" panose="020B0604020202020204" pitchFamily="34" charset="0"/>
              </a:rPr>
              <a:t>vapour</a:t>
            </a:r>
            <a:r>
              <a:rPr lang="en-US" sz="1800" dirty="0">
                <a:solidFill>
                  <a:schemeClr val="tx2"/>
                </a:solidFill>
                <a:latin typeface="Arial" panose="020B0604020202020204" pitchFamily="34" charset="0"/>
                <a:cs typeface="Arial" panose="020B0604020202020204" pitchFamily="34" charset="0"/>
              </a:rPr>
              <a:t> pressure deficit increases at the leaf surfaces. </a:t>
            </a:r>
          </a:p>
        </p:txBody>
      </p:sp>
      <p:sp>
        <p:nvSpPr>
          <p:cNvPr id="21" name="TextBox 20">
            <a:extLst>
              <a:ext uri="{FF2B5EF4-FFF2-40B4-BE49-F238E27FC236}">
                <a16:creationId xmlns:a16="http://schemas.microsoft.com/office/drawing/2014/main" id="{51C39118-92E2-4879-8AAA-322A8A807B97}"/>
              </a:ext>
            </a:extLst>
          </p:cNvPr>
          <p:cNvSpPr txBox="1"/>
          <p:nvPr/>
        </p:nvSpPr>
        <p:spPr>
          <a:xfrm rot="16200000">
            <a:off x="4778836" y="5091313"/>
            <a:ext cx="2442012" cy="338554"/>
          </a:xfrm>
          <a:prstGeom prst="rect">
            <a:avLst/>
          </a:prstGeom>
          <a:solidFill>
            <a:schemeClr val="bg1"/>
          </a:solidFill>
        </p:spPr>
        <p:txBody>
          <a:bodyPr wrap="square" rtlCol="0">
            <a:spAutoFit/>
          </a:bodyPr>
          <a:lstStyle/>
          <a:p>
            <a:r>
              <a:rPr lang="en-US" sz="1600" dirty="0">
                <a:solidFill>
                  <a:schemeClr val="tx2"/>
                </a:solidFill>
                <a:latin typeface="Arial" panose="020B0604020202020204" pitchFamily="34" charset="0"/>
                <a:cs typeface="Arial" panose="020B0604020202020204" pitchFamily="34" charset="0"/>
              </a:rPr>
              <a:t>Soil moisture content, </a:t>
            </a:r>
            <a:r>
              <a:rPr lang="en-US" sz="1600" dirty="0">
                <a:solidFill>
                  <a:schemeClr val="tx2"/>
                </a:solidFill>
                <a:latin typeface="Symbol" pitchFamily="2" charset="2"/>
                <a:cs typeface="Arial" panose="020B0604020202020204" pitchFamily="34" charset="0"/>
              </a:rPr>
              <a:t>q            </a:t>
            </a:r>
            <a:r>
              <a:rPr lang="en-US" sz="1600" dirty="0">
                <a:solidFill>
                  <a:schemeClr val="tx2"/>
                </a:solidFill>
                <a:latin typeface="Arial" panose="020B0604020202020204" pitchFamily="34" charset="0"/>
                <a:cs typeface="Arial" panose="020B0604020202020204" pitchFamily="34" charset="0"/>
              </a:rPr>
              <a:t> </a:t>
            </a:r>
          </a:p>
        </p:txBody>
      </p:sp>
      <p:cxnSp>
        <p:nvCxnSpPr>
          <p:cNvPr id="23" name="Straight Arrow Connector 22">
            <a:extLst>
              <a:ext uri="{FF2B5EF4-FFF2-40B4-BE49-F238E27FC236}">
                <a16:creationId xmlns:a16="http://schemas.microsoft.com/office/drawing/2014/main" id="{89494A1B-39F7-B622-00E2-D208160F3D1E}"/>
              </a:ext>
            </a:extLst>
          </p:cNvPr>
          <p:cNvCxnSpPr/>
          <p:nvPr/>
        </p:nvCxnSpPr>
        <p:spPr bwMode="auto">
          <a:xfrm flipV="1">
            <a:off x="6493289" y="3812081"/>
            <a:ext cx="0" cy="308719"/>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5" name="TextBox 24">
            <a:extLst>
              <a:ext uri="{FF2B5EF4-FFF2-40B4-BE49-F238E27FC236}">
                <a16:creationId xmlns:a16="http://schemas.microsoft.com/office/drawing/2014/main" id="{AFA9EDA1-F6BF-ACF4-9583-54F5367E8ABA}"/>
              </a:ext>
            </a:extLst>
          </p:cNvPr>
          <p:cNvSpPr txBox="1"/>
          <p:nvPr/>
        </p:nvSpPr>
        <p:spPr>
          <a:xfrm>
            <a:off x="7003511" y="3612026"/>
            <a:ext cx="936101" cy="400110"/>
          </a:xfrm>
          <a:prstGeom prst="rect">
            <a:avLst/>
          </a:prstGeom>
          <a:solidFill>
            <a:schemeClr val="bg1"/>
          </a:solidFill>
        </p:spPr>
        <p:txBody>
          <a:bodyPr wrap="square" rtlCol="0">
            <a:spAutoFit/>
          </a:bodyPr>
          <a:lstStyle/>
          <a:p>
            <a:r>
              <a:rPr lang="en-US" dirty="0" err="1">
                <a:solidFill>
                  <a:schemeClr val="tx2"/>
                </a:solidFill>
                <a:latin typeface="Symbol" pitchFamily="2" charset="2"/>
              </a:rPr>
              <a:t>Y</a:t>
            </a:r>
            <a:r>
              <a:rPr lang="en-US" baseline="-25000" dirty="0" err="1">
                <a:solidFill>
                  <a:schemeClr val="tx2"/>
                </a:solidFill>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27" name="TextBox 26">
            <a:extLst>
              <a:ext uri="{FF2B5EF4-FFF2-40B4-BE49-F238E27FC236}">
                <a16:creationId xmlns:a16="http://schemas.microsoft.com/office/drawing/2014/main" id="{9C38A149-6F6A-63BD-65D0-07690DF4FA2A}"/>
              </a:ext>
            </a:extLst>
          </p:cNvPr>
          <p:cNvSpPr txBox="1"/>
          <p:nvPr/>
        </p:nvSpPr>
        <p:spPr>
          <a:xfrm rot="16200000">
            <a:off x="4772278" y="2413060"/>
            <a:ext cx="2442012" cy="338554"/>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H</a:t>
            </a:r>
            <a:r>
              <a:rPr lang="en-US" sz="1600" dirty="0">
                <a:solidFill>
                  <a:schemeClr val="tx2"/>
                </a:solidFill>
                <a:latin typeface="Arial" panose="020B0604020202020204" pitchFamily="34" charset="0"/>
                <a:cs typeface="Arial" panose="020B0604020202020204" pitchFamily="34" charset="0"/>
              </a:rPr>
              <a:t>ydraulic conductivity, K</a:t>
            </a:r>
            <a:r>
              <a:rPr lang="en-US" sz="1600" dirty="0">
                <a:solidFill>
                  <a:schemeClr val="tx2"/>
                </a:solidFill>
                <a:latin typeface="Symbol" pitchFamily="2" charset="2"/>
                <a:cs typeface="Arial" panose="020B0604020202020204" pitchFamily="34" charset="0"/>
              </a:rPr>
              <a:t>           </a:t>
            </a:r>
            <a:r>
              <a:rPr lang="en-US" sz="1600" dirty="0">
                <a:solidFill>
                  <a:schemeClr val="tx2"/>
                </a:solidFill>
                <a:latin typeface="Arial" panose="020B0604020202020204" pitchFamily="34" charset="0"/>
                <a:cs typeface="Arial" panose="020B0604020202020204" pitchFamily="34" charset="0"/>
              </a:rPr>
              <a:t> </a:t>
            </a:r>
          </a:p>
        </p:txBody>
      </p:sp>
      <p:sp>
        <p:nvSpPr>
          <p:cNvPr id="13" name="TextBox 12">
            <a:extLst>
              <a:ext uri="{FF2B5EF4-FFF2-40B4-BE49-F238E27FC236}">
                <a16:creationId xmlns:a16="http://schemas.microsoft.com/office/drawing/2014/main" id="{386DF475-BCF2-96B6-D2AA-137EE9159044}"/>
              </a:ext>
            </a:extLst>
          </p:cNvPr>
          <p:cNvSpPr txBox="1"/>
          <p:nvPr/>
        </p:nvSpPr>
        <p:spPr>
          <a:xfrm rot="18738435">
            <a:off x="4986228" y="3518274"/>
            <a:ext cx="4495333" cy="400110"/>
          </a:xfrm>
          <a:prstGeom prst="rect">
            <a:avLst/>
          </a:prstGeom>
          <a:solidFill>
            <a:schemeClr val="accent2">
              <a:lumMod val="20000"/>
              <a:lumOff val="80000"/>
            </a:schemeClr>
          </a:solidFill>
        </p:spPr>
        <p:txBody>
          <a:bodyPr wrap="none" rtlCol="0">
            <a:spAutoFit/>
          </a:bodyPr>
          <a:lstStyle/>
          <a:p>
            <a:r>
              <a:rPr lang="en-US" dirty="0">
                <a:latin typeface="Arial" panose="020B0604020202020204" pitchFamily="34" charset="0"/>
                <a:cs typeface="Arial" panose="020B0604020202020204" pitchFamily="34" charset="0"/>
              </a:rPr>
              <a:t>Affected by soil pore-size distribution !</a:t>
            </a:r>
          </a:p>
        </p:txBody>
      </p:sp>
      <p:sp>
        <p:nvSpPr>
          <p:cNvPr id="30" name="TextBox 29">
            <a:extLst>
              <a:ext uri="{FF2B5EF4-FFF2-40B4-BE49-F238E27FC236}">
                <a16:creationId xmlns:a16="http://schemas.microsoft.com/office/drawing/2014/main" id="{2E1B9360-BBB8-7C1D-4F3E-DB25BD2C6315}"/>
              </a:ext>
            </a:extLst>
          </p:cNvPr>
          <p:cNvSpPr txBox="1"/>
          <p:nvPr/>
        </p:nvSpPr>
        <p:spPr>
          <a:xfrm>
            <a:off x="1439602" y="4551222"/>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1" name="TextBox 30">
            <a:extLst>
              <a:ext uri="{FF2B5EF4-FFF2-40B4-BE49-F238E27FC236}">
                <a16:creationId xmlns:a16="http://schemas.microsoft.com/office/drawing/2014/main" id="{81D6C9FD-D9C3-FE12-6CD7-D1DD018B0B6B}"/>
              </a:ext>
            </a:extLst>
          </p:cNvPr>
          <p:cNvSpPr txBox="1"/>
          <p:nvPr/>
        </p:nvSpPr>
        <p:spPr>
          <a:xfrm>
            <a:off x="107504" y="2782932"/>
            <a:ext cx="963727" cy="297517"/>
          </a:xfrm>
          <a:prstGeom prst="rect">
            <a:avLst/>
          </a:prstGeom>
          <a:solidFill>
            <a:schemeClr val="bg1"/>
          </a:solidFill>
        </p:spPr>
        <p:txBody>
          <a:bodyPr wrap="square" rtlCol="0">
            <a:spAutoFit/>
          </a:bodyPr>
          <a:lstStyle/>
          <a:p>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3" name="TextBox 32">
            <a:extLst>
              <a:ext uri="{FF2B5EF4-FFF2-40B4-BE49-F238E27FC236}">
                <a16:creationId xmlns:a16="http://schemas.microsoft.com/office/drawing/2014/main" id="{D45FBA28-A69A-8BE9-D9D9-CF71AFF62E8D}"/>
              </a:ext>
            </a:extLst>
          </p:cNvPr>
          <p:cNvSpPr txBox="1"/>
          <p:nvPr/>
        </p:nvSpPr>
        <p:spPr>
          <a:xfrm>
            <a:off x="6985730" y="6362757"/>
            <a:ext cx="936101" cy="400110"/>
          </a:xfrm>
          <a:prstGeom prst="rect">
            <a:avLst/>
          </a:prstGeom>
          <a:solidFill>
            <a:schemeClr val="bg1"/>
          </a:solidFill>
        </p:spPr>
        <p:txBody>
          <a:bodyPr wrap="square" rtlCol="0">
            <a:spAutoFit/>
          </a:bodyPr>
          <a:lstStyle/>
          <a:p>
            <a:r>
              <a:rPr lang="en-US" dirty="0" err="1">
                <a:solidFill>
                  <a:schemeClr val="tx2"/>
                </a:solidFill>
                <a:latin typeface="Symbol" pitchFamily="2" charset="2"/>
              </a:rPr>
              <a:t>Y</a:t>
            </a:r>
            <a:r>
              <a:rPr lang="en-US" baseline="-25000" dirty="0" err="1">
                <a:solidFill>
                  <a:schemeClr val="tx2"/>
                </a:solidFill>
                <a:latin typeface="Arial" panose="020B0604020202020204" pitchFamily="34" charset="0"/>
                <a:cs typeface="Arial" panose="020B0604020202020204" pitchFamily="34" charset="0"/>
              </a:rPr>
              <a:t>soil</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4" name="TextBox 33">
            <a:extLst>
              <a:ext uri="{FF2B5EF4-FFF2-40B4-BE49-F238E27FC236}">
                <a16:creationId xmlns:a16="http://schemas.microsoft.com/office/drawing/2014/main" id="{7E2E7D02-91A8-34E0-B59B-1DCF6572B38A}"/>
              </a:ext>
            </a:extLst>
          </p:cNvPr>
          <p:cNvSpPr txBox="1"/>
          <p:nvPr/>
        </p:nvSpPr>
        <p:spPr>
          <a:xfrm>
            <a:off x="90260" y="2954381"/>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stem</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5" name="TextBox 34">
            <a:extLst>
              <a:ext uri="{FF2B5EF4-FFF2-40B4-BE49-F238E27FC236}">
                <a16:creationId xmlns:a16="http://schemas.microsoft.com/office/drawing/2014/main" id="{1FDA8D8E-1978-158A-84F4-545AF43E959D}"/>
              </a:ext>
            </a:extLst>
          </p:cNvPr>
          <p:cNvSpPr txBox="1"/>
          <p:nvPr/>
        </p:nvSpPr>
        <p:spPr>
          <a:xfrm>
            <a:off x="160225" y="3780680"/>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root</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
        <p:nvSpPr>
          <p:cNvPr id="36" name="TextBox 35">
            <a:extLst>
              <a:ext uri="{FF2B5EF4-FFF2-40B4-BE49-F238E27FC236}">
                <a16:creationId xmlns:a16="http://schemas.microsoft.com/office/drawing/2014/main" id="{634641AD-050C-E681-A916-DF85D3B85CB7}"/>
              </a:ext>
            </a:extLst>
          </p:cNvPr>
          <p:cNvSpPr txBox="1"/>
          <p:nvPr/>
        </p:nvSpPr>
        <p:spPr>
          <a:xfrm>
            <a:off x="107504" y="2275853"/>
            <a:ext cx="963727" cy="400110"/>
          </a:xfrm>
          <a:prstGeom prst="rect">
            <a:avLst/>
          </a:prstGeom>
          <a:noFill/>
        </p:spPr>
        <p:txBody>
          <a:bodyPr wrap="square" rtlCol="0">
            <a:spAutoFit/>
          </a:bodyPr>
          <a:lstStyle/>
          <a:p>
            <a:r>
              <a:rPr lang="en-US" dirty="0" err="1">
                <a:latin typeface="Symbol" pitchFamily="2" charset="2"/>
                <a:cs typeface="Arial" panose="020B0604020202020204" pitchFamily="34" charset="0"/>
              </a:rPr>
              <a:t>Y</a:t>
            </a:r>
            <a:r>
              <a:rPr lang="en-US" baseline="-25000" dirty="0" err="1">
                <a:latin typeface="Arial" panose="020B0604020202020204" pitchFamily="34" charset="0"/>
                <a:cs typeface="Arial" panose="020B0604020202020204" pitchFamily="34" charset="0"/>
              </a:rPr>
              <a:t>leaf</a:t>
            </a:r>
            <a:r>
              <a:rPr lang="en-US" baseline="-25000" dirty="0">
                <a:solidFill>
                  <a:schemeClr val="tx2"/>
                </a:solidFill>
                <a:latin typeface="Arial" panose="020B0604020202020204" pitchFamily="34" charset="0"/>
                <a:cs typeface="Arial" panose="020B0604020202020204" pitchFamily="34" charset="0"/>
              </a:rPr>
              <a:t>   </a:t>
            </a:r>
            <a:endParaRPr lang="en-US" baseline="-25000" dirty="0">
              <a:solidFill>
                <a:schemeClr val="tx2"/>
              </a:solidFill>
              <a:latin typeface="Symbol" pitchFamily="2" charset="2"/>
            </a:endParaRPr>
          </a:p>
        </p:txBody>
      </p:sp>
    </p:spTree>
    <p:extLst>
      <p:ext uri="{BB962C8B-B14F-4D97-AF65-F5344CB8AC3E}">
        <p14:creationId xmlns:p14="http://schemas.microsoft.com/office/powerpoint/2010/main" val="35564243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29403" y="-433822"/>
            <a:ext cx="8280000" cy="1044024"/>
          </a:xfrm>
        </p:spPr>
        <p:txBody>
          <a:bodyPr/>
          <a:lstStyle/>
          <a:p>
            <a:pPr eaLnBrk="1" hangingPunct="1">
              <a:defRPr/>
            </a:pPr>
            <a:r>
              <a:rPr lang="en-US" altLang="en-US" sz="2400" dirty="0">
                <a:latin typeface="Arial" panose="020B0604020202020204" pitchFamily="34" charset="0"/>
                <a:cs typeface="Arial" panose="020B0604020202020204" pitchFamily="34" charset="0"/>
              </a:rPr>
              <a:t>Use </a:t>
            </a:r>
            <a:r>
              <a:rPr lang="en-US" altLang="en-US" sz="2400" dirty="0" err="1">
                <a:latin typeface="Symbol" pitchFamily="2" charset="2"/>
                <a:cs typeface="Arial" panose="020B0604020202020204" pitchFamily="34" charset="0"/>
              </a:rPr>
              <a:t>Y</a:t>
            </a:r>
            <a:r>
              <a:rPr lang="en-US" altLang="en-US" sz="2400" baseline="-25000" dirty="0" err="1">
                <a:latin typeface="Arial" panose="020B0604020202020204" pitchFamily="34" charset="0"/>
                <a:cs typeface="Arial" panose="020B0604020202020204" pitchFamily="34" charset="0"/>
              </a:rPr>
              <a:t>soil</a:t>
            </a:r>
            <a:r>
              <a:rPr lang="en-US" altLang="en-US" sz="2400" dirty="0">
                <a:latin typeface="Arial" panose="020B0604020202020204" pitchFamily="34" charset="0"/>
                <a:cs typeface="Arial" panose="020B0604020202020204" pitchFamily="34" charset="0"/>
              </a:rPr>
              <a:t> to derive PSD and dynamic water retention curves    </a:t>
            </a: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372146" y="740218"/>
            <a:ext cx="8237257" cy="3470840"/>
          </a:xfrm>
        </p:spPr>
        <p:txBody>
          <a:bodyPr/>
          <a:lstStyle/>
          <a:p>
            <a:pPr>
              <a:buFont typeface="Arial" panose="020B0604020202020204" pitchFamily="34" charset="0"/>
              <a:buChar char="•"/>
            </a:pPr>
            <a:r>
              <a:rPr lang="en-US" altLang="en-US" sz="2000" dirty="0"/>
              <a:t>Central to this is a set of hydraulic equations in which pore-size distribution (</a:t>
            </a:r>
            <a:r>
              <a:rPr lang="en-US" altLang="en-US" sz="2000" b="1" dirty="0"/>
              <a:t>PSD) directly affects the hydraulic functions: </a:t>
            </a:r>
            <a:r>
              <a:rPr lang="en-US" altLang="en-US" sz="2000" b="1" dirty="0" err="1"/>
              <a:t>Kosugi</a:t>
            </a:r>
            <a:r>
              <a:rPr lang="en-US" altLang="en-US" sz="2000" b="1" dirty="0"/>
              <a:t> model</a:t>
            </a:r>
            <a:endParaRPr lang="en-US" altLang="en-US" sz="2000" dirty="0"/>
          </a:p>
          <a:p>
            <a:pPr marL="0" indent="0">
              <a:buNone/>
            </a:pPr>
            <a:endParaRPr lang="en-US" altLang="en-US" sz="2000" dirty="0"/>
          </a:p>
        </p:txBody>
      </p:sp>
      <p:pic>
        <p:nvPicPr>
          <p:cNvPr id="6" name="Picture 5" descr="A collage of graphs and diagrams&#10;&#10;Description automatically generated">
            <a:extLst>
              <a:ext uri="{FF2B5EF4-FFF2-40B4-BE49-F238E27FC236}">
                <a16:creationId xmlns:a16="http://schemas.microsoft.com/office/drawing/2014/main" id="{94C98F80-E65A-EDCC-6A46-82310728715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490" b="48441"/>
          <a:stretch/>
        </p:blipFill>
        <p:spPr>
          <a:xfrm>
            <a:off x="356114" y="4677802"/>
            <a:ext cx="2922089" cy="1840743"/>
          </a:xfrm>
          <a:prstGeom prst="rect">
            <a:avLst/>
          </a:prstGeom>
        </p:spPr>
      </p:pic>
      <p:sp>
        <p:nvSpPr>
          <p:cNvPr id="7" name="TextBox 6">
            <a:extLst>
              <a:ext uri="{FF2B5EF4-FFF2-40B4-BE49-F238E27FC236}">
                <a16:creationId xmlns:a16="http://schemas.microsoft.com/office/drawing/2014/main" id="{47EE0381-4324-8EE0-6981-0ED327F46103}"/>
              </a:ext>
            </a:extLst>
          </p:cNvPr>
          <p:cNvSpPr txBox="1"/>
          <p:nvPr/>
        </p:nvSpPr>
        <p:spPr>
          <a:xfrm>
            <a:off x="356114" y="6256935"/>
            <a:ext cx="1130246" cy="523220"/>
          </a:xfrm>
          <a:prstGeom prst="rect">
            <a:avLst/>
          </a:prstGeom>
          <a:noFill/>
        </p:spPr>
        <p:txBody>
          <a:bodyPr wrap="none" rtlCol="0">
            <a:spAutoFit/>
          </a:bodyPr>
          <a:lstStyle/>
          <a:p>
            <a:r>
              <a:rPr lang="en-GB" sz="1400" b="0" i="0" dirty="0">
                <a:solidFill>
                  <a:srgbClr val="202020"/>
                </a:solidFill>
                <a:effectLst/>
                <a:latin typeface="Helvetica" pitchFamily="2" charset="0"/>
              </a:rPr>
              <a:t>Schlüter &amp; </a:t>
            </a:r>
          </a:p>
          <a:p>
            <a:r>
              <a:rPr lang="en-GB" sz="1400" b="0" i="0" dirty="0">
                <a:solidFill>
                  <a:srgbClr val="202020"/>
                </a:solidFill>
                <a:effectLst/>
                <a:latin typeface="Helvetica" pitchFamily="2" charset="0"/>
              </a:rPr>
              <a:t>Vogel, 2016</a:t>
            </a:r>
            <a:endParaRPr lang="en-US" sz="1400" dirty="0">
              <a:solidFill>
                <a:schemeClr val="tx2"/>
              </a:solidFill>
              <a:latin typeface="+mn-lt"/>
            </a:endParaRPr>
          </a:p>
        </p:txBody>
      </p:sp>
      <p:pic>
        <p:nvPicPr>
          <p:cNvPr id="3" name="Picture 2">
            <a:extLst>
              <a:ext uri="{FF2B5EF4-FFF2-40B4-BE49-F238E27FC236}">
                <a16:creationId xmlns:a16="http://schemas.microsoft.com/office/drawing/2014/main" id="{366CC4EC-271E-E20F-7882-765C3175D5D8}"/>
              </a:ext>
            </a:extLst>
          </p:cNvPr>
          <p:cNvPicPr>
            <a:picLocks noChangeAspect="1"/>
          </p:cNvPicPr>
          <p:nvPr/>
        </p:nvPicPr>
        <p:blipFill rotWithShape="1">
          <a:blip r:embed="rId4"/>
          <a:srcRect b="10878"/>
          <a:stretch/>
        </p:blipFill>
        <p:spPr>
          <a:xfrm>
            <a:off x="939521" y="1757802"/>
            <a:ext cx="3447801" cy="2529615"/>
          </a:xfrm>
          <a:prstGeom prst="rect">
            <a:avLst/>
          </a:prstGeom>
        </p:spPr>
      </p:pic>
      <p:pic>
        <p:nvPicPr>
          <p:cNvPr id="4" name="Picture 3">
            <a:extLst>
              <a:ext uri="{FF2B5EF4-FFF2-40B4-BE49-F238E27FC236}">
                <a16:creationId xmlns:a16="http://schemas.microsoft.com/office/drawing/2014/main" id="{6C4AC397-E982-7220-EAA7-2E1AEB6DF94E}"/>
              </a:ext>
            </a:extLst>
          </p:cNvPr>
          <p:cNvPicPr>
            <a:picLocks noChangeAspect="1"/>
          </p:cNvPicPr>
          <p:nvPr/>
        </p:nvPicPr>
        <p:blipFill rotWithShape="1">
          <a:blip r:embed="rId5">
            <a:extLst>
              <a:ext uri="{28A0092B-C50C-407E-A947-70E740481C1C}">
                <a14:useLocalDpi xmlns:a14="http://schemas.microsoft.com/office/drawing/2010/main" val="0"/>
              </a:ext>
            </a:extLst>
          </a:blip>
          <a:srcRect r="45796" b="49390"/>
          <a:stretch/>
        </p:blipFill>
        <p:spPr>
          <a:xfrm>
            <a:off x="4779538" y="1868199"/>
            <a:ext cx="3600400" cy="3991992"/>
          </a:xfrm>
          <a:prstGeom prst="rect">
            <a:avLst/>
          </a:prstGeom>
        </p:spPr>
      </p:pic>
      <p:pic>
        <p:nvPicPr>
          <p:cNvPr id="9" name="Picture 8">
            <a:extLst>
              <a:ext uri="{FF2B5EF4-FFF2-40B4-BE49-F238E27FC236}">
                <a16:creationId xmlns:a16="http://schemas.microsoft.com/office/drawing/2014/main" id="{4F85D05A-EB1B-8EE1-F54F-31D2B8849ECB}"/>
              </a:ext>
            </a:extLst>
          </p:cNvPr>
          <p:cNvPicPr>
            <a:picLocks noChangeAspect="1"/>
          </p:cNvPicPr>
          <p:nvPr/>
        </p:nvPicPr>
        <p:blipFill rotWithShape="1">
          <a:blip r:embed="rId6"/>
          <a:srcRect t="11217"/>
          <a:stretch/>
        </p:blipFill>
        <p:spPr>
          <a:xfrm>
            <a:off x="5414253" y="5528212"/>
            <a:ext cx="2980060" cy="331979"/>
          </a:xfrm>
          <a:prstGeom prst="rect">
            <a:avLst/>
          </a:prstGeom>
        </p:spPr>
      </p:pic>
      <p:pic>
        <p:nvPicPr>
          <p:cNvPr id="12" name="Picture 11">
            <a:extLst>
              <a:ext uri="{FF2B5EF4-FFF2-40B4-BE49-F238E27FC236}">
                <a16:creationId xmlns:a16="http://schemas.microsoft.com/office/drawing/2014/main" id="{0F9B5CC2-A276-FDA1-309D-865B198E608A}"/>
              </a:ext>
            </a:extLst>
          </p:cNvPr>
          <p:cNvPicPr>
            <a:picLocks noChangeAspect="1"/>
          </p:cNvPicPr>
          <p:nvPr/>
        </p:nvPicPr>
        <p:blipFill>
          <a:blip r:embed="rId7"/>
          <a:stretch>
            <a:fillRect/>
          </a:stretch>
        </p:blipFill>
        <p:spPr>
          <a:xfrm>
            <a:off x="7092280" y="4358653"/>
            <a:ext cx="723900" cy="895350"/>
          </a:xfrm>
          <a:prstGeom prst="rect">
            <a:avLst/>
          </a:prstGeom>
        </p:spPr>
      </p:pic>
      <p:sp>
        <p:nvSpPr>
          <p:cNvPr id="14" name="TextBox 13">
            <a:extLst>
              <a:ext uri="{FF2B5EF4-FFF2-40B4-BE49-F238E27FC236}">
                <a16:creationId xmlns:a16="http://schemas.microsoft.com/office/drawing/2014/main" id="{BCADB7D3-4DB7-070F-2F8C-980A605B91ED}"/>
              </a:ext>
            </a:extLst>
          </p:cNvPr>
          <p:cNvSpPr txBox="1"/>
          <p:nvPr/>
        </p:nvSpPr>
        <p:spPr>
          <a:xfrm>
            <a:off x="5309342" y="1530906"/>
            <a:ext cx="2852063" cy="369332"/>
          </a:xfrm>
          <a:prstGeom prst="rect">
            <a:avLst/>
          </a:prstGeom>
          <a:noFill/>
        </p:spPr>
        <p:txBody>
          <a:bodyPr wrap="none" rtlCol="0">
            <a:spAutoFit/>
          </a:bodyPr>
          <a:lstStyle/>
          <a:p>
            <a:r>
              <a:rPr lang="en-US" sz="1800" i="1" u="sng" dirty="0">
                <a:latin typeface="Arial" panose="020B0604020202020204" pitchFamily="34" charset="0"/>
                <a:cs typeface="Arial" panose="020B0604020202020204" pitchFamily="34" charset="0"/>
              </a:rPr>
              <a:t>Land management effects</a:t>
            </a:r>
            <a:endParaRPr lang="en-US" sz="1800" i="1" u="sng" dirty="0">
              <a:solidFill>
                <a:schemeClr val="tx2"/>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381ABD5-4CC7-0A40-352A-7228A8A635FF}"/>
              </a:ext>
            </a:extLst>
          </p:cNvPr>
          <p:cNvSpPr txBox="1"/>
          <p:nvPr/>
        </p:nvSpPr>
        <p:spPr>
          <a:xfrm>
            <a:off x="2843808" y="1399768"/>
            <a:ext cx="1394613" cy="369332"/>
          </a:xfrm>
          <a:prstGeom prst="rect">
            <a:avLst/>
          </a:prstGeom>
          <a:noFill/>
        </p:spPr>
        <p:txBody>
          <a:bodyPr wrap="none" rtlCol="0">
            <a:spAutoFit/>
          </a:bodyPr>
          <a:lstStyle/>
          <a:p>
            <a:r>
              <a:rPr lang="en-US" sz="1800" i="1" u="sng" dirty="0">
                <a:solidFill>
                  <a:schemeClr val="tx2"/>
                </a:solidFill>
                <a:latin typeface="Arial" panose="020B0604020202020204" pitchFamily="34" charset="0"/>
                <a:cs typeface="Arial" panose="020B0604020202020204" pitchFamily="34" charset="0"/>
              </a:rPr>
              <a:t>Soil </a:t>
            </a:r>
            <a:r>
              <a:rPr lang="en-US" sz="1800" i="1" u="sng" dirty="0">
                <a:latin typeface="Arial" panose="020B0604020202020204" pitchFamily="34" charset="0"/>
                <a:cs typeface="Arial" panose="020B0604020202020204" pitchFamily="34" charset="0"/>
              </a:rPr>
              <a:t>Texture</a:t>
            </a:r>
            <a:endParaRPr lang="en-US" sz="1800" i="1" u="sng" dirty="0">
              <a:solidFill>
                <a:schemeClr val="tx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E66C090-B78E-98EB-E406-6E82C8452572}"/>
              </a:ext>
            </a:extLst>
          </p:cNvPr>
          <p:cNvSpPr txBox="1"/>
          <p:nvPr/>
        </p:nvSpPr>
        <p:spPr>
          <a:xfrm>
            <a:off x="49009" y="2481123"/>
            <a:ext cx="715053" cy="738664"/>
          </a:xfrm>
          <a:prstGeom prst="rect">
            <a:avLst/>
          </a:prstGeom>
          <a:noFill/>
        </p:spPr>
        <p:txBody>
          <a:bodyPr wrap="square" rtlCol="0">
            <a:spAutoFit/>
          </a:bodyPr>
          <a:lstStyle/>
          <a:p>
            <a:r>
              <a:rPr lang="en-GB" sz="1400" i="1" dirty="0">
                <a:solidFill>
                  <a:srgbClr val="202020"/>
                </a:solidFill>
                <a:latin typeface="Helvetica" pitchFamily="2" charset="0"/>
              </a:rPr>
              <a:t>Chen et al.</a:t>
            </a:r>
            <a:r>
              <a:rPr lang="en-GB" sz="1400" b="0" i="1" dirty="0">
                <a:solidFill>
                  <a:srgbClr val="202020"/>
                </a:solidFill>
                <a:effectLst/>
                <a:latin typeface="Helvetica" pitchFamily="2" charset="0"/>
              </a:rPr>
              <a:t>, 2019</a:t>
            </a:r>
            <a:endParaRPr lang="en-US" sz="1400" i="1" dirty="0">
              <a:solidFill>
                <a:schemeClr val="tx2"/>
              </a:solidFill>
              <a:latin typeface="+mn-lt"/>
            </a:endParaRPr>
          </a:p>
        </p:txBody>
      </p:sp>
      <p:sp>
        <p:nvSpPr>
          <p:cNvPr id="2" name="TextBox 1">
            <a:extLst>
              <a:ext uri="{FF2B5EF4-FFF2-40B4-BE49-F238E27FC236}">
                <a16:creationId xmlns:a16="http://schemas.microsoft.com/office/drawing/2014/main" id="{2C3BF2CA-4C07-4030-6AD1-DDAB170E1939}"/>
              </a:ext>
            </a:extLst>
          </p:cNvPr>
          <p:cNvSpPr txBox="1"/>
          <p:nvPr/>
        </p:nvSpPr>
        <p:spPr>
          <a:xfrm>
            <a:off x="1256074" y="4297944"/>
            <a:ext cx="1762021" cy="369332"/>
          </a:xfrm>
          <a:prstGeom prst="rect">
            <a:avLst/>
          </a:prstGeom>
          <a:noFill/>
        </p:spPr>
        <p:txBody>
          <a:bodyPr wrap="none" rtlCol="0">
            <a:spAutoFit/>
          </a:bodyPr>
          <a:lstStyle/>
          <a:p>
            <a:r>
              <a:rPr lang="en-US" sz="1800" i="1" u="sng" dirty="0">
                <a:latin typeface="Arial" panose="020B0604020202020204" pitchFamily="34" charset="0"/>
                <a:cs typeface="Arial" panose="020B0604020202020204" pitchFamily="34" charset="0"/>
              </a:rPr>
              <a:t>Local variability</a:t>
            </a:r>
            <a:endParaRPr lang="en-US" sz="1800" i="1" u="sng" dirty="0">
              <a:solidFill>
                <a:schemeClr val="tx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07A4966-22D5-9160-736F-724F812DF3EA}"/>
              </a:ext>
            </a:extLst>
          </p:cNvPr>
          <p:cNvSpPr txBox="1"/>
          <p:nvPr/>
        </p:nvSpPr>
        <p:spPr>
          <a:xfrm>
            <a:off x="6435502" y="6079227"/>
            <a:ext cx="2682493" cy="738664"/>
          </a:xfrm>
          <a:prstGeom prst="rect">
            <a:avLst/>
          </a:prstGeom>
          <a:noFill/>
        </p:spPr>
        <p:txBody>
          <a:bodyPr wrap="square" rtlCol="0">
            <a:spAutoFit/>
          </a:bodyPr>
          <a:lstStyle/>
          <a:p>
            <a:r>
              <a:rPr lang="en-US" sz="1400" dirty="0">
                <a:solidFill>
                  <a:schemeClr val="tx2"/>
                </a:solidFill>
                <a:latin typeface="Arial" panose="020B0604020202020204" pitchFamily="34" charset="0"/>
                <a:cs typeface="Arial" panose="020B0604020202020204" pitchFamily="34" charset="0"/>
              </a:rPr>
              <a:t>ST: standard till; NT: no-till; CC: cover cropping; NO: no cover-cropping</a:t>
            </a:r>
          </a:p>
        </p:txBody>
      </p:sp>
      <p:sp>
        <p:nvSpPr>
          <p:cNvPr id="10" name="TextBox 9">
            <a:extLst>
              <a:ext uri="{FF2B5EF4-FFF2-40B4-BE49-F238E27FC236}">
                <a16:creationId xmlns:a16="http://schemas.microsoft.com/office/drawing/2014/main" id="{C1B00AD5-E522-9D88-F3AE-72BE771F7D0F}"/>
              </a:ext>
            </a:extLst>
          </p:cNvPr>
          <p:cNvSpPr txBox="1"/>
          <p:nvPr/>
        </p:nvSpPr>
        <p:spPr>
          <a:xfrm>
            <a:off x="4620606" y="5736003"/>
            <a:ext cx="1587294" cy="307777"/>
          </a:xfrm>
          <a:prstGeom prst="rect">
            <a:avLst/>
          </a:prstGeom>
          <a:noFill/>
        </p:spPr>
        <p:txBody>
          <a:bodyPr wrap="none" rtlCol="0">
            <a:spAutoFit/>
          </a:bodyPr>
          <a:lstStyle/>
          <a:p>
            <a:r>
              <a:rPr lang="en-GB" sz="1400" i="1" dirty="0">
                <a:solidFill>
                  <a:srgbClr val="202020"/>
                </a:solidFill>
                <a:latin typeface="Helvetica" pitchFamily="2" charset="0"/>
              </a:rPr>
              <a:t>Araya et al.</a:t>
            </a:r>
            <a:r>
              <a:rPr lang="en-GB" sz="1400" b="0" i="1" dirty="0">
                <a:solidFill>
                  <a:srgbClr val="202020"/>
                </a:solidFill>
                <a:effectLst/>
                <a:latin typeface="Helvetica" pitchFamily="2" charset="0"/>
              </a:rPr>
              <a:t>, 2022</a:t>
            </a:r>
            <a:endParaRPr lang="en-US" sz="1400" i="1" dirty="0">
              <a:solidFill>
                <a:schemeClr val="tx2"/>
              </a:solidFill>
              <a:latin typeface="+mn-lt"/>
            </a:endParaRPr>
          </a:p>
        </p:txBody>
      </p:sp>
    </p:spTree>
    <p:extLst>
      <p:ext uri="{BB962C8B-B14F-4D97-AF65-F5344CB8AC3E}">
        <p14:creationId xmlns:p14="http://schemas.microsoft.com/office/powerpoint/2010/main" val="384001000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BD5CB6D-9EB1-E47F-4BF2-CF1F8715D10B}"/>
              </a:ext>
            </a:extLst>
          </p:cNvPr>
          <p:cNvPicPr>
            <a:picLocks noChangeAspect="1"/>
          </p:cNvPicPr>
          <p:nvPr/>
        </p:nvPicPr>
        <p:blipFill>
          <a:blip r:embed="rId3"/>
          <a:stretch>
            <a:fillRect/>
          </a:stretch>
        </p:blipFill>
        <p:spPr>
          <a:xfrm>
            <a:off x="678549" y="5077401"/>
            <a:ext cx="5126835" cy="1753182"/>
          </a:xfrm>
          <a:prstGeom prst="rect">
            <a:avLst/>
          </a:prstGeom>
        </p:spPr>
      </p:pic>
      <p:sp>
        <p:nvSpPr>
          <p:cNvPr id="6148" name="Rectangle 2">
            <a:extLst>
              <a:ext uri="{FF2B5EF4-FFF2-40B4-BE49-F238E27FC236}">
                <a16:creationId xmlns:a16="http://schemas.microsoft.com/office/drawing/2014/main" id="{65795D60-A8B5-45CA-B99D-57DA92184863}"/>
              </a:ext>
            </a:extLst>
          </p:cNvPr>
          <p:cNvSpPr>
            <a:spLocks noGrp="1" noChangeArrowheads="1"/>
          </p:cNvSpPr>
          <p:nvPr>
            <p:ph type="title"/>
          </p:nvPr>
        </p:nvSpPr>
        <p:spPr>
          <a:xfrm>
            <a:off x="390098" y="-380164"/>
            <a:ext cx="8280000" cy="1044024"/>
          </a:xfrm>
        </p:spPr>
        <p:txBody>
          <a:bodyPr/>
          <a:lstStyle/>
          <a:p>
            <a:pPr eaLnBrk="1" hangingPunct="1">
              <a:defRPr/>
            </a:pPr>
            <a:r>
              <a:rPr lang="en-US" altLang="en-US" sz="2400" dirty="0">
                <a:latin typeface="Arial" panose="020B0604020202020204" pitchFamily="34" charset="0"/>
                <a:cs typeface="Arial" panose="020B0604020202020204" pitchFamily="34" charset="0"/>
              </a:rPr>
              <a:t>Seamless moving across spatiotemporal scales..</a:t>
            </a:r>
            <a:endParaRPr lang="en-US" altLang="en-US" sz="2200" dirty="0">
              <a:latin typeface="Arial" panose="020B0604020202020204" pitchFamily="34" charset="0"/>
              <a:cs typeface="Arial" panose="020B0604020202020204" pitchFamily="34" charset="0"/>
            </a:endParaRPr>
          </a:p>
        </p:txBody>
      </p:sp>
      <p:sp>
        <p:nvSpPr>
          <p:cNvPr id="25603" name="Rectangle 3">
            <a:extLst>
              <a:ext uri="{FF2B5EF4-FFF2-40B4-BE49-F238E27FC236}">
                <a16:creationId xmlns:a16="http://schemas.microsoft.com/office/drawing/2014/main" id="{091EBE02-859B-40DF-B029-533F5AB6145A}"/>
              </a:ext>
            </a:extLst>
          </p:cNvPr>
          <p:cNvSpPr>
            <a:spLocks noGrp="1" noChangeArrowheads="1"/>
          </p:cNvSpPr>
          <p:nvPr>
            <p:ph idx="1"/>
          </p:nvPr>
        </p:nvSpPr>
        <p:spPr>
          <a:xfrm>
            <a:off x="113155" y="1044278"/>
            <a:ext cx="7046044" cy="3470840"/>
          </a:xfrm>
        </p:spPr>
        <p:txBody>
          <a:bodyPr/>
          <a:lstStyle/>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rPr>
              <a:t>Remote sensing observables at nested scales </a:t>
            </a:r>
          </a:p>
          <a:p>
            <a:pPr>
              <a:buFont typeface="Arial" panose="020B0604020202020204" pitchFamily="34" charset="0"/>
              <a:buChar char="•"/>
            </a:pPr>
            <a:r>
              <a:rPr lang="en-US" altLang="en-US" sz="2000" dirty="0">
                <a:latin typeface="Arial" panose="020B0604020202020204" pitchFamily="34" charset="0"/>
                <a:cs typeface="Arial" panose="020B0604020202020204" pitchFamily="34" charset="0"/>
                <a:sym typeface="Wingdings" pitchFamily="2" charset="2"/>
              </a:rPr>
              <a:t> </a:t>
            </a:r>
            <a:r>
              <a:rPr lang="en-US" altLang="en-US" sz="2000" b="1" dirty="0">
                <a:latin typeface="Arial" panose="020B0604020202020204" pitchFamily="34" charset="0"/>
                <a:cs typeface="Arial" panose="020B0604020202020204" pitchFamily="34" charset="0"/>
                <a:sym typeface="Wingdings" pitchFamily="2" charset="2"/>
              </a:rPr>
              <a:t>area-representative</a:t>
            </a:r>
            <a:r>
              <a:rPr lang="en-US" altLang="en-US" sz="2000" dirty="0">
                <a:latin typeface="Arial" panose="020B0604020202020204" pitchFamily="34" charset="0"/>
                <a:cs typeface="Arial" panose="020B0604020202020204" pitchFamily="34" charset="0"/>
                <a:sym typeface="Wingdings" pitchFamily="2" charset="2"/>
              </a:rPr>
              <a:t> soil parameters at a range of scales</a:t>
            </a:r>
            <a:endParaRPr lang="en-US" altLang="en-US" sz="2000" dirty="0">
              <a:latin typeface="Arial" panose="020B0604020202020204" pitchFamily="34" charset="0"/>
              <a:cs typeface="Arial" panose="020B0604020202020204" pitchFamily="34" charset="0"/>
            </a:endParaRPr>
          </a:p>
          <a:p>
            <a:pPr>
              <a:buFont typeface="Arial" panose="020B0604020202020204" pitchFamily="34" charset="0"/>
              <a:buChar char="•"/>
            </a:pPr>
            <a:r>
              <a:rPr lang="en-US" altLang="en-US" sz="2000" dirty="0" err="1">
                <a:latin typeface="Arial" panose="020B0604020202020204" pitchFamily="34" charset="0"/>
                <a:cs typeface="Arial" panose="020B0604020202020204" pitchFamily="34" charset="0"/>
              </a:rPr>
              <a:t>Kosugi</a:t>
            </a:r>
            <a:r>
              <a:rPr lang="en-US" altLang="en-US" sz="2000" dirty="0">
                <a:latin typeface="Arial" panose="020B0604020202020204" pitchFamily="34" charset="0"/>
                <a:cs typeface="Arial" panose="020B0604020202020204" pitchFamily="34" charset="0"/>
              </a:rPr>
              <a:t> hydraulic functions (Zhang et al., 2018) a</a:t>
            </a:r>
            <a:r>
              <a:rPr lang="en-US" altLang="en-US" sz="2000" dirty="0"/>
              <a:t>lso provide excellent </a:t>
            </a:r>
            <a:r>
              <a:rPr lang="en-US" altLang="en-US" sz="2000" b="1" dirty="0"/>
              <a:t>scaling opportunities </a:t>
            </a:r>
            <a:r>
              <a:rPr lang="en-US" altLang="en-US" sz="2000" dirty="0"/>
              <a:t>(</a:t>
            </a:r>
            <a:r>
              <a:rPr lang="en-US" altLang="en-US" sz="2000" dirty="0" err="1"/>
              <a:t>Kosugi</a:t>
            </a:r>
            <a:r>
              <a:rPr lang="en-US" altLang="en-US" sz="2000" dirty="0"/>
              <a:t> &amp; </a:t>
            </a:r>
            <a:r>
              <a:rPr lang="en-US" altLang="en-US" sz="2000" dirty="0" err="1"/>
              <a:t>Hopmans</a:t>
            </a:r>
            <a:r>
              <a:rPr lang="en-US" altLang="en-US" sz="2000" dirty="0"/>
              <a:t>, 1998)</a:t>
            </a:r>
          </a:p>
          <a:p>
            <a:pPr>
              <a:buFont typeface="Arial" panose="020B0604020202020204" pitchFamily="34" charset="0"/>
              <a:buChar char="•"/>
            </a:pPr>
            <a:r>
              <a:rPr lang="en-US" altLang="en-US" sz="2000" dirty="0"/>
              <a:t>Hydraulic parameter sets will be accompanied with physically meaningful </a:t>
            </a:r>
            <a:r>
              <a:rPr lang="en-US" altLang="en-US" sz="2000" b="1" dirty="0"/>
              <a:t>scaling parameters</a:t>
            </a:r>
            <a:endParaRPr lang="en-GB" altLang="en-US" sz="2000" b="1" dirty="0"/>
          </a:p>
          <a:p>
            <a:pPr>
              <a:buFont typeface="Arial" panose="020B0604020202020204" pitchFamily="34" charset="0"/>
              <a:buChar char="•"/>
            </a:pPr>
            <a:r>
              <a:rPr lang="en-US" altLang="en-US" sz="2000" dirty="0"/>
              <a:t>information on </a:t>
            </a:r>
            <a:r>
              <a:rPr lang="en-US" altLang="en-US" sz="2000" b="1" dirty="0"/>
              <a:t>sub-grid scaling variance </a:t>
            </a:r>
            <a:r>
              <a:rPr lang="en-US" altLang="en-US" sz="2000" dirty="0"/>
              <a:t>is given for dynamical up-and downscaling, or to perturb hydraulic parameters for model ensemble output generation</a:t>
            </a:r>
          </a:p>
          <a:p>
            <a:r>
              <a:rPr lang="en-GB" sz="2000" b="1" dirty="0">
                <a:effectLst/>
              </a:rPr>
              <a:t>h</a:t>
            </a:r>
            <a:r>
              <a:rPr lang="en-GB" sz="2000" b="1" baseline="-25000" dirty="0">
                <a:effectLst/>
              </a:rPr>
              <a:t>m</a:t>
            </a:r>
            <a:r>
              <a:rPr lang="en-GB" sz="2000" b="1" dirty="0">
                <a:effectLst/>
              </a:rPr>
              <a:t> </a:t>
            </a:r>
            <a:r>
              <a:rPr lang="en-GB" sz="2000" dirty="0">
                <a:effectLst/>
              </a:rPr>
              <a:t>(median capillary pressure head = median </a:t>
            </a:r>
            <a:r>
              <a:rPr lang="en-GB" sz="2000" dirty="0">
                <a:effectLst/>
                <a:latin typeface="Symbol" pitchFamily="2" charset="2"/>
              </a:rPr>
              <a:t>Y</a:t>
            </a:r>
            <a:r>
              <a:rPr lang="en-GB" sz="2000" baseline="-25000" dirty="0">
                <a:effectLst/>
              </a:rPr>
              <a:t>s</a:t>
            </a:r>
            <a:r>
              <a:rPr lang="en-GB" sz="2000" dirty="0">
                <a:effectLst/>
              </a:rPr>
              <a:t>), and standard deviation, </a:t>
            </a:r>
            <a:r>
              <a:rPr lang="el-GR" sz="2000" b="1" dirty="0">
                <a:effectLst/>
              </a:rPr>
              <a:t>σ</a:t>
            </a:r>
            <a:r>
              <a:rPr lang="en-GB" sz="2000" dirty="0">
                <a:effectLst/>
              </a:rPr>
              <a:t>, as </a:t>
            </a:r>
            <a:r>
              <a:rPr lang="en-GB" sz="2000" dirty="0" err="1">
                <a:effectLst/>
              </a:rPr>
              <a:t>Kosugi</a:t>
            </a:r>
            <a:r>
              <a:rPr lang="en-GB" sz="2000" dirty="0">
                <a:effectLst/>
              </a:rPr>
              <a:t> parameters</a:t>
            </a:r>
            <a:endParaRPr lang="en-US" altLang="en-US" sz="2000" dirty="0"/>
          </a:p>
          <a:p>
            <a:pPr marL="0" indent="0">
              <a:buNone/>
            </a:pPr>
            <a:endParaRPr lang="en-US" altLang="en-US" sz="2000" dirty="0"/>
          </a:p>
        </p:txBody>
      </p:sp>
      <p:sp>
        <p:nvSpPr>
          <p:cNvPr id="25604" name="Slide Number Placeholder 5">
            <a:extLst>
              <a:ext uri="{FF2B5EF4-FFF2-40B4-BE49-F238E27FC236}">
                <a16:creationId xmlns:a16="http://schemas.microsoft.com/office/drawing/2014/main" id="{2A6A3CE4-8992-46D1-9AC9-F064A554971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accent1"/>
              </a:buClr>
              <a:buFont typeface="Arial" panose="020B0604020202020204" pitchFamily="34" charset="0"/>
              <a:buChar char="•"/>
              <a:defRPr sz="2000">
                <a:solidFill>
                  <a:schemeClr val="tx2"/>
                </a:solidFill>
                <a:latin typeface="Effra" panose="020B0604020202020204" charset="0"/>
              </a:defRPr>
            </a:lvl1pPr>
            <a:lvl2pPr marL="742950" indent="-285750">
              <a:spcBef>
                <a:spcPct val="20000"/>
              </a:spcBef>
              <a:buClr>
                <a:srgbClr val="63656A"/>
              </a:buClr>
              <a:buFont typeface="Effra" panose="020B0604020202020204" charset="0"/>
              <a:buChar char="•"/>
              <a:defRPr sz="2000">
                <a:solidFill>
                  <a:schemeClr val="tx2"/>
                </a:solidFill>
                <a:latin typeface="Effra" panose="020B0604020202020204" charset="0"/>
              </a:defRPr>
            </a:lvl2pPr>
            <a:lvl3pPr marL="1143000" indent="-228600">
              <a:spcBef>
                <a:spcPct val="20000"/>
              </a:spcBef>
              <a:buFont typeface="Effra" panose="020B0604020202020204" charset="0"/>
              <a:buChar char="•"/>
              <a:defRPr sz="2000">
                <a:solidFill>
                  <a:schemeClr val="tx2"/>
                </a:solidFill>
                <a:latin typeface="Effra" panose="020B0604020202020204" charset="0"/>
              </a:defRPr>
            </a:lvl3pPr>
            <a:lvl4pPr marL="1600200" indent="-228600">
              <a:spcBef>
                <a:spcPct val="20000"/>
              </a:spcBef>
              <a:buFont typeface="Effra" panose="020B0604020202020204" charset="0"/>
              <a:buChar char="&gt;"/>
              <a:defRPr sz="2000">
                <a:solidFill>
                  <a:schemeClr val="tx2"/>
                </a:solidFill>
                <a:latin typeface="Effra" panose="020B0604020202020204" charset="0"/>
              </a:defRPr>
            </a:lvl4pPr>
            <a:lvl5pPr marL="2057400" indent="-228600">
              <a:spcBef>
                <a:spcPct val="20000"/>
              </a:spcBef>
              <a:buFont typeface="Effra" panose="020B0604020202020204" charset="0"/>
              <a:buChar char="-"/>
              <a:defRPr sz="2000">
                <a:solidFill>
                  <a:schemeClr val="tx2"/>
                </a:solidFill>
                <a:latin typeface="Effra" panose="020B0604020202020204" charset="0"/>
              </a:defRPr>
            </a:lvl5pPr>
            <a:lvl6pPr marL="25146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6pPr>
            <a:lvl7pPr marL="29718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7pPr>
            <a:lvl8pPr marL="34290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8pPr>
            <a:lvl9pPr marL="3886200" indent="-228600" eaLnBrk="0" fontAlgn="base" hangingPunct="0">
              <a:spcBef>
                <a:spcPct val="20000"/>
              </a:spcBef>
              <a:spcAft>
                <a:spcPct val="0"/>
              </a:spcAft>
              <a:buFont typeface="Effra" panose="020B0604020202020204" charset="0"/>
              <a:buChar char="-"/>
              <a:defRPr sz="2000">
                <a:solidFill>
                  <a:schemeClr val="tx2"/>
                </a:solidFill>
                <a:latin typeface="Effra" panose="020B0604020202020204" charset="0"/>
              </a:defRPr>
            </a:lvl9pPr>
          </a:lstStyle>
          <a:p>
            <a:pPr>
              <a:spcBef>
                <a:spcPct val="0"/>
              </a:spcBef>
              <a:buClrTx/>
              <a:buFontTx/>
              <a:buNone/>
            </a:pPr>
            <a:fld id="{9E1B7E8E-E112-41FE-8A9E-6A967091DAC0}" type="slidenum">
              <a:rPr lang="en-US" altLang="en-US" sz="1400">
                <a:solidFill>
                  <a:schemeClr val="tx1"/>
                </a:solidFill>
                <a:latin typeface="Arial" panose="020B0604020202020204" pitchFamily="34" charset="0"/>
              </a:rPr>
              <a:pPr>
                <a:spcBef>
                  <a:spcPct val="0"/>
                </a:spcBef>
                <a:buClrTx/>
                <a:buFontTx/>
                <a:buNone/>
              </a:pPr>
              <a:t>9</a:t>
            </a:fld>
            <a:endParaRPr lang="en-US" altLang="en-US" sz="1400">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9948D5F2-1D11-D0C0-E22E-7E302ECA39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285" r="2956"/>
          <a:stretch/>
        </p:blipFill>
        <p:spPr bwMode="auto">
          <a:xfrm>
            <a:off x="7204411" y="132133"/>
            <a:ext cx="1826434" cy="491183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a:extLst>
              <a:ext uri="{FF2B5EF4-FFF2-40B4-BE49-F238E27FC236}">
                <a16:creationId xmlns:a16="http://schemas.microsoft.com/office/drawing/2014/main" id="{040511E1-BBA8-1CA1-C397-BFCFC99F8978}"/>
              </a:ext>
            </a:extLst>
          </p:cNvPr>
          <p:cNvCxnSpPr/>
          <p:nvPr/>
        </p:nvCxnSpPr>
        <p:spPr bwMode="auto">
          <a:xfrm>
            <a:off x="5607368" y="1196752"/>
            <a:ext cx="1435398" cy="0"/>
          </a:xfrm>
          <a:prstGeom prst="straightConnector1">
            <a:avLst/>
          </a:prstGeom>
          <a:noFill/>
          <a:ln w="38100" cap="flat" cmpd="sng" algn="ctr">
            <a:solidFill>
              <a:schemeClr val="accent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TextBox 8">
            <a:extLst>
              <a:ext uri="{FF2B5EF4-FFF2-40B4-BE49-F238E27FC236}">
                <a16:creationId xmlns:a16="http://schemas.microsoft.com/office/drawing/2014/main" id="{B98F395B-EBA0-A148-73AF-56CCA5B4C8B3}"/>
              </a:ext>
            </a:extLst>
          </p:cNvPr>
          <p:cNvSpPr txBox="1"/>
          <p:nvPr/>
        </p:nvSpPr>
        <p:spPr>
          <a:xfrm rot="5400000">
            <a:off x="5357500" y="5574661"/>
            <a:ext cx="1084511" cy="584775"/>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Relative SWC</a:t>
            </a:r>
            <a:endParaRPr lang="en-US" sz="1600" dirty="0">
              <a:solidFill>
                <a:schemeClr val="tx2"/>
              </a:solidFill>
              <a:latin typeface="Arial" panose="020B0604020202020204" pitchFamily="34" charset="0"/>
              <a:cs typeface="Arial" panose="020B0604020202020204" pitchFamily="34" charset="0"/>
            </a:endParaRPr>
          </a:p>
        </p:txBody>
      </p:sp>
      <p:cxnSp>
        <p:nvCxnSpPr>
          <p:cNvPr id="11" name="Straight Connector 10">
            <a:extLst>
              <a:ext uri="{FF2B5EF4-FFF2-40B4-BE49-F238E27FC236}">
                <a16:creationId xmlns:a16="http://schemas.microsoft.com/office/drawing/2014/main" id="{4F78104B-BE31-3B0F-6B67-C27A4D2F8BB3}"/>
              </a:ext>
            </a:extLst>
          </p:cNvPr>
          <p:cNvCxnSpPr/>
          <p:nvPr/>
        </p:nvCxnSpPr>
        <p:spPr bwMode="auto">
          <a:xfrm>
            <a:off x="1187624" y="5733256"/>
            <a:ext cx="1008112" cy="0"/>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 name="Straight Connector 12">
            <a:extLst>
              <a:ext uri="{FF2B5EF4-FFF2-40B4-BE49-F238E27FC236}">
                <a16:creationId xmlns:a16="http://schemas.microsoft.com/office/drawing/2014/main" id="{C2E9A931-28EB-5E71-643F-A111A15A42AD}"/>
              </a:ext>
            </a:extLst>
          </p:cNvPr>
          <p:cNvCxnSpPr/>
          <p:nvPr/>
        </p:nvCxnSpPr>
        <p:spPr bwMode="auto">
          <a:xfrm>
            <a:off x="2195736" y="5733256"/>
            <a:ext cx="0" cy="666088"/>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14" name="Picture 13">
            <a:extLst>
              <a:ext uri="{FF2B5EF4-FFF2-40B4-BE49-F238E27FC236}">
                <a16:creationId xmlns:a16="http://schemas.microsoft.com/office/drawing/2014/main" id="{B2C586EB-FD00-1BD1-A64C-DCA139580844}"/>
              </a:ext>
            </a:extLst>
          </p:cNvPr>
          <p:cNvPicPr>
            <a:picLocks noChangeAspect="1"/>
          </p:cNvPicPr>
          <p:nvPr/>
        </p:nvPicPr>
        <p:blipFill>
          <a:blip r:embed="rId5"/>
          <a:stretch>
            <a:fillRect/>
          </a:stretch>
        </p:blipFill>
        <p:spPr>
          <a:xfrm>
            <a:off x="6468426" y="4851178"/>
            <a:ext cx="2627330" cy="1943025"/>
          </a:xfrm>
          <a:prstGeom prst="rect">
            <a:avLst/>
          </a:prstGeom>
        </p:spPr>
      </p:pic>
      <p:sp>
        <p:nvSpPr>
          <p:cNvPr id="15" name="TextBox 14">
            <a:extLst>
              <a:ext uri="{FF2B5EF4-FFF2-40B4-BE49-F238E27FC236}">
                <a16:creationId xmlns:a16="http://schemas.microsoft.com/office/drawing/2014/main" id="{AC02FF49-6D31-9F3D-8E96-EF7834ADD3B8}"/>
              </a:ext>
            </a:extLst>
          </p:cNvPr>
          <p:cNvSpPr txBox="1"/>
          <p:nvPr/>
        </p:nvSpPr>
        <p:spPr>
          <a:xfrm>
            <a:off x="8249647" y="5402373"/>
            <a:ext cx="732893" cy="307777"/>
          </a:xfrm>
          <a:prstGeom prst="rect">
            <a:avLst/>
          </a:prstGeom>
          <a:noFill/>
        </p:spPr>
        <p:txBody>
          <a:bodyPr wrap="square" rtlCol="0">
            <a:spAutoFit/>
          </a:bodyPr>
          <a:lstStyle/>
          <a:p>
            <a:r>
              <a:rPr lang="en-US" sz="1400" dirty="0">
                <a:solidFill>
                  <a:schemeClr val="accent1"/>
                </a:solidFill>
                <a:latin typeface="Arial" panose="020B0604020202020204" pitchFamily="34" charset="0"/>
                <a:cs typeface="Arial" panose="020B0604020202020204" pitchFamily="34" charset="0"/>
              </a:rPr>
              <a:t>Scaled</a:t>
            </a:r>
          </a:p>
        </p:txBody>
      </p:sp>
      <p:sp>
        <p:nvSpPr>
          <p:cNvPr id="16" name="TextBox 15">
            <a:extLst>
              <a:ext uri="{FF2B5EF4-FFF2-40B4-BE49-F238E27FC236}">
                <a16:creationId xmlns:a16="http://schemas.microsoft.com/office/drawing/2014/main" id="{1A85016C-53D4-1F47-C41B-56C87A0D4AC5}"/>
              </a:ext>
            </a:extLst>
          </p:cNvPr>
          <p:cNvSpPr txBox="1"/>
          <p:nvPr/>
        </p:nvSpPr>
        <p:spPr>
          <a:xfrm>
            <a:off x="7240471" y="5350808"/>
            <a:ext cx="732893" cy="523220"/>
          </a:xfrm>
          <a:prstGeom prst="rect">
            <a:avLst/>
          </a:prstGeom>
          <a:noFill/>
        </p:spPr>
        <p:txBody>
          <a:bodyPr wrap="square" rtlCol="0">
            <a:spAutoFit/>
          </a:bodyPr>
          <a:lstStyle/>
          <a:p>
            <a:r>
              <a:rPr lang="en-US" sz="1400" dirty="0">
                <a:solidFill>
                  <a:schemeClr val="accent1"/>
                </a:solidFill>
                <a:latin typeface="Arial" panose="020B0604020202020204" pitchFamily="34" charset="0"/>
                <a:cs typeface="Arial" panose="020B0604020202020204" pitchFamily="34" charset="0"/>
              </a:rPr>
              <a:t>Un-scaled</a:t>
            </a:r>
          </a:p>
        </p:txBody>
      </p:sp>
      <p:sp>
        <p:nvSpPr>
          <p:cNvPr id="18" name="TextBox 17">
            <a:extLst>
              <a:ext uri="{FF2B5EF4-FFF2-40B4-BE49-F238E27FC236}">
                <a16:creationId xmlns:a16="http://schemas.microsoft.com/office/drawing/2014/main" id="{869434D9-0C23-8DB3-4EE3-D2F6445D7D00}"/>
              </a:ext>
            </a:extLst>
          </p:cNvPr>
          <p:cNvSpPr txBox="1"/>
          <p:nvPr/>
        </p:nvSpPr>
        <p:spPr>
          <a:xfrm rot="16200000">
            <a:off x="54551" y="5564701"/>
            <a:ext cx="1084511" cy="584775"/>
          </a:xfrm>
          <a:prstGeom prst="rect">
            <a:avLst/>
          </a:prstGeom>
          <a:solidFill>
            <a:schemeClr val="bg1"/>
          </a:solidFill>
        </p:spPr>
        <p:txBody>
          <a:bodyPr wrap="square" rtlCol="0">
            <a:spAutoFit/>
          </a:bodyPr>
          <a:lstStyle/>
          <a:p>
            <a:r>
              <a:rPr lang="en-US" sz="1600" dirty="0">
                <a:latin typeface="Arial" panose="020B0604020202020204" pitchFamily="34" charset="0"/>
                <a:cs typeface="Arial" panose="020B0604020202020204" pitchFamily="34" charset="0"/>
              </a:rPr>
              <a:t>Relative SWC</a:t>
            </a:r>
            <a:endParaRPr lang="en-US" sz="1600" dirty="0">
              <a:solidFill>
                <a:schemeClr val="tx2"/>
              </a:solidFill>
              <a:latin typeface="Arial" panose="020B0604020202020204" pitchFamily="34" charset="0"/>
              <a:cs typeface="Arial" panose="020B0604020202020204" pitchFamily="34" charset="0"/>
            </a:endParaRPr>
          </a:p>
        </p:txBody>
      </p:sp>
      <p:cxnSp>
        <p:nvCxnSpPr>
          <p:cNvPr id="20" name="Straight Connector 19">
            <a:extLst>
              <a:ext uri="{FF2B5EF4-FFF2-40B4-BE49-F238E27FC236}">
                <a16:creationId xmlns:a16="http://schemas.microsoft.com/office/drawing/2014/main" id="{D1E7BDA2-7DFA-F316-3D9A-5D7430F1502E}"/>
              </a:ext>
            </a:extLst>
          </p:cNvPr>
          <p:cNvCxnSpPr/>
          <p:nvPr/>
        </p:nvCxnSpPr>
        <p:spPr bwMode="auto">
          <a:xfrm>
            <a:off x="4283968" y="5737021"/>
            <a:ext cx="1008112" cy="0"/>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Straight Connector 20">
            <a:extLst>
              <a:ext uri="{FF2B5EF4-FFF2-40B4-BE49-F238E27FC236}">
                <a16:creationId xmlns:a16="http://schemas.microsoft.com/office/drawing/2014/main" id="{A96231C8-BCF1-FD7D-4A57-17025BA597AF}"/>
              </a:ext>
            </a:extLst>
          </p:cNvPr>
          <p:cNvCxnSpPr/>
          <p:nvPr/>
        </p:nvCxnSpPr>
        <p:spPr bwMode="auto">
          <a:xfrm>
            <a:off x="4283968" y="5733256"/>
            <a:ext cx="0" cy="666088"/>
          </a:xfrm>
          <a:prstGeom prst="line">
            <a:avLst/>
          </a:prstGeom>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3" name="TextBox 22">
            <a:extLst>
              <a:ext uri="{FF2B5EF4-FFF2-40B4-BE49-F238E27FC236}">
                <a16:creationId xmlns:a16="http://schemas.microsoft.com/office/drawing/2014/main" id="{806E58B1-DBAE-1C09-49A0-A9AF74062964}"/>
              </a:ext>
            </a:extLst>
          </p:cNvPr>
          <p:cNvSpPr txBox="1"/>
          <p:nvPr/>
        </p:nvSpPr>
        <p:spPr>
          <a:xfrm>
            <a:off x="7270537" y="6608385"/>
            <a:ext cx="1515977" cy="276999"/>
          </a:xfrm>
          <a:prstGeom prst="rect">
            <a:avLst/>
          </a:prstGeom>
          <a:solidFill>
            <a:schemeClr val="bg1"/>
          </a:solidFill>
        </p:spPr>
        <p:txBody>
          <a:bodyPr wrap="square" rtlCol="0">
            <a:spAutoFit/>
          </a:bodyPr>
          <a:lstStyle/>
          <a:p>
            <a:r>
              <a:rPr lang="en-US" sz="1200" dirty="0">
                <a:latin typeface="Arial" panose="020B0604020202020204" pitchFamily="34" charset="0"/>
                <a:cs typeface="Arial" panose="020B0604020202020204" pitchFamily="34" charset="0"/>
              </a:rPr>
              <a:t>Relative SWC</a:t>
            </a:r>
            <a:endParaRPr lang="en-US" sz="12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2271784"/>
      </p:ext>
    </p:extLst>
  </p:cSld>
  <p:clrMapOvr>
    <a:masterClrMapping/>
  </p:clrMapOvr>
  <p:transition>
    <p:fade/>
  </p:transition>
</p:sld>
</file>

<file path=ppt/theme/theme1.xml><?xml version="1.0" encoding="utf-8"?>
<a:theme xmlns:a="http://schemas.openxmlformats.org/drawingml/2006/main" name="UoR Theme">
  <a:themeElements>
    <a:clrScheme name="2020">
      <a:dk1>
        <a:sysClr val="windowText" lastClr="000000"/>
      </a:dk1>
      <a:lt1>
        <a:sysClr val="window" lastClr="FFFFFF"/>
      </a:lt1>
      <a:dk2>
        <a:srgbClr val="44546A"/>
      </a:dk2>
      <a:lt2>
        <a:srgbClr val="E7E6E6"/>
      </a:lt2>
      <a:accent1>
        <a:srgbClr val="D2515E"/>
      </a:accent1>
      <a:accent2>
        <a:srgbClr val="E56849"/>
      </a:accent2>
      <a:accent3>
        <a:srgbClr val="FDCF41"/>
      </a:accent3>
      <a:accent4>
        <a:srgbClr val="97A926"/>
      </a:accent4>
      <a:accent5>
        <a:srgbClr val="5EA59A"/>
      </a:accent5>
      <a:accent6>
        <a:srgbClr val="216A95"/>
      </a:accent6>
      <a:hlink>
        <a:srgbClr val="424F90"/>
      </a:hlink>
      <a:folHlink>
        <a:srgbClr val="955864"/>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22848 UOR PPT standard HT v6.potx" id="{CEFEA074-D3AB-4F5D-847D-E410D972E27D}" vid="{B30DEDDB-CD2F-4B41-B102-188A90ADC8C4}"/>
    </a:ext>
  </a:extLst>
</a:theme>
</file>

<file path=ppt/theme/theme2.xml><?xml version="1.0" encoding="utf-8"?>
<a:theme xmlns:a="http://schemas.openxmlformats.org/drawingml/2006/main" name="1_UoR Theme off-white background">
  <a:themeElements>
    <a:clrScheme name="UoR colours black hyperlink text">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000000"/>
      </a:hlink>
      <a:folHlink>
        <a:srgbClr val="747478"/>
      </a:folHlink>
    </a:clrScheme>
    <a:fontScheme name="Custom 1">
      <a:majorFont>
        <a:latin typeface="Effra Bold"/>
        <a:ea typeface=""/>
        <a:cs typeface=""/>
      </a:majorFont>
      <a:minorFont>
        <a:latin typeface="Eff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8100">
          <a:solidFill>
            <a:schemeClr val="accent1"/>
          </a:solidFill>
        </a:ln>
      </a:spPr>
      <a:bodyPr wrap="none">
        <a:spAutoFit/>
      </a:bodyPr>
      <a:lstStyle>
        <a:defPPr>
          <a:defRPr dirty="0">
            <a:solidFill>
              <a:schemeClr val="tx2"/>
            </a:solidFill>
            <a:latin typeface="+mn-lt"/>
          </a:defRPr>
        </a:defPPr>
      </a:lstStyle>
    </a:spDef>
    <a:lnDef>
      <a:spPr bwMode="auto">
        <a:noFill/>
        <a:ln w="381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a:lstStyle/>
    </a:lnDef>
    <a:txDef>
      <a:spPr>
        <a:noFill/>
      </a:spPr>
      <a:bodyPr wrap="square" rtlCol="0">
        <a:spAutoFit/>
      </a:bodyPr>
      <a:lstStyle>
        <a:defPPr>
          <a:defRPr dirty="0" smtClean="0">
            <a:solidFill>
              <a:schemeClr val="tx2"/>
            </a:solidFill>
            <a:latin typeface="+mn-lt"/>
          </a:defRPr>
        </a:defPPr>
      </a:lstStyle>
    </a:txDef>
  </a:objectDefaults>
  <a:extraClrSchemeLst>
    <a:extraClrScheme>
      <a:clrScheme name="UoR - Red">
        <a:dk1>
          <a:srgbClr val="50535A"/>
        </a:dk1>
        <a:lt1>
          <a:srgbClr val="FFFFFF"/>
        </a:lt1>
        <a:dk2>
          <a:srgbClr val="000000"/>
        </a:dk2>
        <a:lt2>
          <a:srgbClr val="E0E0E1"/>
        </a:lt2>
        <a:accent1>
          <a:srgbClr val="D2002E"/>
        </a:accent1>
        <a:accent2>
          <a:srgbClr val="EF7945"/>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Orange">
        <a:dk1>
          <a:srgbClr val="50535A"/>
        </a:dk1>
        <a:lt1>
          <a:srgbClr val="FFFFFF"/>
        </a:lt1>
        <a:dk2>
          <a:srgbClr val="000000"/>
        </a:dk2>
        <a:lt2>
          <a:srgbClr val="E0E0E1"/>
        </a:lt2>
        <a:accent1>
          <a:srgbClr val="EF7945"/>
        </a:accent1>
        <a:accent2>
          <a:srgbClr val="D2002E"/>
        </a:accent2>
        <a:accent3>
          <a:srgbClr val="009A84"/>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Jade">
        <a:dk1>
          <a:srgbClr val="50535A"/>
        </a:dk1>
        <a:lt1>
          <a:srgbClr val="FFFFFF"/>
        </a:lt1>
        <a:dk2>
          <a:srgbClr val="000000"/>
        </a:dk2>
        <a:lt2>
          <a:srgbClr val="E0E0E1"/>
        </a:lt2>
        <a:accent1>
          <a:srgbClr val="009A84"/>
        </a:accent1>
        <a:accent2>
          <a:srgbClr val="EF7945"/>
        </a:accent2>
        <a:accent3>
          <a:srgbClr val="D2002E"/>
        </a:accent3>
        <a:accent4>
          <a:srgbClr val="8ABD24"/>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Green">
        <a:dk1>
          <a:srgbClr val="50535A"/>
        </a:dk1>
        <a:lt1>
          <a:srgbClr val="FFFFFF"/>
        </a:lt1>
        <a:dk2>
          <a:srgbClr val="000000"/>
        </a:dk2>
        <a:lt2>
          <a:srgbClr val="E0E0E1"/>
        </a:lt2>
        <a:accent1>
          <a:srgbClr val="8ABD24"/>
        </a:accent1>
        <a:accent2>
          <a:srgbClr val="EF7945"/>
        </a:accent2>
        <a:accent3>
          <a:srgbClr val="009A84"/>
        </a:accent3>
        <a:accent4>
          <a:srgbClr val="D2002E"/>
        </a:accent4>
        <a:accent5>
          <a:srgbClr val="00AEEF"/>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Cyan">
        <a:dk1>
          <a:srgbClr val="50535A"/>
        </a:dk1>
        <a:lt1>
          <a:srgbClr val="FFFFFF"/>
        </a:lt1>
        <a:dk2>
          <a:srgbClr val="000000"/>
        </a:dk2>
        <a:lt2>
          <a:srgbClr val="E0E0E1"/>
        </a:lt2>
        <a:accent1>
          <a:srgbClr val="00AEEF"/>
        </a:accent1>
        <a:accent2>
          <a:srgbClr val="EF7945"/>
        </a:accent2>
        <a:accent3>
          <a:srgbClr val="009A84"/>
        </a:accent3>
        <a:accent4>
          <a:srgbClr val="8ABD24"/>
        </a:accent4>
        <a:accent5>
          <a:srgbClr val="D2002E"/>
        </a:accent5>
        <a:accent6>
          <a:srgbClr val="79679C"/>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urple">
        <a:dk1>
          <a:srgbClr val="50535A"/>
        </a:dk1>
        <a:lt1>
          <a:srgbClr val="FFFFFF"/>
        </a:lt1>
        <a:dk2>
          <a:srgbClr val="000000"/>
        </a:dk2>
        <a:lt2>
          <a:srgbClr val="E0E0E1"/>
        </a:lt2>
        <a:accent1>
          <a:srgbClr val="79679C"/>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
      <a:clrScheme name="UoR - Pink">
        <a:dk1>
          <a:srgbClr val="50535A"/>
        </a:dk1>
        <a:lt1>
          <a:srgbClr val="FFFFFF"/>
        </a:lt1>
        <a:dk2>
          <a:srgbClr val="000000"/>
        </a:dk2>
        <a:lt2>
          <a:srgbClr val="E0E0E1"/>
        </a:lt2>
        <a:accent1>
          <a:srgbClr val="E6007E"/>
        </a:accent1>
        <a:accent2>
          <a:srgbClr val="EF7945"/>
        </a:accent2>
        <a:accent3>
          <a:srgbClr val="009A84"/>
        </a:accent3>
        <a:accent4>
          <a:srgbClr val="8ABD24"/>
        </a:accent4>
        <a:accent5>
          <a:srgbClr val="00AEEF"/>
        </a:accent5>
        <a:accent6>
          <a:srgbClr val="D2002E"/>
        </a:accent6>
        <a:hlink>
          <a:srgbClr val="D2002E"/>
        </a:hlink>
        <a:folHlink>
          <a:srgbClr val="50535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22848 UOR PPT standard HT v6.potx" id="{CEFEA074-D3AB-4F5D-847D-E410D972E27D}" vid="{C9DC04A4-0CAC-4C88-9061-C3D883DD65D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5c95a7f1-f5a3-4690-a3ca-dcf86df0baf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6DB9C9CCBADF442B66EB81A5E6DE0F5" ma:contentTypeVersion="16" ma:contentTypeDescription="Een nieuw document maken." ma:contentTypeScope="" ma:versionID="7a3044426427bcdbe8054eee9a05023c">
  <xsd:schema xmlns:xsd="http://www.w3.org/2001/XMLSchema" xmlns:xs="http://www.w3.org/2001/XMLSchema" xmlns:p="http://schemas.microsoft.com/office/2006/metadata/properties" xmlns:ns3="5c95a7f1-f5a3-4690-a3ca-dcf86df0bafc" xmlns:ns4="05705c90-4a9f-4254-866f-4c8dbd492c3f" targetNamespace="http://schemas.microsoft.com/office/2006/metadata/properties" ma:root="true" ma:fieldsID="14018ee73e8703562a58a16d075e2535" ns3:_="" ns4:_="">
    <xsd:import namespace="5c95a7f1-f5a3-4690-a3ca-dcf86df0bafc"/>
    <xsd:import namespace="05705c90-4a9f-4254-866f-4c8dbd492c3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95a7f1-f5a3-4690-a3ca-dcf86df0ba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5705c90-4a9f-4254-866f-4c8dbd492c3f"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EBBDED-AB95-4E87-960D-6B06223040F8}">
  <ds:schemaRefs>
    <ds:schemaRef ds:uri="http://schemas.openxmlformats.org/package/2006/metadata/core-properties"/>
    <ds:schemaRef ds:uri="05705c90-4a9f-4254-866f-4c8dbd492c3f"/>
    <ds:schemaRef ds:uri="http://schemas.microsoft.com/office/2006/documentManagement/types"/>
    <ds:schemaRef ds:uri="http://schemas.microsoft.com/office/infopath/2007/PartnerControls"/>
    <ds:schemaRef ds:uri="http://purl.org/dc/elements/1.1/"/>
    <ds:schemaRef ds:uri="http://schemas.microsoft.com/office/2006/metadata/properties"/>
    <ds:schemaRef ds:uri="5c95a7f1-f5a3-4690-a3ca-dcf86df0bafc"/>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44D75B11-1D94-4A7C-87E7-6B9B4B4D3E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95a7f1-f5a3-4690-a3ca-dcf86df0bafc"/>
    <ds:schemaRef ds:uri="05705c90-4a9f-4254-866f-4c8dbd492c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03BFAA-8B90-40CD-B845-C99F53EBC1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UoR_PPT_standard_updated_Dec_2019 (3)</Template>
  <TotalTime>33444</TotalTime>
  <Words>3544</Words>
  <Application>Microsoft Macintosh PowerPoint</Application>
  <PresentationFormat>On-screen Show (4:3)</PresentationFormat>
  <Paragraphs>332</Paragraphs>
  <Slides>33</Slides>
  <Notes>33</Notes>
  <HiddenSlides>0</HiddenSlides>
  <MMClips>1</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33</vt:i4>
      </vt:variant>
    </vt:vector>
  </HeadingPairs>
  <TitlesOfParts>
    <vt:vector size="48" baseType="lpstr">
      <vt:lpstr>Helvetica</vt:lpstr>
      <vt:lpstr>Calibri</vt:lpstr>
      <vt:lpstr>Times</vt:lpstr>
      <vt:lpstr>Century Gothic</vt:lpstr>
      <vt:lpstr>ITCSymbolStd</vt:lpstr>
      <vt:lpstr>Effra Bold</vt:lpstr>
      <vt:lpstr>Arial</vt:lpstr>
      <vt:lpstr>ArialMT</vt:lpstr>
      <vt:lpstr>Arial</vt:lpstr>
      <vt:lpstr>ElsevierGulliver</vt:lpstr>
      <vt:lpstr>Effra</vt:lpstr>
      <vt:lpstr>Arial Bold</vt:lpstr>
      <vt:lpstr>Symbol</vt:lpstr>
      <vt:lpstr>UoR Theme</vt:lpstr>
      <vt:lpstr>1_UoR Theme off-white background</vt:lpstr>
      <vt:lpstr>Towards a high-fidelity Integrated Forecasting System via ground-breaking and ambitious data-assimilation of  the dynamic soil-vegetation hydraulic continuum</vt:lpstr>
      <vt:lpstr>Problem-statement &amp; importance of L-A feedbacks</vt:lpstr>
      <vt:lpstr>Aims</vt:lpstr>
      <vt:lpstr>Models, tools and datasets</vt:lpstr>
      <vt:lpstr>Project workflow: STEMMUS-SCOPE &amp; IFS</vt:lpstr>
      <vt:lpstr>STEMMUS-SCOPE and ECLand validation via GEWEX-PLUMBER2</vt:lpstr>
      <vt:lpstr>The soil-plant-hydraulic system and its properties</vt:lpstr>
      <vt:lpstr>Use Ysoil to derive PSD and dynamic water retention curves    </vt:lpstr>
      <vt:lpstr>Seamless moving across spatiotemporal scales..</vt:lpstr>
      <vt:lpstr>Spatio-temporal scales and RS observations</vt:lpstr>
      <vt:lpstr>Hydraulic functions for vegetation</vt:lpstr>
      <vt:lpstr>Developing Emulators with Physics-Informed Machine Learning</vt:lpstr>
      <vt:lpstr>CMEM-STEMMUS-SCOPE emulator</vt:lpstr>
      <vt:lpstr>PowerPoint Presentation</vt:lpstr>
      <vt:lpstr>SOME EXTRA/STANDBY SLIDES</vt:lpstr>
      <vt:lpstr>Work-packages, WP1</vt:lpstr>
      <vt:lpstr>Work-packages, WP2</vt:lpstr>
      <vt:lpstr>Project Management &amp; Workplan</vt:lpstr>
      <vt:lpstr>STEMMUS-SCOPE and ECLand validation via GEWEX-PLUMBER2</vt:lpstr>
      <vt:lpstr>Soil analysis for NWP:  impact of DA on the atmospheric forecast </vt:lpstr>
      <vt:lpstr>PowerPoint Presentation</vt:lpstr>
      <vt:lpstr>PowerPoint Presentation</vt:lpstr>
      <vt:lpstr>PowerPoint Presentation</vt:lpstr>
      <vt:lpstr>PowerPoint Presentation</vt:lpstr>
      <vt:lpstr>Implementing unifying soil hydro-thermal framework</vt:lpstr>
      <vt:lpstr>PowerPoint Presentation</vt:lpstr>
      <vt:lpstr>Examples of Regions of Interest (ROI)</vt:lpstr>
      <vt:lpstr>Current lack of realism in LMs?</vt:lpstr>
      <vt:lpstr>Soil input parameters; current situation</vt:lpstr>
      <vt:lpstr>Global soil datasets</vt:lpstr>
      <vt:lpstr>Classical pedotransfer function (PTF) approach</vt:lpstr>
      <vt:lpstr>Issues with soil maps and PTFs</vt:lpstr>
      <vt:lpstr>Implications: Soil Parameter-MIP</vt:lpstr>
    </vt:vector>
  </TitlesOfParts>
  <Company>University of Reading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Tollett</dc:creator>
  <cp:lastModifiedBy>Anne Verhoef</cp:lastModifiedBy>
  <cp:revision>448</cp:revision>
  <cp:lastPrinted>2020-09-22T08:14:26Z</cp:lastPrinted>
  <dcterms:created xsi:type="dcterms:W3CDTF">2020-03-13T15:50:11Z</dcterms:created>
  <dcterms:modified xsi:type="dcterms:W3CDTF">2023-10-09T06:15:53Z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0x010100F6DB9C9CCBADF442B66EB81A5E6DE0F5</vt:lpwstr>
  </property>
</Properties>
</file>