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omments/modernComment_10F_E79AF25B.xml" ContentType="application/vnd.ms-powerpoint.comments+xml"/>
  <Override PartName="/ppt/comments/modernComment_107_D4552BCC.xml" ContentType="application/vnd.ms-powerpoint.comment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0" r:id="rId5"/>
    <p:sldId id="266" r:id="rId6"/>
    <p:sldId id="272" r:id="rId7"/>
    <p:sldId id="273" r:id="rId8"/>
    <p:sldId id="271" r:id="rId9"/>
    <p:sldId id="268" r:id="rId10"/>
    <p:sldId id="267" r:id="rId11"/>
    <p:sldId id="262" r:id="rId12"/>
    <p:sldId id="263" r:id="rId13"/>
    <p:sldId id="278" r:id="rId14"/>
    <p:sldId id="279" r:id="rId15"/>
    <p:sldId id="265" r:id="rId16"/>
    <p:sldId id="269" r:id="rId17"/>
    <p:sldId id="270" r:id="rId18"/>
    <p:sldId id="274" r:id="rId19"/>
    <p:sldId id="261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F37AA43-ABA7-5E65-F170-89CE81627C31}" name="Zeng, Yijian (UT-ITC)" initials="YZ" userId="S::y.zeng@utwente.nl::e771bfb1-4c6d-4adf-ba23-111a6a5ff9d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71" autoAdjust="0"/>
  </p:normalViewPr>
  <p:slideViewPr>
    <p:cSldViewPr snapToGrid="0">
      <p:cViewPr varScale="1">
        <p:scale>
          <a:sx n="83" d="100"/>
          <a:sy n="83" d="100"/>
        </p:scale>
        <p:origin x="58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modernComment_107_D4552BC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964CDA4-BF6E-4877-83D2-4B448B74BD1D}" authorId="{BF37AA43-ABA7-5E65-F170-89CE81627C31}" created="2024-06-10T20:06:09.059">
    <pc:sldMkLst xmlns:pc="http://schemas.microsoft.com/office/powerpoint/2013/main/command">
      <pc:docMk/>
      <pc:sldMk cId="3562351564" sldId="263"/>
    </pc:sldMkLst>
    <p188:txBody>
      <a:bodyPr/>
      <a:lstStyle/>
      <a:p>
        <a:r>
          <a:rPr lang="en-GB"/>
          <a:t>Instead of a table, make them box plots like in Yunfei's PLUMBER2 paper</a:t>
        </a:r>
      </a:p>
    </p188:txBody>
  </p188:cm>
</p188:cmLst>
</file>

<file path=ppt/comments/modernComment_10F_E79AF25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8F0A811-AE25-406A-863C-ACA3F64A06DA}" authorId="{BF37AA43-ABA7-5E65-F170-89CE81627C31}" created="2024-06-10T20:02:45.854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885691483" sldId="271"/>
      <ac:spMk id="3" creationId="{AE7D275B-3141-4B1A-8E92-72C9D354D88B}"/>
      <ac:txMk cp="182" len="342">
        <ac:context len="525" hash="857383563"/>
      </ac:txMk>
    </ac:txMkLst>
    <p188:pos x="10336731" y="1937853"/>
    <p188:txBody>
      <a:bodyPr/>
      <a:lstStyle/>
      <a:p>
        <a:r>
          <a:rPr lang="en-GB"/>
          <a:t>The last point is not needed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1A84F-596B-464F-9E1C-61628C3CF6A7}" type="datetimeFigureOut">
              <a:rPr lang="nl-NL" smtClean="0"/>
              <a:t>11-6-2024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91D769-653C-41B3-9F40-B2B26AD4D7A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478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API, Bob </a:t>
            </a:r>
            <a:r>
              <a:rPr lang="nl-NL" dirty="0" err="1"/>
              <a:t>thought</a:t>
            </a:r>
            <a:r>
              <a:rPr lang="nl-NL" dirty="0"/>
              <a:t> I </a:t>
            </a:r>
            <a:r>
              <a:rPr lang="nl-NL" dirty="0" err="1"/>
              <a:t>used</a:t>
            </a:r>
            <a:r>
              <a:rPr lang="nl-NL" dirty="0"/>
              <a:t> it. </a:t>
            </a:r>
            <a:r>
              <a:rPr lang="zh-CN" altLang="nl-NL" dirty="0"/>
              <a:t>我记得我好像也用它试验过，后来怎么去掉了？但是我记得现在的</a:t>
            </a:r>
            <a:r>
              <a:rPr lang="nl-NL" altLang="zh-CN" dirty="0"/>
              <a:t>RZSM</a:t>
            </a:r>
            <a:r>
              <a:rPr lang="zh-CN" altLang="nl-NL" dirty="0"/>
              <a:t>是用了</a:t>
            </a:r>
            <a:r>
              <a:rPr lang="nl-NL" altLang="zh-CN" dirty="0"/>
              <a:t>API</a:t>
            </a:r>
            <a:r>
              <a:rPr lang="zh-CN" altLang="nl-NL" dirty="0"/>
              <a:t>的。</a:t>
            </a:r>
            <a:endParaRPr lang="nl-NL" dirty="0"/>
          </a:p>
          <a:p>
            <a:r>
              <a:rPr lang="nl-NL" dirty="0" err="1"/>
              <a:t>When</a:t>
            </a:r>
            <a:r>
              <a:rPr lang="nl-NL" dirty="0"/>
              <a:t> </a:t>
            </a:r>
            <a:r>
              <a:rPr lang="nl-NL" dirty="0" err="1"/>
              <a:t>Rasj</a:t>
            </a:r>
            <a:r>
              <a:rPr lang="nl-NL" dirty="0"/>
              <a:t> </a:t>
            </a:r>
            <a:r>
              <a:rPr lang="nl-NL" dirty="0" err="1"/>
              <a:t>said</a:t>
            </a:r>
            <a:r>
              <a:rPr lang="nl-NL" dirty="0"/>
              <a:t> </a:t>
            </a:r>
            <a:r>
              <a:rPr lang="nl-NL" dirty="0" err="1"/>
              <a:t>dependent</a:t>
            </a:r>
            <a:r>
              <a:rPr lang="nl-NL" dirty="0"/>
              <a:t>, he means output variables, Bob </a:t>
            </a:r>
            <a:r>
              <a:rPr lang="nl-NL" dirty="0" err="1"/>
              <a:t>thought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is time </a:t>
            </a:r>
            <a:r>
              <a:rPr lang="nl-NL" dirty="0" err="1"/>
              <a:t>dependent</a:t>
            </a:r>
            <a:r>
              <a:rPr lang="nl-NL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91D769-653C-41B3-9F40-B2B26AD4D7A1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6015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Feature </a:t>
            </a:r>
            <a:r>
              <a:rPr lang="nl-NL" dirty="0" err="1"/>
              <a:t>importance</a:t>
            </a:r>
            <a:r>
              <a:rPr lang="nl-NL" dirty="0"/>
              <a:t> </a:t>
            </a:r>
            <a:r>
              <a:rPr lang="nl-NL" dirty="0" err="1"/>
              <a:t>value</a:t>
            </a:r>
            <a:r>
              <a:rPr lang="nl-NL" dirty="0"/>
              <a:t> </a:t>
            </a:r>
            <a:r>
              <a:rPr lang="nl-NL" dirty="0" err="1"/>
              <a:t>physical</a:t>
            </a:r>
            <a:r>
              <a:rPr lang="nl-NL" dirty="0"/>
              <a:t> </a:t>
            </a:r>
            <a:r>
              <a:rPr lang="nl-NL" dirty="0" err="1"/>
              <a:t>meaning</a:t>
            </a:r>
            <a:r>
              <a:rPr lang="nl-NL" dirty="0"/>
              <a:t>?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91D769-653C-41B3-9F40-B2B26AD4D7A1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7996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Are </a:t>
            </a:r>
            <a:r>
              <a:rPr lang="nl-NL" dirty="0" err="1"/>
              <a:t>the</a:t>
            </a:r>
            <a:r>
              <a:rPr lang="nl-NL" dirty="0"/>
              <a:t> output </a:t>
            </a:r>
            <a:r>
              <a:rPr lang="nl-NL" dirty="0" err="1"/>
              <a:t>dependent</a:t>
            </a:r>
            <a:r>
              <a:rPr lang="nl-NL" dirty="0"/>
              <a:t>? </a:t>
            </a:r>
            <a:r>
              <a:rPr lang="nl-NL" dirty="0" err="1"/>
              <a:t>Gaussian</a:t>
            </a:r>
            <a:r>
              <a:rPr lang="nl-NL" dirty="0"/>
              <a:t> </a:t>
            </a:r>
            <a:r>
              <a:rPr lang="nl-NL" dirty="0" err="1"/>
              <a:t>process</a:t>
            </a:r>
            <a:r>
              <a:rPr lang="nl-NL" dirty="0"/>
              <a:t> </a:t>
            </a:r>
            <a:r>
              <a:rPr lang="nl-NL" dirty="0" err="1"/>
              <a:t>regression</a:t>
            </a:r>
            <a:r>
              <a:rPr lang="nl-NL" dirty="0"/>
              <a:t>.</a:t>
            </a:r>
          </a:p>
          <a:p>
            <a:r>
              <a:rPr lang="nl-NL" dirty="0"/>
              <a:t>GPR </a:t>
            </a:r>
            <a:r>
              <a:rPr lang="nl-NL" dirty="0" err="1"/>
              <a:t>can</a:t>
            </a:r>
            <a:r>
              <a:rPr lang="nl-NL" dirty="0"/>
              <a:t> make output </a:t>
            </a:r>
            <a:r>
              <a:rPr lang="nl-NL" dirty="0" err="1"/>
              <a:t>dependent</a:t>
            </a:r>
            <a:r>
              <a:rPr lang="nl-NL" dirty="0"/>
              <a:t>.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91D769-653C-41B3-9F40-B2B26AD4D7A1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4081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6E787-8F9D-43FE-849F-52012120C3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5CC700-8D18-4B4B-8E8C-D0152FAC0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8647F-7F51-4006-B20E-6FF06DB1C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74B0-331B-4226-8836-7C9FB7307241}" type="datetimeFigureOut">
              <a:rPr lang="nl-NL" smtClean="0"/>
              <a:t>11-6-2024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96044-0500-4E1F-A30E-6371D5440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74FA8-C6D6-4E84-B82F-851DE5BA1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C603-81DC-41C9-9EA0-2C1AEEFED0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5774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A3353-8DDD-4E15-ACDE-A9B0BE1AA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C2338C-3313-4834-96AC-882DEF81E9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98351-71BA-4812-B3FB-A8717E9A5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74B0-331B-4226-8836-7C9FB7307241}" type="datetimeFigureOut">
              <a:rPr lang="nl-NL" smtClean="0"/>
              <a:t>11-6-2024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15F4E-C037-463E-A542-12E14E5ED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32841B-7C2E-4840-9218-FD29203F2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C603-81DC-41C9-9EA0-2C1AEEFED0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9203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258A97-E62F-4969-9F57-2FA32ADA2B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96DCC7-306D-43B3-9105-1F51919C00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01F89-9C1F-4A03-9D8E-D7256910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74B0-331B-4226-8836-7C9FB7307241}" type="datetimeFigureOut">
              <a:rPr lang="nl-NL" smtClean="0"/>
              <a:t>11-6-2024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9C87A0-8AB8-4FAD-991D-B8BB1EE04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4ACF0D-18C9-4265-B51B-98C6C4D2D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C603-81DC-41C9-9EA0-2C1AEEFED0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329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D1CE4-FFC6-4151-A694-7A9B0302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CDFC2-C098-42F4-B826-6D8DF74268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68FC-2789-4634-AB09-EEAF1B6E2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74B0-331B-4226-8836-7C9FB7307241}" type="datetimeFigureOut">
              <a:rPr lang="nl-NL" smtClean="0"/>
              <a:t>11-6-2024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E959C-19D9-42D8-8E61-24F4DF013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28C8A-4EAB-4577-88A8-3C90192C6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C603-81DC-41C9-9EA0-2C1AEEFED0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151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27146-C259-4FD6-BBFC-5A2323892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986CB-B3D1-4020-9BD9-F7C479CE3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53DD4-C99B-4B3C-863A-A7359DC6A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74B0-331B-4226-8836-7C9FB7307241}" type="datetimeFigureOut">
              <a:rPr lang="nl-NL" smtClean="0"/>
              <a:t>11-6-2024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3DA1C-F7A3-478B-AD19-2848220AF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AFBF9F-1E67-4F55-A286-478FC4FB1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C603-81DC-41C9-9EA0-2C1AEEFED0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3826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3BEFA-D090-404D-ACDA-A9DD354AF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5F2A9-B6E4-4869-BD5B-669499F7CA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EF3141-F67B-428B-98B0-2F18884527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7F447-59A2-4A34-9A1A-F6E54569C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74B0-331B-4226-8836-7C9FB7307241}" type="datetimeFigureOut">
              <a:rPr lang="nl-NL" smtClean="0"/>
              <a:t>11-6-2024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AFD52-D991-499A-B362-EB153FA71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38682A-B820-4260-A0AF-C8CD46383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C603-81DC-41C9-9EA0-2C1AEEFED0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543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58C7A-D31F-4CAD-B2DF-69E14FD52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CF4A76-A8C7-4A91-8EB2-22FCE6B150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8F5D23-38A6-4840-AD5F-E4AE0879B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211408-B474-42CA-98FD-0964383EB9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D0945B-EF20-4B4A-ADF1-468041ACB4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434E4F-3C28-4F0B-88DD-91B85F363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74B0-331B-4226-8836-7C9FB7307241}" type="datetimeFigureOut">
              <a:rPr lang="nl-NL" smtClean="0"/>
              <a:t>11-6-2024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DA7E51-4E31-4826-8599-C567370A8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10F655-A88D-4D1F-B7AC-1568F8717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C603-81DC-41C9-9EA0-2C1AEEFED0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6215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9389E-B0E6-400A-BCD3-36EDA9703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B38988-5311-4CD0-BC57-ED1B1BB3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74B0-331B-4226-8836-7C9FB7307241}" type="datetimeFigureOut">
              <a:rPr lang="nl-NL" smtClean="0"/>
              <a:t>11-6-2024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F8039B-E88F-4AF5-A64E-EB2DA881A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5E6CFB-D123-4C02-A5CC-34167ABED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C603-81DC-41C9-9EA0-2C1AEEFED0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3655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DB2188-96D5-431E-B33A-1D7AAAF62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74B0-331B-4226-8836-7C9FB7307241}" type="datetimeFigureOut">
              <a:rPr lang="nl-NL" smtClean="0"/>
              <a:t>11-6-2024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412FF0-A750-471B-ACC7-49BD62948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018071-C1D2-42C3-A7D3-699069259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C603-81DC-41C9-9EA0-2C1AEEFED0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0931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84F7F-B44A-4F35-8FD7-82C564BD3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1264C-F189-4314-81BD-4B583BCF2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856878-44EC-4962-8417-34AFD374A4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6C41CB-B082-4FC6-B645-EB00F1E4E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74B0-331B-4226-8836-7C9FB7307241}" type="datetimeFigureOut">
              <a:rPr lang="nl-NL" smtClean="0"/>
              <a:t>11-6-2024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6957E1-BEC1-42F6-9FDD-B48266E9B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5ED9D2-B64A-4AF2-9E5C-F80B82CB9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C603-81DC-41C9-9EA0-2C1AEEFED0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8693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C84BA-CA3A-4C99-B2B5-3DED799A9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F072C3-307F-400F-A914-67810A9A05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A8221E-4E56-4040-B250-3C29CF6B85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648F54-6742-43BF-8DE8-F40ED6D6E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74B0-331B-4226-8836-7C9FB7307241}" type="datetimeFigureOut">
              <a:rPr lang="nl-NL" smtClean="0"/>
              <a:t>11-6-2024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28710C-4A05-4C64-8822-0759BBC91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3B72A5-33A3-4840-81BA-687780230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C603-81DC-41C9-9EA0-2C1AEEFED0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487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AE3A4C-BEBF-4DD3-9E51-8B7527040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7F58E8-8ECC-43E2-8DF6-56AE0A16E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63CEC-3760-47BD-AB58-D9E1106964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C74B0-331B-4226-8836-7C9FB7307241}" type="datetimeFigureOut">
              <a:rPr lang="nl-NL" smtClean="0"/>
              <a:t>11-6-2024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D9B3B-21E2-41E6-B6E2-68FECA4475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320C3-111E-4879-A5E2-DAC28EB91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7C603-81DC-41C9-9EA0-2C1AEEFED0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7810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microsoft.com/office/2018/10/relationships/comments" Target="../comments/modernComment_107_D4552BCC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limate.copernicus.eu/cdsapp#!/dataset/satellite-lai-fapar?tab=overview" TargetMode="External"/><Relationship Id="rId2" Type="http://schemas.openxmlformats.org/officeDocument/2006/relationships/hyperlink" Target="https://ads.atmosphere.copernicus.eu/cdsapp#!/dataset/cams-global-ghg-reanalysis-egg4?tab=overview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limate.copernicus.eu/cdsapp#!/dataset/satellite-land-cover?tab=overview" TargetMode="External"/><Relationship Id="rId5" Type="http://schemas.openxmlformats.org/officeDocument/2006/relationships/hyperlink" Target="https://share.phys.ethz.ch/~pf/nlangdata/ETH_GlobalCanopyHeight_10m_2020_version1/3deg_cogs/" TargetMode="External"/><Relationship Id="rId4" Type="http://schemas.openxmlformats.org/officeDocument/2006/relationships/hyperlink" Target="https://zenodo.org/record/646696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F_E79AF25B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615E7D8-F462-4F18-AF36-3C71D0AF8655}"/>
              </a:ext>
            </a:extLst>
          </p:cNvPr>
          <p:cNvSpPr/>
          <p:nvPr/>
        </p:nvSpPr>
        <p:spPr>
          <a:xfrm>
            <a:off x="9144000" y="0"/>
            <a:ext cx="6096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/>
            <a:r>
              <a:rPr lang="nl-NL" sz="1400" dirty="0" err="1">
                <a:solidFill>
                  <a:schemeClr val="bg1">
                    <a:lumMod val="75000"/>
                  </a:schemeClr>
                </a:solidFill>
                <a:latin typeface="inherit"/>
              </a:rPr>
              <a:t>Tentative</a:t>
            </a:r>
            <a:r>
              <a:rPr lang="nl-NL" sz="1400" dirty="0">
                <a:solidFill>
                  <a:schemeClr val="bg1">
                    <a:lumMod val="75000"/>
                  </a:schemeClr>
                </a:solidFill>
                <a:latin typeface="inherit"/>
              </a:rPr>
              <a:t> Agenda:</a:t>
            </a:r>
            <a:endParaRPr lang="nl-NL" sz="2000" b="0" i="0" dirty="0">
              <a:solidFill>
                <a:schemeClr val="bg1">
                  <a:lumMod val="75000"/>
                </a:schemeClr>
              </a:solidFill>
              <a:effectLst/>
              <a:latin typeface="Aptos"/>
            </a:endParaRPr>
          </a:p>
          <a:p>
            <a:pPr marL="457200"/>
            <a:r>
              <a:rPr lang="nl-NL" sz="1400" dirty="0">
                <a:solidFill>
                  <a:schemeClr val="bg1">
                    <a:lumMod val="75000"/>
                  </a:schemeClr>
                </a:solidFill>
                <a:latin typeface="inherit"/>
              </a:rPr>
              <a:t>-Update </a:t>
            </a:r>
            <a:r>
              <a:rPr lang="nl-NL" sz="1400" dirty="0" err="1">
                <a:solidFill>
                  <a:schemeClr val="bg1">
                    <a:lumMod val="75000"/>
                  </a:schemeClr>
                </a:solidFill>
                <a:latin typeface="inherit"/>
              </a:rPr>
              <a:t>UoR</a:t>
            </a:r>
            <a:r>
              <a:rPr lang="nl-NL" sz="1400" dirty="0">
                <a:solidFill>
                  <a:schemeClr val="bg1">
                    <a:lumMod val="75000"/>
                  </a:schemeClr>
                </a:solidFill>
                <a:latin typeface="inherit"/>
              </a:rPr>
              <a:t> (20 min)</a:t>
            </a:r>
            <a:endParaRPr lang="nl-NL" sz="2000" b="0" i="0" dirty="0">
              <a:solidFill>
                <a:schemeClr val="bg1">
                  <a:lumMod val="75000"/>
                </a:schemeClr>
              </a:solidFill>
              <a:effectLst/>
              <a:latin typeface="Aptos"/>
            </a:endParaRPr>
          </a:p>
          <a:p>
            <a:pPr marL="457200"/>
            <a:r>
              <a:rPr lang="nl-NL" sz="1400" dirty="0">
                <a:solidFill>
                  <a:schemeClr val="bg1">
                    <a:lumMod val="75000"/>
                  </a:schemeClr>
                </a:solidFill>
                <a:latin typeface="inherit"/>
              </a:rPr>
              <a:t>-Update </a:t>
            </a:r>
            <a:r>
              <a:rPr lang="nl-NL" sz="1400" dirty="0" err="1">
                <a:solidFill>
                  <a:schemeClr val="bg1">
                    <a:lumMod val="75000"/>
                  </a:schemeClr>
                </a:solidFill>
                <a:latin typeface="inherit"/>
              </a:rPr>
              <a:t>from</a:t>
            </a:r>
            <a:r>
              <a:rPr lang="nl-NL" sz="1400" dirty="0">
                <a:solidFill>
                  <a:schemeClr val="bg1">
                    <a:lumMod val="75000"/>
                  </a:schemeClr>
                </a:solidFill>
                <a:latin typeface="inherit"/>
              </a:rPr>
              <a:t> ECMWF (20 min)</a:t>
            </a:r>
            <a:endParaRPr lang="nl-NL" sz="2000" b="0" i="0" dirty="0">
              <a:solidFill>
                <a:schemeClr val="bg1">
                  <a:lumMod val="75000"/>
                </a:schemeClr>
              </a:solidFill>
              <a:effectLst/>
              <a:latin typeface="Aptos"/>
            </a:endParaRPr>
          </a:p>
          <a:p>
            <a:pPr marL="457200"/>
            <a:r>
              <a:rPr lang="nl-NL" sz="1400" dirty="0">
                <a:solidFill>
                  <a:schemeClr val="bg1">
                    <a:lumMod val="75000"/>
                  </a:schemeClr>
                </a:solidFill>
                <a:latin typeface="inherit"/>
              </a:rPr>
              <a:t>-Update </a:t>
            </a:r>
            <a:r>
              <a:rPr lang="nl-NL" sz="1400" dirty="0" err="1">
                <a:solidFill>
                  <a:schemeClr val="bg1">
                    <a:lumMod val="75000"/>
                  </a:schemeClr>
                </a:solidFill>
                <a:latin typeface="inherit"/>
              </a:rPr>
              <a:t>from</a:t>
            </a:r>
            <a:r>
              <a:rPr lang="nl-NL" sz="1400" dirty="0">
                <a:solidFill>
                  <a:schemeClr val="bg1">
                    <a:lumMod val="75000"/>
                  </a:schemeClr>
                </a:solidFill>
                <a:latin typeface="inherit"/>
              </a:rPr>
              <a:t> U Twente (20 min)</a:t>
            </a:r>
            <a:endParaRPr lang="nl-NL" sz="2000" b="0" i="0" dirty="0">
              <a:solidFill>
                <a:schemeClr val="bg1">
                  <a:lumMod val="75000"/>
                </a:schemeClr>
              </a:solidFill>
              <a:effectLst/>
              <a:latin typeface="Aptos"/>
            </a:endParaRPr>
          </a:p>
          <a:p>
            <a:pPr marL="457200"/>
            <a:r>
              <a:rPr lang="nl-NL" sz="1400" dirty="0">
                <a:solidFill>
                  <a:schemeClr val="bg1">
                    <a:lumMod val="75000"/>
                  </a:schemeClr>
                </a:solidFill>
                <a:latin typeface="inherit"/>
              </a:rPr>
              <a:t>-</a:t>
            </a:r>
            <a:r>
              <a:rPr lang="nl-NL" sz="1400" dirty="0" err="1">
                <a:solidFill>
                  <a:schemeClr val="bg1">
                    <a:lumMod val="75000"/>
                  </a:schemeClr>
                </a:solidFill>
                <a:latin typeface="inherit"/>
              </a:rPr>
              <a:t>Discussion</a:t>
            </a:r>
            <a:r>
              <a:rPr lang="nl-NL" sz="1400" dirty="0">
                <a:solidFill>
                  <a:schemeClr val="bg1">
                    <a:lumMod val="75000"/>
                  </a:schemeClr>
                </a:solidFill>
                <a:latin typeface="inherit"/>
              </a:rPr>
              <a:t> (30 min)</a:t>
            </a:r>
            <a:endParaRPr lang="nl-NL" sz="2000" b="0" i="0" dirty="0">
              <a:solidFill>
                <a:schemeClr val="bg1">
                  <a:lumMod val="75000"/>
                </a:schemeClr>
              </a:solidFill>
              <a:effectLst/>
              <a:latin typeface="Apto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968701-E85D-436F-AA0E-3184500C93E6}"/>
              </a:ext>
            </a:extLst>
          </p:cNvPr>
          <p:cNvSpPr/>
          <p:nvPr/>
        </p:nvSpPr>
        <p:spPr>
          <a:xfrm>
            <a:off x="4944275" y="6070451"/>
            <a:ext cx="7752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Update on land surface observation operator developments at ECMWF and </a:t>
            </a:r>
            <a:r>
              <a:rPr lang="en-US" b="0" i="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UTwente</a:t>
            </a:r>
            <a:r>
              <a:rPr lang="en-US" b="0" i="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 and link to </a:t>
            </a:r>
            <a:r>
              <a:rPr lang="en-US" b="0" i="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VaaS</a:t>
            </a:r>
            <a:r>
              <a:rPr lang="en-US" b="0" i="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 (vegetation as a root-zone soil sensor) plans. </a:t>
            </a:r>
            <a:endParaRPr lang="nl-NL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7917D661-D98D-47CB-9007-2A47B5A53E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808" y="5861660"/>
            <a:ext cx="2206467" cy="778103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1662353-F469-4016-82F3-F67B0B8F64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88" b="14242"/>
          <a:stretch/>
        </p:blipFill>
        <p:spPr>
          <a:xfrm>
            <a:off x="635640" y="6119646"/>
            <a:ext cx="2047005" cy="59713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E9F87C-FFAC-48DE-85B9-0ECB3B3C4A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3" y="5924273"/>
            <a:ext cx="500964" cy="79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DC0B51A0-4635-48C5-982E-890972AA28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5460" y="936515"/>
            <a:ext cx="10005391" cy="2387600"/>
          </a:xfrm>
        </p:spPr>
        <p:txBody>
          <a:bodyPr>
            <a:normAutofit fontScale="90000"/>
          </a:bodyPr>
          <a:lstStyle/>
          <a:p>
            <a:r>
              <a:rPr lang="en-US" sz="5400" b="1" kern="0" dirty="0">
                <a:solidFill>
                  <a:srgbClr val="159CD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hourly 9 km terrestrial water-energy-carbon fluxes with physics-informed machine learning</a:t>
            </a:r>
            <a:endParaRPr lang="nl-NL" sz="5400" b="1" kern="0" dirty="0">
              <a:solidFill>
                <a:srgbClr val="159CD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8C82C5D9-6BFF-4B01-A774-D3A7DA5FC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24115"/>
            <a:ext cx="9766851" cy="1655762"/>
          </a:xfrm>
        </p:spPr>
        <p:txBody>
          <a:bodyPr>
            <a:normAutofit/>
          </a:bodyPr>
          <a:lstStyle/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Qianqian</a:t>
            </a:r>
            <a:r>
              <a:rPr lang="nl-NL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</a:t>
            </a:r>
            <a:r>
              <a:rPr lang="nl-NL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Yijian Zeng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Yunfei Wang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Fakhereh (Sarah) Alidoost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Francesco Nattino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Yang Liu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Bob Su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nl-NL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070CE2C-AFA3-47E6-874B-6C8974D79157}"/>
              </a:ext>
            </a:extLst>
          </p:cNvPr>
          <p:cNvSpPr/>
          <p:nvPr/>
        </p:nvSpPr>
        <p:spPr>
          <a:xfrm>
            <a:off x="1404729" y="4429030"/>
            <a:ext cx="97668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ITC, University of Twente, the Netherlands</a:t>
            </a:r>
            <a:endParaRPr lang="nl-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Netherlands eScience Center, the Netherlands</a:t>
            </a:r>
            <a:endParaRPr lang="nl-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nl-NL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nl-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nl-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nl-NL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une</a:t>
            </a:r>
            <a:r>
              <a:rPr lang="nl-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2024 </a:t>
            </a:r>
          </a:p>
        </p:txBody>
      </p:sp>
    </p:spTree>
    <p:extLst>
      <p:ext uri="{BB962C8B-B14F-4D97-AF65-F5344CB8AC3E}">
        <p14:creationId xmlns:p14="http://schemas.microsoft.com/office/powerpoint/2010/main" val="2193687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EF749-42B4-4698-8D0A-639257EE7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 Feature </a:t>
            </a:r>
            <a:r>
              <a:rPr lang="nl-NL" dirty="0" err="1"/>
              <a:t>importance</a:t>
            </a:r>
            <a:br>
              <a:rPr lang="nl-NL" dirty="0"/>
            </a:br>
            <a:r>
              <a:rPr lang="nl-NL" dirty="0"/>
              <a:t>				--RF_S-S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375B61-57EB-4F22-8359-DA22EC154BB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37" y="1690688"/>
            <a:ext cx="11583726" cy="5012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3279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EF749-42B4-4698-8D0A-639257EE7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 Feature </a:t>
            </a:r>
            <a:r>
              <a:rPr lang="nl-NL" dirty="0" err="1"/>
              <a:t>importance</a:t>
            </a:r>
            <a:br>
              <a:rPr lang="nl-NL" dirty="0"/>
            </a:br>
            <a:r>
              <a:rPr lang="nl-NL" dirty="0"/>
              <a:t>				--</a:t>
            </a:r>
            <a:r>
              <a:rPr lang="nl-NL" dirty="0" err="1"/>
              <a:t>RF_in</a:t>
            </a:r>
            <a:r>
              <a:rPr lang="nl-NL" dirty="0"/>
              <a:t>-situ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F2FCA8-2EAA-4508-98E2-A51AE8AEA62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22718"/>
            <a:ext cx="10311517" cy="26965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00012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BE7EC-F39C-4F67-B00D-393F57EE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4 Preliminary </a:t>
            </a:r>
            <a:r>
              <a:rPr lang="nl-NL" dirty="0" err="1"/>
              <a:t>testing</a:t>
            </a:r>
            <a:r>
              <a:rPr lang="nl-NL" dirty="0"/>
              <a:t> </a:t>
            </a:r>
            <a:r>
              <a:rPr lang="nl-NL" dirty="0" err="1"/>
              <a:t>result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	</a:t>
            </a:r>
            <a:r>
              <a:rPr lang="nl-NL" dirty="0" err="1"/>
              <a:t>testing_random</a:t>
            </a:r>
            <a:r>
              <a:rPr lang="nl-NL" dirty="0"/>
              <a:t>, </a:t>
            </a:r>
            <a:r>
              <a:rPr lang="nl-NL" dirty="0" err="1"/>
              <a:t>testing_time</a:t>
            </a:r>
            <a:r>
              <a:rPr lang="nl-NL" dirty="0"/>
              <a:t>, </a:t>
            </a:r>
            <a:r>
              <a:rPr lang="nl-NL" dirty="0" err="1"/>
              <a:t>testing_space</a:t>
            </a:r>
            <a:endParaRPr lang="nl-NL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BA20EF2-F45A-4484-AF35-9234A0B7F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530369"/>
              </p:ext>
            </p:extLst>
          </p:nvPr>
        </p:nvGraphicFramePr>
        <p:xfrm>
          <a:off x="716241" y="1734213"/>
          <a:ext cx="10061248" cy="44532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8372">
                  <a:extLst>
                    <a:ext uri="{9D8B030D-6E8A-4147-A177-3AD203B41FA5}">
                      <a16:colId xmlns:a16="http://schemas.microsoft.com/office/drawing/2014/main" val="1481920915"/>
                    </a:ext>
                  </a:extLst>
                </a:gridCol>
                <a:gridCol w="2168372">
                  <a:extLst>
                    <a:ext uri="{9D8B030D-6E8A-4147-A177-3AD203B41FA5}">
                      <a16:colId xmlns:a16="http://schemas.microsoft.com/office/drawing/2014/main" val="3278362767"/>
                    </a:ext>
                  </a:extLst>
                </a:gridCol>
                <a:gridCol w="1040819">
                  <a:extLst>
                    <a:ext uri="{9D8B030D-6E8A-4147-A177-3AD203B41FA5}">
                      <a16:colId xmlns:a16="http://schemas.microsoft.com/office/drawing/2014/main" val="1602087919"/>
                    </a:ext>
                  </a:extLst>
                </a:gridCol>
                <a:gridCol w="1040819">
                  <a:extLst>
                    <a:ext uri="{9D8B030D-6E8A-4147-A177-3AD203B41FA5}">
                      <a16:colId xmlns:a16="http://schemas.microsoft.com/office/drawing/2014/main" val="1404062562"/>
                    </a:ext>
                  </a:extLst>
                </a:gridCol>
                <a:gridCol w="1040819">
                  <a:extLst>
                    <a:ext uri="{9D8B030D-6E8A-4147-A177-3AD203B41FA5}">
                      <a16:colId xmlns:a16="http://schemas.microsoft.com/office/drawing/2014/main" val="1924843336"/>
                    </a:ext>
                  </a:extLst>
                </a:gridCol>
                <a:gridCol w="867349">
                  <a:extLst>
                    <a:ext uri="{9D8B030D-6E8A-4147-A177-3AD203B41FA5}">
                      <a16:colId xmlns:a16="http://schemas.microsoft.com/office/drawing/2014/main" val="553707394"/>
                    </a:ext>
                  </a:extLst>
                </a:gridCol>
                <a:gridCol w="867349">
                  <a:extLst>
                    <a:ext uri="{9D8B030D-6E8A-4147-A177-3AD203B41FA5}">
                      <a16:colId xmlns:a16="http://schemas.microsoft.com/office/drawing/2014/main" val="3450927095"/>
                    </a:ext>
                  </a:extLst>
                </a:gridCol>
                <a:gridCol w="867349">
                  <a:extLst>
                    <a:ext uri="{9D8B030D-6E8A-4147-A177-3AD203B41FA5}">
                      <a16:colId xmlns:a16="http://schemas.microsoft.com/office/drawing/2014/main" val="1517886162"/>
                    </a:ext>
                  </a:extLst>
                </a:gridCol>
              </a:tblGrid>
              <a:tr h="273047">
                <a:tc rowSpan="2"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ID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 rowSpan="2">
                  <a:txBody>
                    <a:bodyPr/>
                    <a:lstStyle/>
                    <a:p>
                      <a:pPr marL="0" marR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Target variables 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Testing_random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Testing_time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Testing_space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866161"/>
                  </a:ext>
                </a:extLst>
              </a:tr>
              <a:tr h="409571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RMSE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r score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RMSE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r</a:t>
                      </a:r>
                      <a:r>
                        <a:rPr lang="hu-HU" sz="1000" baseline="30000" dirty="0">
                          <a:effectLst/>
                        </a:rPr>
                        <a:t> </a:t>
                      </a:r>
                      <a:r>
                        <a:rPr lang="hu-HU" sz="1000" dirty="0">
                          <a:effectLst/>
                        </a:rPr>
                        <a:t>score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RMSE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r</a:t>
                      </a:r>
                      <a:r>
                        <a:rPr lang="hu-HU" sz="1000" baseline="30000">
                          <a:effectLst/>
                        </a:rPr>
                        <a:t> </a:t>
                      </a:r>
                      <a:r>
                        <a:rPr lang="hu-HU" sz="1000">
                          <a:effectLst/>
                        </a:rPr>
                        <a:t>score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extLst>
                  <a:ext uri="{0D108BD9-81ED-4DB2-BD59-A6C34878D82A}">
                    <a16:rowId xmlns:a16="http://schemas.microsoft.com/office/drawing/2014/main" val="2457950269"/>
                  </a:ext>
                </a:extLst>
              </a:tr>
              <a:tr h="273047">
                <a:tc rowSpan="7"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RF_S-S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dirty="0">
                          <a:effectLst/>
                        </a:rPr>
                        <a:t>Rn (W m</a:t>
                      </a:r>
                      <a:r>
                        <a:rPr lang="hu-HU" sz="1000" b="1" baseline="30000" dirty="0">
                          <a:effectLst/>
                        </a:rPr>
                        <a:t>-2</a:t>
                      </a:r>
                      <a:r>
                        <a:rPr lang="hu-HU" sz="1000" b="1" dirty="0">
                          <a:effectLst/>
                        </a:rPr>
                        <a:t>)</a:t>
                      </a:r>
                      <a:endParaRPr lang="nl-NL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5.9207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0.9995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6.3796</a:t>
                      </a:r>
                      <a:r>
                        <a:rPr lang="nl-NL" sz="1000" dirty="0">
                          <a:effectLst/>
                        </a:rPr>
                        <a:t> /38.7934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0.9994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</a:rPr>
                        <a:t>/0.9823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7.1306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/43.7466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0.9992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/0.9761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422793607"/>
                  </a:ext>
                </a:extLst>
              </a:tr>
              <a:tr h="273047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dirty="0">
                          <a:effectLst/>
                        </a:rPr>
                        <a:t>LE (W m</a:t>
                      </a:r>
                      <a:r>
                        <a:rPr lang="hu-HU" sz="1000" b="1" baseline="30000" dirty="0">
                          <a:effectLst/>
                        </a:rPr>
                        <a:t>-2</a:t>
                      </a:r>
                      <a:r>
                        <a:rPr lang="hu-HU" sz="1000" b="1" dirty="0">
                          <a:effectLst/>
                        </a:rPr>
                        <a:t>)</a:t>
                      </a:r>
                      <a:endParaRPr lang="nl-NL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11.9970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0.9870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13.6575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</a:rPr>
                        <a:t>/51.3204</a:t>
                      </a: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0.9823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</a:rPr>
                        <a:t>/0.7732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21.3858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/45.5028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0.9452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/0.7661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3127707264"/>
                  </a:ext>
                </a:extLst>
              </a:tr>
              <a:tr h="273047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dirty="0">
                          <a:effectLst/>
                        </a:rPr>
                        <a:t>H (W m</a:t>
                      </a:r>
                      <a:r>
                        <a:rPr lang="hu-HU" sz="1000" b="1" baseline="30000" dirty="0">
                          <a:effectLst/>
                        </a:rPr>
                        <a:t>-2</a:t>
                      </a:r>
                      <a:r>
                        <a:rPr lang="hu-HU" sz="1000" b="1" dirty="0">
                          <a:effectLst/>
                        </a:rPr>
                        <a:t>)</a:t>
                      </a:r>
                      <a:endParaRPr lang="nl-NL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17.6290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0.9877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19.0925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</a:rPr>
                        <a:t>/62.3594</a:t>
                      </a: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0.9860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</a:rPr>
                        <a:t>/0.8375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25.0404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/59.7170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0.9739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/0.8372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3481961858"/>
                  </a:ext>
                </a:extLst>
              </a:tr>
              <a:tr h="273047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G (W m</a:t>
                      </a:r>
                      <a:r>
                        <a:rPr lang="hu-HU" sz="1000" baseline="30000">
                          <a:effectLst/>
                        </a:rPr>
                        <a:t>-2</a:t>
                      </a:r>
                      <a:r>
                        <a:rPr lang="hu-HU" sz="1000">
                          <a:effectLst/>
                        </a:rPr>
                        <a:t>)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15.7445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0.9106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16.9778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0.8932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19.6624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0.8160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1488909334"/>
                  </a:ext>
                </a:extLst>
              </a:tr>
              <a:tr h="273047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b="1" dirty="0">
                          <a:effectLst/>
                        </a:rPr>
                        <a:t>GPP (umol m</a:t>
                      </a:r>
                      <a:r>
                        <a:rPr lang="hu-HU" sz="1000" b="1" baseline="30000" dirty="0">
                          <a:effectLst/>
                        </a:rPr>
                        <a:t>-2</a:t>
                      </a:r>
                      <a:r>
                        <a:rPr lang="hu-HU" sz="1000" b="1" dirty="0">
                          <a:effectLst/>
                        </a:rPr>
                        <a:t> s</a:t>
                      </a:r>
                      <a:r>
                        <a:rPr lang="hu-HU" sz="1000" b="1" baseline="30000" dirty="0">
                          <a:effectLst/>
                        </a:rPr>
                        <a:t>-1</a:t>
                      </a:r>
                      <a:r>
                        <a:rPr lang="hu-HU" sz="1000" b="1" dirty="0">
                          <a:effectLst/>
                        </a:rPr>
                        <a:t>)</a:t>
                      </a:r>
                      <a:endParaRPr lang="nl-NL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0.7274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0.9946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0.9759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</a:rPr>
                        <a:t>/4.6136</a:t>
                      </a: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0.9902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/0.7896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1.6454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/3.9754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0.9671</a:t>
                      </a:r>
                      <a:endParaRPr lang="nl-NL" sz="1000" dirty="0">
                        <a:effectLst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/0.8204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540444322"/>
                  </a:ext>
                </a:extLst>
              </a:tr>
              <a:tr h="273047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SIF685 (W m</a:t>
                      </a:r>
                      <a:r>
                        <a:rPr lang="hu-HU" sz="1000" baseline="30000">
                          <a:effectLst/>
                        </a:rPr>
                        <a:t>-2</a:t>
                      </a:r>
                      <a:r>
                        <a:rPr lang="hu-HU" sz="1000">
                          <a:effectLst/>
                        </a:rPr>
                        <a:t> um</a:t>
                      </a:r>
                      <a:r>
                        <a:rPr lang="hu-HU" sz="1000" baseline="30000">
                          <a:effectLst/>
                        </a:rPr>
                        <a:t>-1</a:t>
                      </a:r>
                      <a:r>
                        <a:rPr lang="hu-HU" sz="1000">
                          <a:effectLst/>
                        </a:rPr>
                        <a:t> sr</a:t>
                      </a:r>
                      <a:r>
                        <a:rPr lang="hu-HU" sz="1000" baseline="30000">
                          <a:effectLst/>
                        </a:rPr>
                        <a:t>-1</a:t>
                      </a:r>
                      <a:r>
                        <a:rPr lang="hu-HU" sz="1000">
                          <a:effectLst/>
                        </a:rPr>
                        <a:t>)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0.0060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0.9985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0.0066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0.9982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0.0081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0.9971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3796567480"/>
                  </a:ext>
                </a:extLst>
              </a:tr>
              <a:tr h="273047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SIF740 (W m</a:t>
                      </a:r>
                      <a:r>
                        <a:rPr lang="hu-HU" sz="1000" baseline="30000">
                          <a:effectLst/>
                        </a:rPr>
                        <a:t>-2</a:t>
                      </a:r>
                      <a:r>
                        <a:rPr lang="hu-HU" sz="1000">
                          <a:effectLst/>
                        </a:rPr>
                        <a:t> um</a:t>
                      </a:r>
                      <a:r>
                        <a:rPr lang="hu-HU" sz="1000" baseline="30000">
                          <a:effectLst/>
                        </a:rPr>
                        <a:t>-1</a:t>
                      </a:r>
                      <a:r>
                        <a:rPr lang="hu-HU" sz="1000">
                          <a:effectLst/>
                        </a:rPr>
                        <a:t> sr</a:t>
                      </a:r>
                      <a:r>
                        <a:rPr lang="hu-HU" sz="1000" baseline="30000">
                          <a:effectLst/>
                        </a:rPr>
                        <a:t>-1</a:t>
                      </a:r>
                      <a:r>
                        <a:rPr lang="hu-HU" sz="1000">
                          <a:effectLst/>
                        </a:rPr>
                        <a:t>)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0.0219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0.9991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0.0260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0.9987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0.0345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0.9975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1999904980"/>
                  </a:ext>
                </a:extLst>
              </a:tr>
              <a:tr h="273047">
                <a:tc rowSpan="4"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RF_in-situ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 anchor="ctr"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Rn_insitu (W m</a:t>
                      </a:r>
                      <a:r>
                        <a:rPr lang="hu-HU" sz="1000" baseline="30000">
                          <a:effectLst/>
                        </a:rPr>
                        <a:t>-2</a:t>
                      </a:r>
                      <a:r>
                        <a:rPr lang="hu-HU" sz="1000">
                          <a:effectLst/>
                        </a:rPr>
                        <a:t>)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25.3287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0.9916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26.9443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0.9910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39.7407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0.9787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1525720258"/>
                  </a:ext>
                </a:extLst>
              </a:tr>
              <a:tr h="273047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LE_insitu (W m</a:t>
                      </a:r>
                      <a:r>
                        <a:rPr lang="hu-HU" sz="1000" baseline="30000">
                          <a:effectLst/>
                        </a:rPr>
                        <a:t>-2</a:t>
                      </a:r>
                      <a:r>
                        <a:rPr lang="hu-HU" sz="1000">
                          <a:effectLst/>
                        </a:rPr>
                        <a:t>)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28.0920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0.9260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35.1671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0.8880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37.8781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0.8146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2655268947"/>
                  </a:ext>
                </a:extLst>
              </a:tr>
              <a:tr h="273047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H_insitu (W m</a:t>
                      </a:r>
                      <a:r>
                        <a:rPr lang="hu-HU" sz="1000" baseline="30000">
                          <a:effectLst/>
                        </a:rPr>
                        <a:t>-2</a:t>
                      </a:r>
                      <a:r>
                        <a:rPr lang="hu-HU" sz="1000">
                          <a:effectLst/>
                        </a:rPr>
                        <a:t>)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27.6739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0.9519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32.4634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0.9334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46.8580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0.8900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1017755410"/>
                  </a:ext>
                </a:extLst>
              </a:tr>
              <a:tr h="273047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GPP_insitu (umol m</a:t>
                      </a:r>
                      <a:r>
                        <a:rPr lang="hu-HU" sz="1000" baseline="30000" dirty="0">
                          <a:effectLst/>
                        </a:rPr>
                        <a:t>-2</a:t>
                      </a:r>
                      <a:r>
                        <a:rPr lang="hu-HU" sz="1000" dirty="0">
                          <a:effectLst/>
                        </a:rPr>
                        <a:t> s</a:t>
                      </a:r>
                      <a:r>
                        <a:rPr lang="hu-HU" sz="1000" baseline="30000" dirty="0">
                          <a:effectLst/>
                        </a:rPr>
                        <a:t>-1</a:t>
                      </a:r>
                      <a:r>
                        <a:rPr lang="hu-HU" sz="1000" dirty="0">
                          <a:effectLst/>
                        </a:rPr>
                        <a:t>)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2.4184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0.9420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3.4192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0.8830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>
                          <a:effectLst/>
                        </a:rPr>
                        <a:t>3.4583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u-HU" sz="1000" dirty="0">
                          <a:effectLst/>
                        </a:rPr>
                        <a:t>0.8524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21" marR="67521" marT="0" marB="0"/>
                </a:tc>
                <a:extLst>
                  <a:ext uri="{0D108BD9-81ED-4DB2-BD59-A6C34878D82A}">
                    <a16:rowId xmlns:a16="http://schemas.microsoft.com/office/drawing/2014/main" val="233348299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7FC0692-7A3B-453E-9F6F-B881D889BB00}"/>
              </a:ext>
            </a:extLst>
          </p:cNvPr>
          <p:cNvSpPr txBox="1"/>
          <p:nvPr/>
        </p:nvSpPr>
        <p:spPr>
          <a:xfrm>
            <a:off x="-46182" y="6211669"/>
            <a:ext cx="12238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For Rn, LE, H, GPP in RF_S-S, we </a:t>
            </a:r>
            <a:r>
              <a:rPr lang="nl-NL" dirty="0" err="1"/>
              <a:t>used</a:t>
            </a:r>
            <a:r>
              <a:rPr lang="nl-NL" dirty="0"/>
              <a:t> </a:t>
            </a:r>
            <a:r>
              <a:rPr lang="nl-NL" dirty="0" err="1"/>
              <a:t>both</a:t>
            </a:r>
            <a:r>
              <a:rPr lang="nl-NL" dirty="0"/>
              <a:t> model output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insitu</a:t>
            </a:r>
            <a:r>
              <a:rPr lang="nl-NL" dirty="0"/>
              <a:t> </a:t>
            </a:r>
            <a:r>
              <a:rPr lang="nl-NL" dirty="0" err="1"/>
              <a:t>fluxes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test, </a:t>
            </a:r>
            <a:r>
              <a:rPr lang="nl-NL" dirty="0" err="1"/>
              <a:t>that’s</a:t>
            </a:r>
            <a:r>
              <a:rPr lang="nl-NL" dirty="0"/>
              <a:t> </a:t>
            </a:r>
            <a:r>
              <a:rPr lang="nl-NL" dirty="0" err="1"/>
              <a:t>why</a:t>
            </a:r>
            <a:r>
              <a:rPr lang="nl-NL" dirty="0"/>
              <a:t> </a:t>
            </a:r>
            <a:r>
              <a:rPr lang="nl-NL" dirty="0" err="1"/>
              <a:t>there</a:t>
            </a:r>
            <a:r>
              <a:rPr lang="nl-NL" dirty="0"/>
              <a:t> are </a:t>
            </a:r>
            <a:r>
              <a:rPr lang="nl-NL" dirty="0" err="1"/>
              <a:t>two</a:t>
            </a:r>
            <a:r>
              <a:rPr lang="nl-NL" dirty="0"/>
              <a:t> </a:t>
            </a:r>
            <a:r>
              <a:rPr lang="nl-NL" dirty="0" err="1"/>
              <a:t>values</a:t>
            </a:r>
            <a:r>
              <a:rPr lang="nl-NL" dirty="0"/>
              <a:t> in </a:t>
            </a:r>
            <a:r>
              <a:rPr lang="nl-NL" dirty="0" err="1"/>
              <a:t>those</a:t>
            </a:r>
            <a:r>
              <a:rPr lang="nl-NL" dirty="0"/>
              <a:t> </a:t>
            </a:r>
            <a:r>
              <a:rPr lang="nl-NL" dirty="0" err="1"/>
              <a:t>cells</a:t>
            </a:r>
            <a:r>
              <a:rPr lang="nl-NL"/>
              <a:t>. </a:t>
            </a:r>
          </a:p>
          <a:p>
            <a:r>
              <a:rPr lang="nl-NL"/>
              <a:t>In </a:t>
            </a:r>
            <a:r>
              <a:rPr lang="nl-NL" dirty="0" err="1"/>
              <a:t>each</a:t>
            </a:r>
            <a:r>
              <a:rPr lang="nl-NL" dirty="0"/>
              <a:t> </a:t>
            </a:r>
            <a:r>
              <a:rPr lang="nl-NL" dirty="0" err="1"/>
              <a:t>cell</a:t>
            </a:r>
            <a:r>
              <a:rPr lang="nl-NL" dirty="0"/>
              <a:t> </a:t>
            </a:r>
            <a:r>
              <a:rPr lang="nl-NL" dirty="0" err="1"/>
              <a:t>who</a:t>
            </a:r>
            <a:r>
              <a:rPr lang="nl-NL" dirty="0"/>
              <a:t> has </a:t>
            </a:r>
            <a:r>
              <a:rPr lang="nl-NL" dirty="0" err="1"/>
              <a:t>two</a:t>
            </a:r>
            <a:r>
              <a:rPr lang="nl-NL" dirty="0"/>
              <a:t> </a:t>
            </a:r>
            <a:r>
              <a:rPr lang="nl-NL" dirty="0" err="1"/>
              <a:t>values</a:t>
            </a:r>
            <a:r>
              <a:rPr lang="nl-NL" dirty="0"/>
              <a:t>, </a:t>
            </a:r>
            <a:r>
              <a:rPr lang="nl-NL" dirty="0" err="1"/>
              <a:t>the</a:t>
            </a:r>
            <a:r>
              <a:rPr lang="nl-NL" dirty="0"/>
              <a:t> first </a:t>
            </a:r>
            <a:r>
              <a:rPr lang="nl-NL" dirty="0" err="1"/>
              <a:t>value</a:t>
            </a:r>
            <a:r>
              <a:rPr lang="nl-NL" dirty="0"/>
              <a:t> is model output as </a:t>
            </a:r>
            <a:r>
              <a:rPr lang="nl-NL" dirty="0" err="1"/>
              <a:t>true</a:t>
            </a:r>
            <a:r>
              <a:rPr lang="nl-NL" dirty="0"/>
              <a:t> </a:t>
            </a:r>
            <a:r>
              <a:rPr lang="nl-NL" dirty="0" err="1"/>
              <a:t>values</a:t>
            </a:r>
            <a:r>
              <a:rPr lang="nl-NL" dirty="0"/>
              <a:t>, </a:t>
            </a:r>
            <a:r>
              <a:rPr lang="nl-NL" dirty="0" err="1"/>
              <a:t>the</a:t>
            </a:r>
            <a:r>
              <a:rPr lang="nl-NL" dirty="0"/>
              <a:t> second </a:t>
            </a:r>
            <a:r>
              <a:rPr lang="nl-NL" dirty="0" err="1"/>
              <a:t>value</a:t>
            </a:r>
            <a:r>
              <a:rPr lang="nl-NL" dirty="0"/>
              <a:t> is </a:t>
            </a:r>
            <a:r>
              <a:rPr lang="nl-NL" dirty="0" err="1"/>
              <a:t>insitu</a:t>
            </a:r>
            <a:r>
              <a:rPr lang="nl-NL" dirty="0"/>
              <a:t> as </a:t>
            </a:r>
            <a:r>
              <a:rPr lang="nl-NL" dirty="0" err="1"/>
              <a:t>true</a:t>
            </a:r>
            <a:r>
              <a:rPr lang="nl-NL" dirty="0"/>
              <a:t> </a:t>
            </a:r>
            <a:r>
              <a:rPr lang="nl-NL" dirty="0" err="1"/>
              <a:t>values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2351564"/>
      </p:ext>
    </p:extLst>
  </p:cSld>
  <p:clrMapOvr>
    <a:masterClrMapping/>
  </p:clrMapOvr>
  <p:extLst mod="1">
    <p:ext uri="{6950BFC3-D8DA-4A85-94F7-54DA5524770B}">
      <p188:commentRel xmlns:p188="http://schemas.microsoft.com/office/powerpoint/2018/8/main" xmlns="" r:id="rId5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54FBFF-CC75-4034-AB8D-69F16F1B7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898" y="0"/>
            <a:ext cx="2869035" cy="228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37FCD0-32B5-4520-93C5-28E60D8D9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932" y="0"/>
            <a:ext cx="2848063" cy="228600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43F63D55-601A-4BF2-A7F4-4EEBFB9FE716}"/>
              </a:ext>
            </a:extLst>
          </p:cNvPr>
          <p:cNvSpPr/>
          <p:nvPr/>
        </p:nvSpPr>
        <p:spPr>
          <a:xfrm>
            <a:off x="9887345" y="63141"/>
            <a:ext cx="1970843" cy="11896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altLang="zh-CN" dirty="0" err="1"/>
              <a:t>Testing</a:t>
            </a:r>
            <a:r>
              <a:rPr lang="nl-NL" altLang="zh-CN" dirty="0"/>
              <a:t> time</a:t>
            </a:r>
            <a:endParaRPr lang="nl-NL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E2ECC0-E4B4-4507-B715-3CA0E0542B0E}"/>
              </a:ext>
            </a:extLst>
          </p:cNvPr>
          <p:cNvSpPr/>
          <p:nvPr/>
        </p:nvSpPr>
        <p:spPr>
          <a:xfrm>
            <a:off x="7409300" y="889986"/>
            <a:ext cx="2233464" cy="8187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RF_S-S</a:t>
            </a:r>
          </a:p>
          <a:p>
            <a:pPr algn="ctr"/>
            <a:r>
              <a:rPr lang="nl-NL" dirty="0" err="1"/>
              <a:t>Testing</a:t>
            </a:r>
            <a:r>
              <a:rPr lang="nl-NL" dirty="0"/>
              <a:t>: model output as </a:t>
            </a:r>
            <a:r>
              <a:rPr lang="nl-NL" dirty="0" err="1"/>
              <a:t>true</a:t>
            </a:r>
            <a:r>
              <a:rPr lang="nl-NL" dirty="0"/>
              <a:t> </a:t>
            </a:r>
            <a:r>
              <a:rPr lang="nl-NL" dirty="0" err="1"/>
              <a:t>values</a:t>
            </a:r>
            <a:endParaRPr lang="nl-NL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FD318F-7736-4904-9A5B-800BEAADC1A1}"/>
              </a:ext>
            </a:extLst>
          </p:cNvPr>
          <p:cNvSpPr/>
          <p:nvPr/>
        </p:nvSpPr>
        <p:spPr>
          <a:xfrm>
            <a:off x="7409299" y="5381282"/>
            <a:ext cx="1663589" cy="5060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RF_insitu</a:t>
            </a:r>
            <a:endParaRPr lang="nl-NL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44ED9C-3AA5-4519-80D2-8D7BEFE27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325" y="4572000"/>
            <a:ext cx="2903724" cy="2286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17B3C1-87E2-488A-8DA4-839D9B7B2C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6404" y="4572000"/>
            <a:ext cx="2874309" cy="228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0325AD-0B5B-4A94-B389-CCA3FF67AF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765" y="2286000"/>
            <a:ext cx="2898396" cy="2286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989AF2E-90E5-40A7-A7AF-933DF7F4EE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6458" y="2286000"/>
            <a:ext cx="2869035" cy="2286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6F4A33F-D01E-4B2C-B844-09093A4C7F54}"/>
              </a:ext>
            </a:extLst>
          </p:cNvPr>
          <p:cNvSpPr/>
          <p:nvPr/>
        </p:nvSpPr>
        <p:spPr>
          <a:xfrm>
            <a:off x="7409299" y="3000495"/>
            <a:ext cx="2233464" cy="8187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RF_S-S</a:t>
            </a:r>
          </a:p>
          <a:p>
            <a:pPr algn="ctr"/>
            <a:r>
              <a:rPr lang="nl-NL" dirty="0" err="1"/>
              <a:t>Testing</a:t>
            </a:r>
            <a:r>
              <a:rPr lang="nl-NL" dirty="0"/>
              <a:t>: </a:t>
            </a:r>
            <a:r>
              <a:rPr lang="nl-NL" dirty="0" err="1"/>
              <a:t>insitu</a:t>
            </a:r>
            <a:r>
              <a:rPr lang="nl-NL" dirty="0"/>
              <a:t> </a:t>
            </a:r>
            <a:r>
              <a:rPr lang="nl-NL" dirty="0" err="1"/>
              <a:t>fluxes</a:t>
            </a:r>
            <a:r>
              <a:rPr lang="nl-NL" dirty="0"/>
              <a:t> as </a:t>
            </a:r>
            <a:r>
              <a:rPr lang="nl-NL" dirty="0" err="1"/>
              <a:t>true</a:t>
            </a:r>
            <a:r>
              <a:rPr lang="nl-NL" dirty="0"/>
              <a:t> </a:t>
            </a:r>
            <a:r>
              <a:rPr lang="nl-NL" dirty="0" err="1"/>
              <a:t>values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2359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890CE4E5-D1AA-4BFA-A5D6-4D8CC65E74E2}"/>
              </a:ext>
            </a:extLst>
          </p:cNvPr>
          <p:cNvSpPr/>
          <p:nvPr/>
        </p:nvSpPr>
        <p:spPr>
          <a:xfrm>
            <a:off x="9996257" y="36255"/>
            <a:ext cx="2086252" cy="11896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altLang="zh-CN" dirty="0" err="1"/>
              <a:t>Testing</a:t>
            </a:r>
            <a:r>
              <a:rPr lang="nl-NL" altLang="zh-CN" dirty="0"/>
              <a:t> </a:t>
            </a:r>
            <a:r>
              <a:rPr lang="nl-NL" altLang="zh-CN" dirty="0" err="1"/>
              <a:t>space</a:t>
            </a:r>
            <a:endParaRPr lang="nl-NL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E4506C-3A80-4E80-84E3-0DA372DB8E04}"/>
              </a:ext>
            </a:extLst>
          </p:cNvPr>
          <p:cNvSpPr/>
          <p:nvPr/>
        </p:nvSpPr>
        <p:spPr>
          <a:xfrm>
            <a:off x="8548828" y="4662556"/>
            <a:ext cx="1663589" cy="5060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RF_insitu</a:t>
            </a:r>
            <a:endParaRPr lang="nl-NL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AC45F9-1867-4FF1-A423-39CBA7145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08" y="-11810"/>
            <a:ext cx="2853298" cy="228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5D0F99-E2AF-42B8-A0F0-615D6F77B8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031" y="-11810"/>
            <a:ext cx="2869035" cy="22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A9AE60-3439-4495-AE91-BBF15FE069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2723" y="4560190"/>
            <a:ext cx="2937343" cy="2286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BDEF40-88A6-42A7-82DF-5924EEF17A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415" y="4560190"/>
            <a:ext cx="2903724" cy="228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2D0D59-29D3-4418-AB25-9C5A184059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031" y="2274190"/>
            <a:ext cx="2874309" cy="2286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B3093B4-FD4F-4B70-BEA5-9C14A0B6E2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0935" y="2286000"/>
            <a:ext cx="2903724" cy="2286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730118F-B3B8-4474-B7DD-C23EA4CE0D6A}"/>
              </a:ext>
            </a:extLst>
          </p:cNvPr>
          <p:cNvSpPr/>
          <p:nvPr/>
        </p:nvSpPr>
        <p:spPr>
          <a:xfrm>
            <a:off x="7409300" y="889986"/>
            <a:ext cx="2233464" cy="8187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RF_S-S</a:t>
            </a:r>
          </a:p>
          <a:p>
            <a:pPr algn="ctr"/>
            <a:r>
              <a:rPr lang="nl-NL" dirty="0" err="1"/>
              <a:t>Testing</a:t>
            </a:r>
            <a:r>
              <a:rPr lang="nl-NL" dirty="0"/>
              <a:t>: model output as </a:t>
            </a:r>
            <a:r>
              <a:rPr lang="nl-NL" dirty="0" err="1"/>
              <a:t>true</a:t>
            </a:r>
            <a:r>
              <a:rPr lang="nl-NL" dirty="0"/>
              <a:t> </a:t>
            </a:r>
            <a:r>
              <a:rPr lang="nl-NL" dirty="0" err="1"/>
              <a:t>values</a:t>
            </a:r>
            <a:endParaRPr lang="nl-NL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0988FD-2237-44A3-AB86-E67BD6BD1258}"/>
              </a:ext>
            </a:extLst>
          </p:cNvPr>
          <p:cNvSpPr/>
          <p:nvPr/>
        </p:nvSpPr>
        <p:spPr>
          <a:xfrm>
            <a:off x="7409299" y="3000495"/>
            <a:ext cx="2233464" cy="8187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RF_S-S</a:t>
            </a:r>
          </a:p>
          <a:p>
            <a:pPr algn="ctr"/>
            <a:r>
              <a:rPr lang="nl-NL" dirty="0" err="1"/>
              <a:t>Testing</a:t>
            </a:r>
            <a:r>
              <a:rPr lang="nl-NL" dirty="0"/>
              <a:t>: </a:t>
            </a:r>
            <a:r>
              <a:rPr lang="nl-NL" dirty="0" err="1"/>
              <a:t>insitu</a:t>
            </a:r>
            <a:r>
              <a:rPr lang="nl-NL" dirty="0"/>
              <a:t> </a:t>
            </a:r>
            <a:r>
              <a:rPr lang="nl-NL" dirty="0" err="1"/>
              <a:t>fluxes</a:t>
            </a:r>
            <a:r>
              <a:rPr lang="nl-NL" dirty="0"/>
              <a:t> as </a:t>
            </a:r>
            <a:r>
              <a:rPr lang="nl-NL" dirty="0" err="1"/>
              <a:t>true</a:t>
            </a:r>
            <a:r>
              <a:rPr lang="nl-NL" dirty="0"/>
              <a:t> </a:t>
            </a:r>
            <a:r>
              <a:rPr lang="nl-NL" dirty="0" err="1"/>
              <a:t>values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908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1B876FDE-536C-4676-99A4-E991B168A7F9}"/>
              </a:ext>
            </a:extLst>
          </p:cNvPr>
          <p:cNvGrpSpPr/>
          <p:nvPr/>
        </p:nvGrpSpPr>
        <p:grpSpPr>
          <a:xfrm>
            <a:off x="711742" y="16969"/>
            <a:ext cx="5138195" cy="6858000"/>
            <a:chOff x="6719540" y="-24195"/>
            <a:chExt cx="5138195" cy="68580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2F9AD9A-B4A9-407B-AC1F-0B592172F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2753" y="-24195"/>
              <a:ext cx="2294982" cy="68580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B51A17C-4921-4601-A39E-490D59C11F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540" y="0"/>
              <a:ext cx="2846352" cy="22860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B09EC4C-C780-4FFE-AD60-28BD3A12D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540" y="2261805"/>
              <a:ext cx="2846352" cy="22860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D2FA3B0-1EE6-4707-9980-4493340D77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9540" y="4523610"/>
              <a:ext cx="2843213" cy="228600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7BC688-5626-4CE6-AC47-DFB9D946556D}"/>
              </a:ext>
            </a:extLst>
          </p:cNvPr>
          <p:cNvGrpSpPr/>
          <p:nvPr/>
        </p:nvGrpSpPr>
        <p:grpSpPr>
          <a:xfrm>
            <a:off x="6096000" y="16969"/>
            <a:ext cx="5096670" cy="6858000"/>
            <a:chOff x="6805756" y="0"/>
            <a:chExt cx="5096670" cy="685800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030D2F1-BFFE-4B20-93B2-BED3F56EAD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20917" y="0"/>
              <a:ext cx="2281509" cy="685800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E455FCF-0121-4198-B649-44DDE8AB0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2457" y="0"/>
              <a:ext cx="2801759" cy="228600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809F16F-59B3-4389-A78D-1E2DC40BE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2457" y="2286000"/>
              <a:ext cx="2801759" cy="22860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3E32449-9FEC-4E3E-85BA-BBCB2726A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5756" y="4572000"/>
              <a:ext cx="2798669" cy="2286000"/>
            </a:xfrm>
            <a:prstGeom prst="rect">
              <a:avLst/>
            </a:prstGeom>
          </p:spPr>
        </p:pic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id="{6B705EC7-5445-4067-BC0C-D4300FD33B85}"/>
              </a:ext>
            </a:extLst>
          </p:cNvPr>
          <p:cNvSpPr txBox="1">
            <a:spLocks/>
          </p:cNvSpPr>
          <p:nvPr/>
        </p:nvSpPr>
        <p:spPr>
          <a:xfrm>
            <a:off x="102704" y="16969"/>
            <a:ext cx="10515600" cy="614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00" dirty="0"/>
              <a:t>5 </a:t>
            </a:r>
            <a:r>
              <a:rPr lang="nl-NL" sz="3200" dirty="0" err="1"/>
              <a:t>Fluxes</a:t>
            </a:r>
            <a:r>
              <a:rPr lang="nl-NL" sz="3200" dirty="0"/>
              <a:t> map</a:t>
            </a:r>
          </a:p>
        </p:txBody>
      </p:sp>
    </p:spTree>
    <p:extLst>
      <p:ext uri="{BB962C8B-B14F-4D97-AF65-F5344CB8AC3E}">
        <p14:creationId xmlns:p14="http://schemas.microsoft.com/office/powerpoint/2010/main" val="4249451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B7967B53-3678-4E7F-9767-3C45042BBDA0}"/>
              </a:ext>
            </a:extLst>
          </p:cNvPr>
          <p:cNvGrpSpPr/>
          <p:nvPr/>
        </p:nvGrpSpPr>
        <p:grpSpPr>
          <a:xfrm>
            <a:off x="611683" y="23078"/>
            <a:ext cx="5115431" cy="6858000"/>
            <a:chOff x="6362695" y="0"/>
            <a:chExt cx="5115431" cy="685800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9E04E230-FB9C-40C1-8CB4-204065F08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2695" y="0"/>
              <a:ext cx="2860656" cy="228600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AD5888E-E8F9-4919-ACEB-995E078B2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2695" y="2286000"/>
              <a:ext cx="2860656" cy="22860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04B6724-B458-45FD-BF1B-2BF9DFEFBC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2695" y="4572000"/>
              <a:ext cx="2857501" cy="2286000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AE0034A-B464-4E83-B404-676A6D5394A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0196" y="0"/>
              <a:ext cx="2257930" cy="68580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61F5C8-3305-45E3-86F6-35BE1F716D91}"/>
              </a:ext>
            </a:extLst>
          </p:cNvPr>
          <p:cNvGrpSpPr/>
          <p:nvPr/>
        </p:nvGrpSpPr>
        <p:grpSpPr>
          <a:xfrm>
            <a:off x="6069495" y="-13252"/>
            <a:ext cx="4598504" cy="6858000"/>
            <a:chOff x="6096000" y="0"/>
            <a:chExt cx="4674170" cy="7088588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98766C9C-CDCC-42CF-9C49-D74F8CC00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0"/>
              <a:ext cx="2245446" cy="18288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C79CDB3-366E-46A2-AA88-2FC9CB1F94B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1739348"/>
              <a:ext cx="2245446" cy="182880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9B39D522-BBA7-4CC7-837E-4FD58FA85C5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8477" y="3478696"/>
              <a:ext cx="2242969" cy="182880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C03F22FD-1FE9-448F-A572-F76EA811A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8477" y="5218044"/>
              <a:ext cx="2242969" cy="18288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077558A1-0727-4040-9830-0F949F0BF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41446" y="47708"/>
              <a:ext cx="2428724" cy="7040880"/>
            </a:xfrm>
            <a:prstGeom prst="rect">
              <a:avLst/>
            </a:prstGeom>
          </p:spPr>
        </p:pic>
      </p:grpSp>
      <p:sp>
        <p:nvSpPr>
          <p:cNvPr id="35" name="Title 1">
            <a:extLst>
              <a:ext uri="{FF2B5EF4-FFF2-40B4-BE49-F238E27FC236}">
                <a16:creationId xmlns:a16="http://schemas.microsoft.com/office/drawing/2014/main" id="{5053CF97-79F7-4937-B6CE-A58474AF70A9}"/>
              </a:ext>
            </a:extLst>
          </p:cNvPr>
          <p:cNvSpPr txBox="1">
            <a:spLocks/>
          </p:cNvSpPr>
          <p:nvPr/>
        </p:nvSpPr>
        <p:spPr>
          <a:xfrm>
            <a:off x="102704" y="16969"/>
            <a:ext cx="10515600" cy="614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00" dirty="0"/>
              <a:t>5 </a:t>
            </a:r>
            <a:r>
              <a:rPr lang="nl-NL" sz="3200" dirty="0" err="1"/>
              <a:t>Fluxes</a:t>
            </a:r>
            <a:r>
              <a:rPr lang="nl-NL" sz="3200" dirty="0"/>
              <a:t> map</a:t>
            </a:r>
          </a:p>
        </p:txBody>
      </p:sp>
    </p:spTree>
    <p:extLst>
      <p:ext uri="{BB962C8B-B14F-4D97-AF65-F5344CB8AC3E}">
        <p14:creationId xmlns:p14="http://schemas.microsoft.com/office/powerpoint/2010/main" val="3224028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A90CCA3-666D-4F78-8C42-C7009C71291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59653" y="1926879"/>
            <a:ext cx="5237563" cy="37583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681E4C-0813-410E-AFBE-CE54E35A1F1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897215" y="1755305"/>
            <a:ext cx="4982819" cy="39298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6D55C1-49A3-4317-907A-BC92A0754D97}"/>
              </a:ext>
            </a:extLst>
          </p:cNvPr>
          <p:cNvSpPr txBox="1"/>
          <p:nvPr/>
        </p:nvSpPr>
        <p:spPr>
          <a:xfrm>
            <a:off x="1298713" y="1258957"/>
            <a:ext cx="4293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Mean</a:t>
            </a:r>
            <a:r>
              <a:rPr lang="nl-NL" dirty="0"/>
              <a:t> of SIF 740 </a:t>
            </a:r>
            <a:r>
              <a:rPr lang="nl-NL" dirty="0" err="1"/>
              <a:t>from</a:t>
            </a:r>
            <a:r>
              <a:rPr lang="nl-NL" dirty="0"/>
              <a:t> RF_S-S in 2018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64114A-C24E-4C15-9685-D58DE6060496}"/>
              </a:ext>
            </a:extLst>
          </p:cNvPr>
          <p:cNvSpPr txBox="1"/>
          <p:nvPr/>
        </p:nvSpPr>
        <p:spPr>
          <a:xfrm>
            <a:off x="6072811" y="1199323"/>
            <a:ext cx="4293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Mean</a:t>
            </a:r>
            <a:r>
              <a:rPr lang="nl-NL" dirty="0"/>
              <a:t> of SIF 740 </a:t>
            </a:r>
            <a:r>
              <a:rPr lang="nl-NL" dirty="0" err="1"/>
              <a:t>from</a:t>
            </a:r>
            <a:r>
              <a:rPr lang="nl-NL" dirty="0"/>
              <a:t> TROPOMISIF in 2018</a:t>
            </a:r>
          </a:p>
        </p:txBody>
      </p:sp>
    </p:spTree>
    <p:extLst>
      <p:ext uri="{BB962C8B-B14F-4D97-AF65-F5344CB8AC3E}">
        <p14:creationId xmlns:p14="http://schemas.microsoft.com/office/powerpoint/2010/main" val="565479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6AD69CE-07B3-43E6-BBCB-37897536BD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5442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 err="1"/>
              <a:t>Thanks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listenting!</a:t>
            </a:r>
          </a:p>
          <a:p>
            <a:pPr marL="0" indent="0" algn="ctr">
              <a:buNone/>
            </a:pPr>
            <a:r>
              <a:rPr lang="nl-NL" dirty="0"/>
              <a:t>q.han@utwente.nl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4F0046-DEB9-45DC-88BC-E7DD035DF8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8053" b="1085"/>
          <a:stretch/>
        </p:blipFill>
        <p:spPr>
          <a:xfrm>
            <a:off x="8465595" y="3401129"/>
            <a:ext cx="3195549" cy="20614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A4E6C9-4D94-46D3-A5D2-954820D2D6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657" y="3283500"/>
            <a:ext cx="2296686" cy="2296686"/>
          </a:xfrm>
          <a:prstGeom prst="rect">
            <a:avLst/>
          </a:prstGeom>
        </p:spPr>
      </p:pic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68956C09-DAAE-4BD6-8582-C5DAFBF40991}"/>
              </a:ext>
            </a:extLst>
          </p:cNvPr>
          <p:cNvSpPr/>
          <p:nvPr/>
        </p:nvSpPr>
        <p:spPr>
          <a:xfrm rot="5400000">
            <a:off x="2771418" y="2806947"/>
            <a:ext cx="954156" cy="3023384"/>
          </a:xfrm>
          <a:prstGeom prst="triangl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2B4574-DE3A-441D-9832-3AED39FC0FCA}"/>
              </a:ext>
            </a:extLst>
          </p:cNvPr>
          <p:cNvSpPr txBox="1"/>
          <p:nvPr/>
        </p:nvSpPr>
        <p:spPr>
          <a:xfrm>
            <a:off x="1686981" y="4048049"/>
            <a:ext cx="2411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More information</a:t>
            </a:r>
          </a:p>
        </p:txBody>
      </p:sp>
    </p:spTree>
    <p:extLst>
      <p:ext uri="{BB962C8B-B14F-4D97-AF65-F5344CB8AC3E}">
        <p14:creationId xmlns:p14="http://schemas.microsoft.com/office/powerpoint/2010/main" val="3590073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38F739C-376A-48F4-8ABC-0466CA96EC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012388"/>
              </p:ext>
            </p:extLst>
          </p:nvPr>
        </p:nvGraphicFramePr>
        <p:xfrm>
          <a:off x="679178" y="0"/>
          <a:ext cx="10581858" cy="64457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9095">
                  <a:extLst>
                    <a:ext uri="{9D8B030D-6E8A-4147-A177-3AD203B41FA5}">
                      <a16:colId xmlns:a16="http://schemas.microsoft.com/office/drawing/2014/main" val="541080889"/>
                    </a:ext>
                  </a:extLst>
                </a:gridCol>
                <a:gridCol w="807605">
                  <a:extLst>
                    <a:ext uri="{9D8B030D-6E8A-4147-A177-3AD203B41FA5}">
                      <a16:colId xmlns:a16="http://schemas.microsoft.com/office/drawing/2014/main" val="3983593690"/>
                    </a:ext>
                  </a:extLst>
                </a:gridCol>
                <a:gridCol w="1779105">
                  <a:extLst>
                    <a:ext uri="{9D8B030D-6E8A-4147-A177-3AD203B41FA5}">
                      <a16:colId xmlns:a16="http://schemas.microsoft.com/office/drawing/2014/main" val="2865658490"/>
                    </a:ext>
                  </a:extLst>
                </a:gridCol>
                <a:gridCol w="1013791">
                  <a:extLst>
                    <a:ext uri="{9D8B030D-6E8A-4147-A177-3AD203B41FA5}">
                      <a16:colId xmlns:a16="http://schemas.microsoft.com/office/drawing/2014/main" val="1551043614"/>
                    </a:ext>
                  </a:extLst>
                </a:gridCol>
                <a:gridCol w="1424971">
                  <a:extLst>
                    <a:ext uri="{9D8B030D-6E8A-4147-A177-3AD203B41FA5}">
                      <a16:colId xmlns:a16="http://schemas.microsoft.com/office/drawing/2014/main" val="2442946678"/>
                    </a:ext>
                  </a:extLst>
                </a:gridCol>
                <a:gridCol w="3646378">
                  <a:extLst>
                    <a:ext uri="{9D8B030D-6E8A-4147-A177-3AD203B41FA5}">
                      <a16:colId xmlns:a16="http://schemas.microsoft.com/office/drawing/2014/main" val="3948167868"/>
                    </a:ext>
                  </a:extLst>
                </a:gridCol>
                <a:gridCol w="1090913">
                  <a:extLst>
                    <a:ext uri="{9D8B030D-6E8A-4147-A177-3AD203B41FA5}">
                      <a16:colId xmlns:a16="http://schemas.microsoft.com/office/drawing/2014/main" val="1028954268"/>
                    </a:ext>
                  </a:extLst>
                </a:gridCol>
              </a:tblGrid>
              <a:tr h="2625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Input feature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source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Spatial-temporal resolution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Target spatial-temporal resolution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Interpolation method</a:t>
                      </a:r>
                      <a:endParaRPr lang="nl-NL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Spatial resampling method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3603046324"/>
                  </a:ext>
                </a:extLst>
              </a:tr>
              <a:tr h="2625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Rin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W m</a:t>
                      </a:r>
                      <a:r>
                        <a:rPr lang="it-IT" sz="1200" baseline="30000">
                          <a:effectLst/>
                        </a:rPr>
                        <a:t>-2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ERA5-land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half-hourly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Do diff to convert cumulative data to half-hourly, and then divide 3600 seconds to get W m</a:t>
                      </a:r>
                      <a:r>
                        <a:rPr lang="en-US" sz="1200" baseline="30000" dirty="0">
                          <a:effectLst/>
                        </a:rPr>
                        <a:t>-2</a:t>
                      </a:r>
                      <a:endParaRPr lang="nl-NL" sz="12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3732604394"/>
                  </a:ext>
                </a:extLst>
              </a:tr>
              <a:tr h="1575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Rli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W m</a:t>
                      </a:r>
                      <a:r>
                        <a:rPr lang="it-IT" sz="1200" baseline="30000">
                          <a:effectLst/>
                        </a:rPr>
                        <a:t>-2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ERA5-land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half-hourly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Same as above</a:t>
                      </a:r>
                      <a:endParaRPr lang="nl-NL" sz="12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3646858870"/>
                  </a:ext>
                </a:extLst>
              </a:tr>
              <a:tr h="2277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Precip_msr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mm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ERA5-land</a:t>
                      </a:r>
                      <a:endParaRPr lang="nl-NL" sz="12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half-hourly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do diff to convert cumulative data to half- hourly</a:t>
                      </a:r>
                      <a:endParaRPr lang="nl-NL" sz="12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25604179"/>
                  </a:ext>
                </a:extLst>
              </a:tr>
              <a:tr h="2100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hPa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ERA5-land: surface_pressure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half-hourly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Linear interpolation</a:t>
                      </a:r>
                      <a:endParaRPr lang="nl-NL" sz="12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3419668899"/>
                  </a:ext>
                </a:extLst>
              </a:tr>
              <a:tr h="1575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Ta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℃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ERA5-land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half-hourly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Linear interpolation</a:t>
                      </a:r>
                      <a:endParaRPr lang="nl-NL" sz="12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4133680405"/>
                  </a:ext>
                </a:extLst>
              </a:tr>
              <a:tr h="1575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ea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hPa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ERA5-land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half-hourly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Linear interpolation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2185931254"/>
                  </a:ext>
                </a:extLst>
              </a:tr>
              <a:tr h="1575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 s</a:t>
                      </a:r>
                      <a:r>
                        <a:rPr lang="en-US" sz="1200" baseline="30000">
                          <a:effectLst/>
                        </a:rPr>
                        <a:t>-1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ERA5-land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half-hourly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Linear interpolation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435217288"/>
                  </a:ext>
                </a:extLst>
              </a:tr>
              <a:tr h="7352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CO2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mg m</a:t>
                      </a:r>
                      <a:r>
                        <a:rPr lang="en-US" sz="1200" baseline="30000">
                          <a:effectLst/>
                        </a:rPr>
                        <a:t>-3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u="sng">
                          <a:effectLst/>
                          <a:hlinkClick r:id="rId2"/>
                        </a:rPr>
                        <a:t>https://ads.atmosphere.copernicus.eu/cdsapp#!/dataset/cams-global-ghg-reanalysis-egg4?tab=overview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0.75°, 3-hourly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half-hourly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Nearest neighbor interpolation to hourly</a:t>
                      </a:r>
                      <a:endParaRPr lang="nl-NL" sz="12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Aggregate average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3648422522"/>
                  </a:ext>
                </a:extLst>
              </a:tr>
              <a:tr h="5776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LAI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r>
                        <a:rPr lang="en-US" sz="1200">
                          <a:effectLst/>
                        </a:rPr>
                        <a:t> m</a:t>
                      </a:r>
                      <a:r>
                        <a:rPr lang="en-US" sz="1200" baseline="30000">
                          <a:effectLst/>
                        </a:rPr>
                        <a:t>-2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u="sng">
                          <a:effectLst/>
                          <a:hlinkClick r:id="rId3"/>
                        </a:rPr>
                        <a:t>https://cds.climate.copernicus.eu/cdsapp#!/dataset/satellite-lai-fapar?tab=overview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300m, 10 days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half-hourly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linear interpolation to daily, then nearest neighbor interpolation to hourly.</a:t>
                      </a:r>
                      <a:endParaRPr lang="nl-NL" sz="12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Aggregate average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93762756"/>
                  </a:ext>
                </a:extLst>
              </a:tr>
              <a:tr h="2100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SSM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cm</a:t>
                      </a:r>
                      <a:r>
                        <a:rPr lang="en-US" sz="1200" baseline="30000">
                          <a:effectLst/>
                        </a:rPr>
                        <a:t>3 </a:t>
                      </a:r>
                      <a:r>
                        <a:rPr lang="en-US" sz="1200">
                          <a:effectLst/>
                        </a:rPr>
                        <a:t>cm</a:t>
                      </a:r>
                      <a:r>
                        <a:rPr lang="en-US" sz="1200" baseline="30000">
                          <a:effectLst/>
                        </a:rPr>
                        <a:t>-3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GSSM1km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1km, daily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11km, half-hourly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Linear interpolation</a:t>
                      </a:r>
                      <a:endParaRPr lang="nl-NL" sz="12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Aggregate average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4086624816"/>
                  </a:ext>
                </a:extLst>
              </a:tr>
              <a:tr h="3676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Vcmo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µmol m</a:t>
                      </a:r>
                      <a:r>
                        <a:rPr lang="en-US" sz="1200" baseline="30000">
                          <a:effectLst/>
                        </a:rPr>
                        <a:t>-2</a:t>
                      </a:r>
                      <a:r>
                        <a:rPr lang="en-US" sz="1200">
                          <a:effectLst/>
                        </a:rPr>
                        <a:t> s</a:t>
                      </a:r>
                      <a:r>
                        <a:rPr lang="en-US" sz="1200" baseline="30000">
                          <a:effectLst/>
                        </a:rPr>
                        <a:t>-1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u="sng">
                          <a:effectLst/>
                          <a:hlinkClick r:id="rId4"/>
                        </a:rPr>
                        <a:t>https://zenodo.org/record/6466968#.ZDkg0nbP2Uk</a:t>
                      </a:r>
                      <a:endParaRPr lang="nl-NL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0.5°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Aggregate average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1378868877"/>
                  </a:ext>
                </a:extLst>
              </a:tr>
              <a:tr h="6827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Canopy height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m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u="sng">
                          <a:effectLst/>
                          <a:hlinkClick r:id="rId5"/>
                        </a:rPr>
                        <a:t>https://share.phys.ethz.ch/~pf/nlangdata/ETH_GlobalCanopyHeight_10m_2020_version1/3deg_cogs/</a:t>
                      </a:r>
                      <a:endParaRPr lang="nl-NL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10m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Aggregate average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3996328391"/>
                  </a:ext>
                </a:extLst>
              </a:tr>
              <a:tr h="5776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IGBP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-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u="sng">
                          <a:effectLst/>
                          <a:hlinkClick r:id="rId6"/>
                        </a:rPr>
                        <a:t>https://cds.climate.copernicus.eu/cdsapp#!/dataset/satellite-land-cover?tab=overview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300m, yearly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11km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Aggregate average</a:t>
                      </a:r>
                      <a:endParaRPr lang="nl-NL" sz="12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593" marR="22593" marT="0" marB="0"/>
                </a:tc>
                <a:extLst>
                  <a:ext uri="{0D108BD9-81ED-4DB2-BD59-A6C34878D82A}">
                    <a16:rowId xmlns:a16="http://schemas.microsoft.com/office/drawing/2014/main" val="137029520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F1FC8F3-798C-4DD0-8FC0-B201A4FB9EF6}"/>
              </a:ext>
            </a:extLst>
          </p:cNvPr>
          <p:cNvSpPr txBox="1"/>
          <p:nvPr/>
        </p:nvSpPr>
        <p:spPr>
          <a:xfrm>
            <a:off x="2660376" y="412281"/>
            <a:ext cx="3869632" cy="76944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altLang="zh-CN" sz="4400" b="1" dirty="0"/>
              <a:t>Data resource</a:t>
            </a:r>
            <a:endParaRPr lang="nl-NL" sz="4400" b="1" dirty="0"/>
          </a:p>
        </p:txBody>
      </p:sp>
    </p:spTree>
    <p:extLst>
      <p:ext uri="{BB962C8B-B14F-4D97-AF65-F5344CB8AC3E}">
        <p14:creationId xmlns:p14="http://schemas.microsoft.com/office/powerpoint/2010/main" val="224029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B103F-9BA7-488C-8CB2-D3B8FF1CE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Workflow </a:t>
            </a:r>
            <a:r>
              <a:rPr lang="nl-NL" dirty="0" err="1"/>
              <a:t>Outline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AFD8B-73BC-47FD-8097-877FF2B7D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6827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Data </a:t>
            </a:r>
            <a:r>
              <a:rPr lang="nl-NL" dirty="0" err="1"/>
              <a:t>preparation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Emulator </a:t>
            </a:r>
            <a:r>
              <a:rPr lang="nl-NL" dirty="0" err="1"/>
              <a:t>build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Feature </a:t>
            </a:r>
            <a:r>
              <a:rPr lang="nl-NL" dirty="0" err="1"/>
              <a:t>importance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Preliminary </a:t>
            </a:r>
            <a:r>
              <a:rPr lang="nl-NL" dirty="0" err="1"/>
              <a:t>testing</a:t>
            </a:r>
            <a:r>
              <a:rPr lang="nl-NL" dirty="0"/>
              <a:t> </a:t>
            </a:r>
            <a:r>
              <a:rPr lang="nl-NL" dirty="0" err="1"/>
              <a:t>result</a:t>
            </a:r>
            <a:r>
              <a:rPr lang="nl-NL" dirty="0"/>
              <a:t> (</a:t>
            </a:r>
            <a:r>
              <a:rPr lang="nl-NL" dirty="0" err="1"/>
              <a:t>testing_random</a:t>
            </a:r>
            <a:r>
              <a:rPr lang="nl-NL" dirty="0"/>
              <a:t>, </a:t>
            </a:r>
            <a:r>
              <a:rPr lang="nl-NL" dirty="0" err="1"/>
              <a:t>testing_time</a:t>
            </a:r>
            <a:r>
              <a:rPr lang="nl-NL" dirty="0"/>
              <a:t>, </a:t>
            </a:r>
            <a:r>
              <a:rPr lang="nl-NL" dirty="0" err="1"/>
              <a:t>testing_space</a:t>
            </a:r>
            <a:r>
              <a:rPr lang="nl-NL" dirty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Fluxes</a:t>
            </a:r>
            <a:r>
              <a:rPr lang="nl-NL" dirty="0"/>
              <a:t> map</a:t>
            </a:r>
          </a:p>
        </p:txBody>
      </p:sp>
    </p:spTree>
    <p:extLst>
      <p:ext uri="{BB962C8B-B14F-4D97-AF65-F5344CB8AC3E}">
        <p14:creationId xmlns:p14="http://schemas.microsoft.com/office/powerpoint/2010/main" val="346915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272F3-6BE5-4ADA-93E9-4265EC398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 Data </a:t>
            </a:r>
            <a:r>
              <a:rPr lang="nl-NL" dirty="0" err="1"/>
              <a:t>preparation</a:t>
            </a:r>
            <a:br>
              <a:rPr lang="nl-NL" dirty="0"/>
            </a:br>
            <a:r>
              <a:rPr lang="nl-NL" dirty="0"/>
              <a:t>			--Input </a:t>
            </a:r>
            <a:r>
              <a:rPr lang="nl-NL" dirty="0" err="1"/>
              <a:t>and</a:t>
            </a:r>
            <a:r>
              <a:rPr lang="nl-NL" dirty="0"/>
              <a:t> output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4639B-8DB9-49E1-BB8C-8F35A80E0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730" y="1825625"/>
            <a:ext cx="5960165" cy="435133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300" b="1" dirty="0"/>
              <a:t>The input variables selected from STEMMUS-SCOPE include: </a:t>
            </a:r>
          </a:p>
          <a:p>
            <a:r>
              <a:rPr lang="en-US" dirty="0"/>
              <a:t>Rin (Incoming shortwave Radiation), </a:t>
            </a:r>
          </a:p>
          <a:p>
            <a:r>
              <a:rPr lang="en-US" dirty="0" err="1"/>
              <a:t>Rli</a:t>
            </a:r>
            <a:r>
              <a:rPr lang="en-US" dirty="0"/>
              <a:t> (Incoming Longwave Radiation), </a:t>
            </a:r>
          </a:p>
          <a:p>
            <a:r>
              <a:rPr lang="en-US" dirty="0" err="1"/>
              <a:t>ea</a:t>
            </a:r>
            <a:r>
              <a:rPr lang="en-US" dirty="0"/>
              <a:t> (Air Vapor Pressure), </a:t>
            </a:r>
          </a:p>
          <a:p>
            <a:r>
              <a:rPr lang="en-US" dirty="0"/>
              <a:t>Ta (Air Temperature), </a:t>
            </a:r>
          </a:p>
          <a:p>
            <a:r>
              <a:rPr lang="en-US" dirty="0"/>
              <a:t>p (Air Pressure), </a:t>
            </a:r>
          </a:p>
          <a:p>
            <a:r>
              <a:rPr lang="en-US" dirty="0"/>
              <a:t>u (Wind Speed), </a:t>
            </a:r>
          </a:p>
          <a:p>
            <a:r>
              <a:rPr lang="en-US" dirty="0" err="1"/>
              <a:t>Precip_msr</a:t>
            </a:r>
            <a:r>
              <a:rPr lang="en-US" dirty="0"/>
              <a:t> (Precipitation),</a:t>
            </a:r>
          </a:p>
          <a:p>
            <a:r>
              <a:rPr lang="en-US" dirty="0"/>
              <a:t>CO2 (Carbon Dioxide Concentration), </a:t>
            </a:r>
          </a:p>
          <a:p>
            <a:r>
              <a:rPr lang="en-US" dirty="0"/>
              <a:t>SSM (Surface Soil Moisture), </a:t>
            </a:r>
          </a:p>
          <a:p>
            <a:r>
              <a:rPr lang="en-US" dirty="0"/>
              <a:t>LAI (Leaf Area Index), </a:t>
            </a:r>
          </a:p>
          <a:p>
            <a:r>
              <a:rPr lang="en-US" dirty="0" err="1"/>
              <a:t>hc</a:t>
            </a:r>
            <a:r>
              <a:rPr lang="en-US" dirty="0"/>
              <a:t> (Canopy Height), </a:t>
            </a:r>
          </a:p>
          <a:p>
            <a:r>
              <a:rPr lang="en-US" dirty="0" err="1"/>
              <a:t>Vcmo</a:t>
            </a:r>
            <a:r>
              <a:rPr lang="en-US" dirty="0"/>
              <a:t> (Maximum carboxylation rate),</a:t>
            </a:r>
          </a:p>
          <a:p>
            <a:r>
              <a:rPr lang="en-US" dirty="0"/>
              <a:t>IGBP (International Geosphere-Biosphere </a:t>
            </a:r>
            <a:r>
              <a:rPr lang="en-US" dirty="0" err="1"/>
              <a:t>Programme</a:t>
            </a:r>
            <a:r>
              <a:rPr lang="en-US" dirty="0"/>
              <a:t> land cover type).</a:t>
            </a:r>
            <a:endParaRPr lang="nl-NL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A90B7D9-551A-4A5D-95AD-EBB0881725C6}"/>
              </a:ext>
            </a:extLst>
          </p:cNvPr>
          <p:cNvSpPr txBox="1">
            <a:spLocks/>
          </p:cNvSpPr>
          <p:nvPr/>
        </p:nvSpPr>
        <p:spPr>
          <a:xfrm>
            <a:off x="6431279" y="1825625"/>
            <a:ext cx="5644764" cy="43513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/>
              <a:t>The output variables are:</a:t>
            </a:r>
          </a:p>
          <a:p>
            <a:r>
              <a:rPr lang="en-US" sz="1600" b="1" dirty="0"/>
              <a:t>LE (Latent Heat Flux in W m</a:t>
            </a:r>
            <a:r>
              <a:rPr lang="en-US" sz="1600" b="1" baseline="30000" dirty="0"/>
              <a:t>-2</a:t>
            </a:r>
            <a:r>
              <a:rPr lang="en-US" sz="1600" b="1" dirty="0"/>
              <a:t>), </a:t>
            </a:r>
          </a:p>
          <a:p>
            <a:r>
              <a:rPr lang="en-US" sz="1600" b="1" dirty="0"/>
              <a:t>H (Sensible Heat Flux in W m</a:t>
            </a:r>
            <a:r>
              <a:rPr lang="en-US" sz="1600" b="1" baseline="30000" dirty="0"/>
              <a:t>-2</a:t>
            </a:r>
            <a:r>
              <a:rPr lang="en-US" sz="1600" b="1" dirty="0"/>
              <a:t>), </a:t>
            </a:r>
          </a:p>
          <a:p>
            <a:r>
              <a:rPr lang="en-US" sz="1600" dirty="0"/>
              <a:t>G (Soil Heat Flux in W m</a:t>
            </a:r>
            <a:r>
              <a:rPr lang="en-US" sz="1600" baseline="30000" dirty="0"/>
              <a:t>-2</a:t>
            </a:r>
            <a:r>
              <a:rPr lang="en-US" sz="1600" dirty="0"/>
              <a:t>),</a:t>
            </a:r>
          </a:p>
          <a:p>
            <a:r>
              <a:rPr lang="en-US" sz="1600" b="1" dirty="0"/>
              <a:t>Rn (Net Radiation in W m</a:t>
            </a:r>
            <a:r>
              <a:rPr lang="en-US" sz="1600" b="1" baseline="30000" dirty="0"/>
              <a:t>-2</a:t>
            </a:r>
            <a:r>
              <a:rPr lang="en-US" sz="1600" b="1" dirty="0"/>
              <a:t>), </a:t>
            </a:r>
          </a:p>
          <a:p>
            <a:r>
              <a:rPr lang="en-US" sz="1600" b="1" dirty="0"/>
              <a:t>GPP (Gross Primary Productivity in </a:t>
            </a:r>
            <a:r>
              <a:rPr lang="en-US" sz="1600" b="1" dirty="0" err="1"/>
              <a:t>umol</a:t>
            </a:r>
            <a:r>
              <a:rPr lang="en-US" sz="1600" b="1" dirty="0"/>
              <a:t> m</a:t>
            </a:r>
            <a:r>
              <a:rPr lang="en-US" sz="1600" b="1" baseline="30000" dirty="0"/>
              <a:t>-2</a:t>
            </a:r>
            <a:r>
              <a:rPr lang="en-US" sz="1600" b="1" dirty="0"/>
              <a:t> s</a:t>
            </a:r>
            <a:r>
              <a:rPr lang="en-US" sz="1600" b="1" baseline="30000" dirty="0"/>
              <a:t>-1</a:t>
            </a:r>
            <a:r>
              <a:rPr lang="en-US" sz="1600" b="1" dirty="0"/>
              <a:t>),</a:t>
            </a:r>
          </a:p>
          <a:p>
            <a:r>
              <a:rPr lang="en-US" sz="1600" dirty="0"/>
              <a:t>SIF in 685 nm (Solar-Induced Fluorescence in W m</a:t>
            </a:r>
            <a:r>
              <a:rPr lang="en-US" sz="1600" baseline="30000" dirty="0"/>
              <a:t>-2</a:t>
            </a:r>
            <a:r>
              <a:rPr lang="en-US" sz="1600" dirty="0"/>
              <a:t> um</a:t>
            </a:r>
            <a:r>
              <a:rPr lang="en-US" sz="1600" baseline="30000" dirty="0"/>
              <a:t>-1</a:t>
            </a:r>
            <a:r>
              <a:rPr lang="en-US" sz="1600" dirty="0"/>
              <a:t> sr</a:t>
            </a:r>
            <a:r>
              <a:rPr lang="en-US" sz="1600" baseline="30000" dirty="0"/>
              <a:t>-1</a:t>
            </a:r>
            <a:r>
              <a:rPr lang="en-US" sz="1600" dirty="0"/>
              <a:t>),</a:t>
            </a:r>
          </a:p>
          <a:p>
            <a:r>
              <a:rPr lang="en-US" sz="1600" dirty="0"/>
              <a:t>SIF in 740 nm (Solar-Induced Fluorescence in W m</a:t>
            </a:r>
            <a:r>
              <a:rPr lang="en-US" sz="1600" baseline="30000" dirty="0"/>
              <a:t>-2</a:t>
            </a:r>
            <a:r>
              <a:rPr lang="en-US" sz="1600" dirty="0"/>
              <a:t> um</a:t>
            </a:r>
            <a:r>
              <a:rPr lang="en-US" sz="1600" baseline="30000" dirty="0"/>
              <a:t>-1</a:t>
            </a:r>
            <a:r>
              <a:rPr lang="en-US" sz="1600" dirty="0"/>
              <a:t> sr</a:t>
            </a:r>
            <a:r>
              <a:rPr lang="en-US" sz="1600" baseline="30000" dirty="0"/>
              <a:t>-1</a:t>
            </a:r>
            <a:r>
              <a:rPr lang="en-US" sz="1600" dirty="0"/>
              <a:t>). 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411302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609DF-03F9-4522-88C4-B0E508A63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 Data </a:t>
            </a:r>
            <a:r>
              <a:rPr lang="nl-NL" dirty="0" err="1"/>
              <a:t>preparation</a:t>
            </a:r>
            <a:br>
              <a:rPr lang="nl-NL" dirty="0"/>
            </a:br>
            <a:r>
              <a:rPr lang="nl-NL" dirty="0"/>
              <a:t>			--Data split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48200DA-3F8D-4943-84A5-D48F15656E5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31302"/>
            <a:ext cx="10515600" cy="3339984"/>
          </a:xfrm>
          <a:prstGeom prst="rect">
            <a:avLst/>
          </a:prstGeom>
          <a:noFill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6FD1550-B77F-4BF8-9331-63103C38489F}"/>
              </a:ext>
            </a:extLst>
          </p:cNvPr>
          <p:cNvSpPr/>
          <p:nvPr/>
        </p:nvSpPr>
        <p:spPr>
          <a:xfrm>
            <a:off x="0" y="5788295"/>
            <a:ext cx="13031084" cy="104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Spatial training, testing. Every IGBP, select 80% as training and testing. The rest 20% as testing(space).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80% in the first step, we select 80% along time as training and testing, and 20% as testing(time).</a:t>
            </a:r>
          </a:p>
        </p:txBody>
      </p:sp>
    </p:spTree>
    <p:extLst>
      <p:ext uri="{BB962C8B-B14F-4D97-AF65-F5344CB8AC3E}">
        <p14:creationId xmlns:p14="http://schemas.microsoft.com/office/powerpoint/2010/main" val="642638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6FFC1-1BD3-4B41-A132-BEAC3958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 Emulator </a:t>
            </a:r>
            <a:r>
              <a:rPr lang="nl-NL" dirty="0" err="1"/>
              <a:t>build</a:t>
            </a:r>
            <a:endParaRPr lang="nl-NL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E4A26B6-C6BF-473E-83C7-87D95A982CB7}"/>
              </a:ext>
            </a:extLst>
          </p:cNvPr>
          <p:cNvGrpSpPr/>
          <p:nvPr/>
        </p:nvGrpSpPr>
        <p:grpSpPr>
          <a:xfrm>
            <a:off x="4534012" y="748085"/>
            <a:ext cx="6611066" cy="5851497"/>
            <a:chOff x="4322039" y="129927"/>
            <a:chExt cx="7812811" cy="6728073"/>
          </a:xfrm>
        </p:grpSpPr>
        <p:pic>
          <p:nvPicPr>
            <p:cNvPr id="7" name="Picture 6" descr="Diagram&#10;&#10;Description automatically generated">
              <a:extLst>
                <a:ext uri="{FF2B5EF4-FFF2-40B4-BE49-F238E27FC236}">
                  <a16:creationId xmlns:a16="http://schemas.microsoft.com/office/drawing/2014/main" id="{4AEBB498-9FC4-4082-A098-1FECF33E18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179"/>
            <a:stretch/>
          </p:blipFill>
          <p:spPr>
            <a:xfrm>
              <a:off x="4322039" y="1734154"/>
              <a:ext cx="3703321" cy="4053202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887CD59-E3A3-4153-B2BF-CB58340568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1471" y="1668796"/>
              <a:ext cx="1956619" cy="435307"/>
            </a:xfrm>
            <a:prstGeom prst="straightConnector1">
              <a:avLst/>
            </a:prstGeom>
            <a:ln w="19050">
              <a:solidFill>
                <a:srgbClr val="8FD24E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B8FC170-5ED8-4352-8594-939A788F888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54297" y="5358257"/>
              <a:ext cx="914784" cy="917262"/>
            </a:xfrm>
            <a:prstGeom prst="straightConnector1">
              <a:avLst/>
            </a:prstGeom>
            <a:ln w="19050">
              <a:solidFill>
                <a:srgbClr val="A9681E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7BFB55D-0BAC-4928-A133-FB487B1CE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19009" y="129927"/>
              <a:ext cx="4015841" cy="3390751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D43FE2F-74A8-4C5E-A9CC-6A2E32074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94589" y="3525832"/>
              <a:ext cx="3264680" cy="3332168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0696912-4BA6-46B6-919E-C2CE3953D18D}"/>
              </a:ext>
            </a:extLst>
          </p:cNvPr>
          <p:cNvSpPr txBox="1"/>
          <p:nvPr/>
        </p:nvSpPr>
        <p:spPr>
          <a:xfrm>
            <a:off x="304801" y="1990731"/>
            <a:ext cx="3763615" cy="267765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STEMMUS-SCOPE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Integrated modelling of canopy photosynthesis, fluorescence, and the transfer of energy, mass, and momentum in the Soil-plant-atmosphere continuum.</a:t>
            </a:r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463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A8ADF14-21D5-4F06-A75E-E12E9C7AF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565" y="811199"/>
            <a:ext cx="10829235" cy="554094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BD00EBB-D70D-4C3E-A27F-F5696F868364}"/>
                  </a:ext>
                </a:extLst>
              </p:cNvPr>
              <p:cNvSpPr txBox="1"/>
              <p:nvPr/>
            </p:nvSpPr>
            <p:spPr>
              <a:xfrm>
                <a:off x="1328786" y="5424080"/>
                <a:ext cx="9534428" cy="2308324"/>
              </a:xfrm>
              <a:prstGeom prst="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STEMMUS-SCOPE: (i7-8700CPU 3.70GHz, 32GB RAM)</a:t>
                </a:r>
              </a:p>
              <a:p>
                <a:endParaRPr 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run STEMMUS-SCOPE for 170 sites around 10 years, we need 5 days.</a:t>
                </a:r>
              </a:p>
              <a:p>
                <a:endParaRPr lang="en-US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then Globally (at 9km resolution 10 </a:t>
                </a:r>
                <a:r>
                  <a:rPr lang="nl-NL" altLang="zh-CN" sz="24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year</a:t>
                </a:r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</a:t>
                </a:r>
              </a:p>
              <a:p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 x 10</a:t>
                </a:r>
                <a:r>
                  <a:rPr lang="en-GB" sz="24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/81 km</a:t>
                </a:r>
                <a:r>
                  <a:rPr lang="en-GB" sz="2400" baseline="300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/170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* 5 days / 365 = </a:t>
                </a:r>
                <a:r>
                  <a:rPr lang="en-GB" sz="24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149 year</a:t>
                </a:r>
                <a:endParaRPr lang="en-GB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BD00EBB-D70D-4C3E-A27F-F5696F868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8786" y="5424080"/>
                <a:ext cx="9534428" cy="23083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149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5CFAD142-1D5F-48A9-8A9E-7E8EB6F377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249" b="19516"/>
          <a:stretch/>
        </p:blipFill>
        <p:spPr bwMode="auto">
          <a:xfrm>
            <a:off x="2647337" y="803391"/>
            <a:ext cx="5963263" cy="58087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8DA3E14-6CA1-4900-83D4-FCE971B7F858}"/>
              </a:ext>
            </a:extLst>
          </p:cNvPr>
          <p:cNvSpPr/>
          <p:nvPr/>
        </p:nvSpPr>
        <p:spPr>
          <a:xfrm>
            <a:off x="6023326" y="836257"/>
            <a:ext cx="2706543" cy="1880438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6050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6FFC1-1BD3-4B41-A132-BEAC3958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 Emulator </a:t>
            </a:r>
            <a:r>
              <a:rPr lang="nl-NL" dirty="0" err="1"/>
              <a:t>build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D275B-3141-4B1A-8E92-72C9D354D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Random </a:t>
            </a:r>
            <a:r>
              <a:rPr lang="nl-NL" dirty="0" err="1"/>
              <a:t>Forest</a:t>
            </a:r>
            <a:r>
              <a:rPr lang="nl-NL" dirty="0"/>
              <a:t> was </a:t>
            </a:r>
            <a:r>
              <a:rPr lang="nl-NL" dirty="0" err="1"/>
              <a:t>used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build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emulator </a:t>
            </a:r>
            <a:r>
              <a:rPr lang="nl-NL" dirty="0" err="1"/>
              <a:t>with</a:t>
            </a:r>
            <a:r>
              <a:rPr lang="nl-NL" dirty="0"/>
              <a:t> STEMMUS-SCOPE output, </a:t>
            </a:r>
            <a:r>
              <a:rPr lang="nl-NL" dirty="0" err="1"/>
              <a:t>which</a:t>
            </a:r>
            <a:r>
              <a:rPr lang="nl-NL" dirty="0"/>
              <a:t> is </a:t>
            </a:r>
            <a:r>
              <a:rPr lang="nl-NL" dirty="0" err="1"/>
              <a:t>called</a:t>
            </a:r>
            <a:r>
              <a:rPr lang="nl-NL" dirty="0"/>
              <a:t> RF_S-S.</a:t>
            </a:r>
          </a:p>
          <a:p>
            <a:pPr marL="0" indent="0">
              <a:buNone/>
            </a:pPr>
            <a:r>
              <a:rPr lang="nl-NL" dirty="0"/>
              <a:t>At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same</a:t>
            </a:r>
            <a:r>
              <a:rPr lang="nl-NL" dirty="0"/>
              <a:t> time, we </a:t>
            </a:r>
            <a:r>
              <a:rPr lang="nl-NL" dirty="0" err="1"/>
              <a:t>also</a:t>
            </a:r>
            <a:r>
              <a:rPr lang="nl-NL" dirty="0"/>
              <a:t> </a:t>
            </a:r>
            <a:r>
              <a:rPr lang="nl-NL" dirty="0" err="1"/>
              <a:t>trained</a:t>
            </a:r>
            <a:r>
              <a:rPr lang="nl-NL" dirty="0"/>
              <a:t> RF </a:t>
            </a:r>
            <a:r>
              <a:rPr lang="nl-NL" dirty="0" err="1"/>
              <a:t>with</a:t>
            </a:r>
            <a:r>
              <a:rPr lang="nl-NL" dirty="0"/>
              <a:t> in-situ </a:t>
            </a:r>
            <a:r>
              <a:rPr lang="nl-NL" dirty="0" err="1"/>
              <a:t>fluxes</a:t>
            </a:r>
            <a:r>
              <a:rPr lang="nl-NL" dirty="0"/>
              <a:t>, </a:t>
            </a:r>
            <a:r>
              <a:rPr lang="nl-NL" dirty="0" err="1"/>
              <a:t>which</a:t>
            </a:r>
            <a:r>
              <a:rPr lang="nl-NL" dirty="0"/>
              <a:t> is </a:t>
            </a:r>
            <a:r>
              <a:rPr lang="nl-NL" dirty="0" err="1"/>
              <a:t>called</a:t>
            </a:r>
            <a:r>
              <a:rPr lang="nl-NL" dirty="0"/>
              <a:t> </a:t>
            </a:r>
            <a:r>
              <a:rPr lang="nl-NL" dirty="0" err="1"/>
              <a:t>RF_in</a:t>
            </a:r>
            <a:r>
              <a:rPr lang="nl-NL" dirty="0"/>
              <a:t>-situ.</a:t>
            </a:r>
          </a:p>
        </p:txBody>
      </p:sp>
    </p:spTree>
    <p:extLst>
      <p:ext uri="{BB962C8B-B14F-4D97-AF65-F5344CB8AC3E}">
        <p14:creationId xmlns:p14="http://schemas.microsoft.com/office/powerpoint/2010/main" val="3885691483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2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6FFC1-1BD3-4B41-A132-BEAC39587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88423"/>
          </a:xfrm>
        </p:spPr>
        <p:txBody>
          <a:bodyPr>
            <a:normAutofit fontScale="90000"/>
          </a:bodyPr>
          <a:lstStyle/>
          <a:p>
            <a:r>
              <a:rPr lang="nl-NL" dirty="0"/>
              <a:t>2 Emulator </a:t>
            </a:r>
            <a:r>
              <a:rPr lang="nl-NL" dirty="0" err="1"/>
              <a:t>build</a:t>
            </a:r>
            <a:endParaRPr lang="nl-NL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BDE1457-2517-4632-9874-9A3E50FEC9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09" y="667262"/>
            <a:ext cx="10787270" cy="605966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7902760-3A6B-4D8B-8A5E-FFAD4961CA64}"/>
              </a:ext>
            </a:extLst>
          </p:cNvPr>
          <p:cNvSpPr/>
          <p:nvPr/>
        </p:nvSpPr>
        <p:spPr>
          <a:xfrm>
            <a:off x="192109" y="6393872"/>
            <a:ext cx="5782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222425"/>
                </a:solidFill>
                <a:latin typeface="-apple-system"/>
              </a:rPr>
              <a:t>RS-DAT: Remote </a:t>
            </a:r>
            <a:r>
              <a:rPr lang="nl-NL" b="1" dirty="0" err="1">
                <a:solidFill>
                  <a:srgbClr val="222425"/>
                </a:solidFill>
                <a:latin typeface="-apple-system"/>
              </a:rPr>
              <a:t>Sensing</a:t>
            </a:r>
            <a:r>
              <a:rPr lang="nl-NL" b="1" dirty="0">
                <a:solidFill>
                  <a:srgbClr val="222425"/>
                </a:solidFill>
                <a:latin typeface="-apple-system"/>
              </a:rPr>
              <a:t> </a:t>
            </a:r>
            <a:r>
              <a:rPr lang="nl-NL" b="1" dirty="0" err="1">
                <a:solidFill>
                  <a:srgbClr val="222425"/>
                </a:solidFill>
                <a:latin typeface="-apple-system"/>
              </a:rPr>
              <a:t>Deployable</a:t>
            </a:r>
            <a:r>
              <a:rPr lang="nl-NL" b="1" dirty="0">
                <a:solidFill>
                  <a:srgbClr val="222425"/>
                </a:solidFill>
                <a:latin typeface="-apple-system"/>
              </a:rPr>
              <a:t> Analysis </a:t>
            </a:r>
            <a:r>
              <a:rPr lang="nl-NL" b="1" dirty="0" err="1">
                <a:solidFill>
                  <a:srgbClr val="222425"/>
                </a:solidFill>
                <a:latin typeface="-apple-system"/>
              </a:rPr>
              <a:t>environmenT</a:t>
            </a:r>
            <a:endParaRPr lang="nl-NL" b="1" i="0" dirty="0">
              <a:solidFill>
                <a:srgbClr val="222425"/>
              </a:solidFill>
              <a:effectLst/>
              <a:latin typeface="-apple-system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942C442-5640-4F74-8F37-3AF2CA0B3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7779" y="4375677"/>
            <a:ext cx="1384899" cy="43825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7E94BB5-6276-4C54-82DE-6CB7909DE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2491" y="5213704"/>
            <a:ext cx="1600339" cy="96020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4AF27D3-FF44-4B60-878D-372F13594471}"/>
              </a:ext>
            </a:extLst>
          </p:cNvPr>
          <p:cNvSpPr/>
          <p:nvPr/>
        </p:nvSpPr>
        <p:spPr>
          <a:xfrm>
            <a:off x="2397607" y="5921115"/>
            <a:ext cx="7398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https://www.surf.nl/en/services/snellius-the-national-supercomputer</a:t>
            </a:r>
          </a:p>
        </p:txBody>
      </p:sp>
    </p:spTree>
    <p:extLst>
      <p:ext uri="{BB962C8B-B14F-4D97-AF65-F5344CB8AC3E}">
        <p14:creationId xmlns:p14="http://schemas.microsoft.com/office/powerpoint/2010/main" val="3409611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1075</TotalTime>
  <Words>1297</Words>
  <Application>Microsoft Office PowerPoint</Application>
  <PresentationFormat>Widescreen</PresentationFormat>
  <Paragraphs>297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-apple-system</vt:lpstr>
      <vt:lpstr>Aptos</vt:lpstr>
      <vt:lpstr>等线</vt:lpstr>
      <vt:lpstr>等线</vt:lpstr>
      <vt:lpstr>inherit</vt:lpstr>
      <vt:lpstr>Arial</vt:lpstr>
      <vt:lpstr>Calibri</vt:lpstr>
      <vt:lpstr>Calibri Light</vt:lpstr>
      <vt:lpstr>Cambria Math</vt:lpstr>
      <vt:lpstr>Century Gothic</vt:lpstr>
      <vt:lpstr>Times New Roman</vt:lpstr>
      <vt:lpstr>Office Theme</vt:lpstr>
      <vt:lpstr>Global hourly 9 km terrestrial water-energy-carbon fluxes with physics-informed machine learning</vt:lpstr>
      <vt:lpstr>Workflow Outline</vt:lpstr>
      <vt:lpstr>1 Data preparation    --Input and output variables</vt:lpstr>
      <vt:lpstr>1 Data preparation    --Data split</vt:lpstr>
      <vt:lpstr>2 Emulator build</vt:lpstr>
      <vt:lpstr>PowerPoint Presentation</vt:lpstr>
      <vt:lpstr>PowerPoint Presentation</vt:lpstr>
      <vt:lpstr>2 Emulator build</vt:lpstr>
      <vt:lpstr>2 Emulator build</vt:lpstr>
      <vt:lpstr>3 Feature importance     --RF_S-S</vt:lpstr>
      <vt:lpstr>3 Feature importance     --RF_in-situ</vt:lpstr>
      <vt:lpstr>4 Preliminary testing result   testing_random, testing_time, testing_space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Workflow of emulator</dc:title>
  <dc:creator>Han, Qianqian (UT-ITC)</dc:creator>
  <cp:lastModifiedBy>Han, Qianqian (UT-ITC)</cp:lastModifiedBy>
  <cp:revision>80</cp:revision>
  <dcterms:created xsi:type="dcterms:W3CDTF">2024-06-10T08:30:40Z</dcterms:created>
  <dcterms:modified xsi:type="dcterms:W3CDTF">2024-06-11T22:07:05Z</dcterms:modified>
</cp:coreProperties>
</file>