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4" r:id="rId4"/>
    <p:sldMasterId id="2147483723" r:id="rId5"/>
  </p:sldMasterIdLst>
  <p:notesMasterIdLst>
    <p:notesMasterId r:id="rId13"/>
  </p:notesMasterIdLst>
  <p:handoutMasterIdLst>
    <p:handoutMasterId r:id="rId14"/>
  </p:handoutMasterIdLst>
  <p:sldIdLst>
    <p:sldId id="514" r:id="rId6"/>
    <p:sldId id="563" r:id="rId7"/>
    <p:sldId id="1626" r:id="rId8"/>
    <p:sldId id="1624" r:id="rId9"/>
    <p:sldId id="1625" r:id="rId10"/>
    <p:sldId id="559" r:id="rId11"/>
    <p:sldId id="554" r:id="rId12"/>
  </p:sldIdLst>
  <p:sldSz cx="9144000" cy="6858000" type="screen4x3"/>
  <p:notesSz cx="6797675" cy="9925050"/>
  <p:embeddedFontLst>
    <p:embeddedFont>
      <p:font typeface="Arial Bold" panose="020B0704020202020204" pitchFamily="34" charset="0"/>
      <p:bold r:id="rId15"/>
    </p:embeddedFont>
    <p:embeddedFont>
      <p:font typeface="Effra" panose="020B0603020203020204" pitchFamily="34" charset="77"/>
      <p:regular r:id="rId16"/>
      <p:bold r:id="rId17"/>
      <p:italic r:id="rId18"/>
      <p:boldItalic r:id="rId19"/>
    </p:embeddedFont>
    <p:embeddedFont>
      <p:font typeface="Helvetica" pitchFamily="2" charset="0"/>
      <p:regular r:id="rId20"/>
      <p:bold r:id="rId21"/>
      <p:italic r:id="rId22"/>
      <p:boldItalic r:id="rId23"/>
    </p:embeddedFont>
    <p:embeddedFont>
      <p:font typeface="Times" panose="02020603050405020304" pitchFamily="18" charset="0"/>
      <p:regular r:id="rId24"/>
      <p:bold r:id="rId25"/>
      <p:italic r:id="rId26"/>
      <p:boldItalic r:id="rId27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2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2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2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2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3334" userDrawn="1">
          <p15:clr>
            <a:srgbClr val="A4A3A4"/>
          </p15:clr>
        </p15:guide>
        <p15:guide id="4" pos="5465" userDrawn="1">
          <p15:clr>
            <a:srgbClr val="A4A3A4"/>
          </p15:clr>
        </p15:guide>
        <p15:guide id="5" orient="horz" pos="2478" userDrawn="1">
          <p15:clr>
            <a:srgbClr val="A4A3A4"/>
          </p15:clr>
        </p15:guide>
        <p15:guide id="6" orient="horz" pos="210" userDrawn="1">
          <p15:clr>
            <a:srgbClr val="A4A3A4"/>
          </p15:clr>
        </p15:guide>
        <p15:guide id="7" pos="295" userDrawn="1">
          <p15:clr>
            <a:srgbClr val="A4A3A4"/>
          </p15:clr>
        </p15:guide>
        <p15:guide id="8" pos="1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EAF35"/>
    <a:srgbClr val="D799A1"/>
    <a:srgbClr val="FDE6AB"/>
    <a:srgbClr val="B2B2B2"/>
    <a:srgbClr val="FFFDEA"/>
    <a:srgbClr val="00B050"/>
    <a:srgbClr val="FFFDEF"/>
    <a:srgbClr val="FFFEF2"/>
    <a:srgbClr val="000000"/>
    <a:srgbClr val="BF00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285" autoAdjust="0"/>
    <p:restoredTop sz="96327" autoAdjust="0"/>
  </p:normalViewPr>
  <p:slideViewPr>
    <p:cSldViewPr showGuides="1">
      <p:cViewPr varScale="1">
        <p:scale>
          <a:sx n="123" d="100"/>
          <a:sy n="123" d="100"/>
        </p:scale>
        <p:origin x="2136" y="192"/>
      </p:cViewPr>
      <p:guideLst>
        <p:guide orient="horz" pos="890"/>
        <p:guide pos="2880"/>
        <p:guide pos="3334"/>
        <p:guide pos="5465"/>
        <p:guide orient="horz" pos="2478"/>
        <p:guide orient="horz" pos="210"/>
        <p:guide pos="295"/>
        <p:guide pos="1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12" d="100"/>
          <a:sy n="112" d="100"/>
        </p:scale>
        <p:origin x="5190" y="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10.fntdata"/><Relationship Id="rId5" Type="http://schemas.openxmlformats.org/officeDocument/2006/relationships/slideMaster" Target="slideMasters/slideMaster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873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184" tIns="46091" rIns="92184" bIns="46091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GB" altLang="en-US" dirty="0">
              <a:latin typeface="Effra" panose="020B0603020203020204" pitchFamily="34" charset="0"/>
            </a:endParaRP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02" y="1"/>
            <a:ext cx="2945873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184" tIns="46091" rIns="92184" bIns="46091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GB" altLang="en-US" dirty="0">
              <a:latin typeface="Effra" panose="020B0603020203020204" pitchFamily="34" charset="0"/>
            </a:endParaRPr>
          </a:p>
        </p:txBody>
      </p:sp>
      <p:sp>
        <p:nvSpPr>
          <p:cNvPr id="459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479"/>
            <a:ext cx="2945873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184" tIns="46091" rIns="92184" bIns="46091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GB" altLang="en-US" dirty="0">
              <a:latin typeface="Effra" panose="020B0603020203020204" pitchFamily="34" charset="0"/>
            </a:endParaRPr>
          </a:p>
        </p:txBody>
      </p:sp>
      <p:sp>
        <p:nvSpPr>
          <p:cNvPr id="459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02" y="9428479"/>
            <a:ext cx="2945873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184" tIns="46091" rIns="92184" bIns="4609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BDED6D5-33CC-49C8-A14A-4660977D1BEE}" type="slidenum">
              <a:rPr lang="en-GB" altLang="en-US">
                <a:latin typeface="Effra" panose="020B0603020203020204" pitchFamily="34" charset="0"/>
              </a:rPr>
              <a:pPr/>
              <a:t>‹#›</a:t>
            </a:fld>
            <a:endParaRPr lang="en-GB" altLang="en-US" dirty="0">
              <a:latin typeface="Effra" panose="020B06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9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873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1" rIns="92184" bIns="4609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Effra" panose="020B0603020203020204" pitchFamily="34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197" y="1"/>
            <a:ext cx="2945873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1" rIns="92184" bIns="4609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Effra" panose="020B0603020203020204" pitchFamily="34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47" y="4715038"/>
            <a:ext cx="5438783" cy="4465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1" rIns="92184" bIns="460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6882"/>
            <a:ext cx="2945873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1" rIns="92184" bIns="4609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Effra" panose="020B0603020203020204" pitchFamily="34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197" y="9426882"/>
            <a:ext cx="2945873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1" rIns="92184" bIns="4609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Effra" panose="020B0603020203020204" pitchFamily="34" charset="0"/>
              </a:defRPr>
            </a:lvl1pPr>
          </a:lstStyle>
          <a:p>
            <a:fld id="{A3ADB805-8BF7-47B5-B5FB-292FECAF2630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646541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ffra" panose="020B0603020203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ffra" panose="020B0603020203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ffra" panose="020B0603020203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ffra" panose="020B0603020203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ffra" panose="020B0603020203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50719E51-CF8C-436D-B7DF-47DC127F89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5963" indent="-274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01725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3050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82788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399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971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543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115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BED1F9-7B82-42EC-8694-6D6E5DFA69EF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B83F2038-6137-499C-A397-BD825CDC9A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1100"/>
          </a:xfrm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216F51F1-D35F-4781-8DC4-07C64BAFD7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sz="1200" dirty="0"/>
          </a:p>
          <a:p>
            <a:r>
              <a:rPr lang="en-GB" dirty="0">
                <a:effectLst/>
                <a:latin typeface="Helvetica" pitchFamily="2" charset="0"/>
              </a:rPr>
              <a:t>As a thermodynamic property of the water itself (i.e., its free energy), the</a:t>
            </a:r>
          </a:p>
          <a:p>
            <a:r>
              <a:rPr lang="el-GR" dirty="0">
                <a:effectLst/>
                <a:latin typeface="Times" panose="02020603050405020304" pitchFamily="18" charset="0"/>
              </a:rPr>
              <a:t>Ψ </a:t>
            </a:r>
            <a:r>
              <a:rPr lang="en-GB" dirty="0">
                <a:effectLst/>
                <a:latin typeface="Helvetica" pitchFamily="2" charset="0"/>
              </a:rPr>
              <a:t>can be averaged at any scale and across media,</a:t>
            </a:r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375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50719E51-CF8C-436D-B7DF-47DC127F89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5963" indent="-274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01725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3050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82788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399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971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543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115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BED1F9-7B82-42EC-8694-6D6E5DFA69EF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B83F2038-6137-499C-A397-BD825CDC9A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1100"/>
          </a:xfrm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216F51F1-D35F-4781-8DC4-07C64BAFD7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616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50719E51-CF8C-436D-B7DF-47DC127F89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5963" indent="-274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01725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3050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82788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399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971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543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115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BED1F9-7B82-42EC-8694-6D6E5DFA69EF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B83F2038-6137-499C-A397-BD825CDC9A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1100"/>
          </a:xfrm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216F51F1-D35F-4781-8DC4-07C64BAFD7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252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50719E51-CF8C-436D-B7DF-47DC127F89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5963" indent="-274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01725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3050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82788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399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971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543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115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BED1F9-7B82-42EC-8694-6D6E5DFA69EF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B83F2038-6137-499C-A397-BD825CDC9A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1100"/>
          </a:xfrm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216F51F1-D35F-4781-8DC4-07C64BAFD7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721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50719E51-CF8C-436D-B7DF-47DC127F89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5963" indent="-274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01725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3050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82788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399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971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543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115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BED1F9-7B82-42EC-8694-6D6E5DFA69EF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B83F2038-6137-499C-A397-BD825CDC9A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1100"/>
          </a:xfrm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216F51F1-D35F-4781-8DC4-07C64BAFD7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970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50719E51-CF8C-436D-B7DF-47DC127F89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5963" indent="-274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01725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3050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82788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399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971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543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115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BED1F9-7B82-42EC-8694-6D6E5DFA69EF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B83F2038-6137-499C-A397-BD825CDC9A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1100"/>
          </a:xfrm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216F51F1-D35F-4781-8DC4-07C64BAFD7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990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50719E51-CF8C-436D-B7DF-47DC127F89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5963" indent="-2746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01725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3050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82788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399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971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543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11588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BED1F9-7B82-42EC-8694-6D6E5DFA69EF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B83F2038-6137-499C-A397-BD825CDC9A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1100"/>
          </a:xfrm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216F51F1-D35F-4781-8DC4-07C64BAFD7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71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548680"/>
            <a:ext cx="8280000" cy="1044024"/>
          </a:xfrm>
        </p:spPr>
        <p:txBody>
          <a:bodyPr/>
          <a:lstStyle>
            <a:lvl1pPr>
              <a:defRPr cap="none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028526" y="6345352"/>
            <a:ext cx="676275" cy="252000"/>
          </a:xfrm>
        </p:spPr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24800" y="1743904"/>
            <a:ext cx="4023121" cy="4133368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681680" y="1743904"/>
            <a:ext cx="4023121" cy="4133368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90379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idebar 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6095769" cy="68774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6095769" y="0"/>
            <a:ext cx="3045600" cy="6877404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300192" y="332656"/>
            <a:ext cx="2592288" cy="1730144"/>
          </a:xfrm>
        </p:spPr>
        <p:txBody>
          <a:bodyPr wrap="square"/>
          <a:lstStyle>
            <a:lvl1pPr>
              <a:lnSpc>
                <a:spcPct val="80000"/>
              </a:lnSpc>
              <a:defRPr sz="320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6300192" y="2214000"/>
            <a:ext cx="2592288" cy="4383352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5677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idebar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6095769" cy="68774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6095769" y="0"/>
            <a:ext cx="3045600" cy="6877404"/>
          </a:xfrm>
          <a:prstGeom prst="rect">
            <a:avLst/>
          </a:prstGeom>
          <a:solidFill>
            <a:schemeClr val="tx1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300192" y="332656"/>
            <a:ext cx="2592288" cy="1730144"/>
          </a:xfrm>
        </p:spPr>
        <p:txBody>
          <a:bodyPr wrap="square"/>
          <a:lstStyle>
            <a:lvl1pPr>
              <a:lnSpc>
                <a:spcPct val="80000"/>
              </a:lnSpc>
              <a:defRPr sz="320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6300192" y="2214000"/>
            <a:ext cx="2592288" cy="4383352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653840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idebar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6095769" cy="68774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6095769" y="0"/>
            <a:ext cx="3045600" cy="6877404"/>
          </a:xfrm>
          <a:prstGeom prst="rect">
            <a:avLst/>
          </a:prstGeom>
          <a:solidFill>
            <a:srgbClr val="FFFDEA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300192" y="332656"/>
            <a:ext cx="2592288" cy="1730144"/>
          </a:xfrm>
        </p:spPr>
        <p:txBody>
          <a:bodyPr wrap="square"/>
          <a:lstStyle>
            <a:lvl1pPr>
              <a:lnSpc>
                <a:spcPct val="80000"/>
              </a:lnSpc>
              <a:defRPr sz="3200" cap="none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6300192" y="2214000"/>
            <a:ext cx="2592288" cy="4383352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6924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metable (Colou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1196752"/>
            <a:ext cx="9144000" cy="5661248"/>
          </a:xfrm>
          <a:prstGeom prst="rect">
            <a:avLst/>
          </a:prstGeom>
          <a:solidFill>
            <a:srgbClr val="FFFDEA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640"/>
            <a:ext cx="8568952" cy="955498"/>
          </a:xfrm>
        </p:spPr>
        <p:txBody>
          <a:bodyPr wrap="square" anchor="b" anchorCtr="0"/>
          <a:lstStyle>
            <a:lvl1pPr>
              <a:lnSpc>
                <a:spcPct val="80000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Timetable (suggest three columns – event, location, time)</a:t>
            </a:r>
            <a:endParaRPr lang="en-GB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251520" y="1484784"/>
            <a:ext cx="8568952" cy="5134186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31190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metable (Grey)">
    <p:bg>
      <p:bgPr>
        <a:solidFill>
          <a:srgbClr val="FFFD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1196752"/>
            <a:ext cx="9144000" cy="5661248"/>
          </a:xfrm>
          <a:prstGeom prst="rect">
            <a:avLst/>
          </a:prstGeom>
          <a:solidFill>
            <a:srgbClr val="FFFDEA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640"/>
            <a:ext cx="8568952" cy="955498"/>
          </a:xfrm>
        </p:spPr>
        <p:txBody>
          <a:bodyPr wrap="square" anchor="b" anchorCtr="0"/>
          <a:lstStyle>
            <a:lvl1pPr>
              <a:lnSpc>
                <a:spcPct val="80000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Timetable (suggest three columns – event, location, time)</a:t>
            </a:r>
            <a:endParaRPr lang="en-GB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251520" y="1484784"/>
            <a:ext cx="8568952" cy="5134186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12318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metabl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1196752"/>
            <a:ext cx="9144000" cy="5661248"/>
          </a:xfrm>
          <a:prstGeom prst="rect">
            <a:avLst/>
          </a:prstGeom>
          <a:solidFill>
            <a:srgbClr val="FFFDEA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640"/>
            <a:ext cx="8568952" cy="955498"/>
          </a:xfrm>
        </p:spPr>
        <p:txBody>
          <a:bodyPr wrap="square" anchor="b" anchorCtr="0"/>
          <a:lstStyle>
            <a:lvl1pPr>
              <a:lnSpc>
                <a:spcPct val="80000"/>
              </a:lnSpc>
              <a:defRPr sz="3600" cap="none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Timetable (suggest three columns – event, location, time)</a:t>
            </a:r>
            <a:endParaRPr lang="en-GB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251520" y="1484784"/>
            <a:ext cx="8568952" cy="5134186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12318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bg>
      <p:bgPr>
        <a:solidFill>
          <a:srgbClr val="FDE6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548680"/>
            <a:ext cx="8280000" cy="1044024"/>
          </a:xfrm>
        </p:spPr>
        <p:txBody>
          <a:bodyPr/>
          <a:lstStyle>
            <a:lvl1pPr>
              <a:defRPr cap="none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24800" y="1743904"/>
            <a:ext cx="4023121" cy="4133368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671828" y="1743904"/>
            <a:ext cx="4023121" cy="4133368"/>
          </a:xfrm>
        </p:spPr>
        <p:txBody>
          <a:bodyPr/>
          <a:lstStyle>
            <a:lvl1pPr>
              <a:buClrTx/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8526" y="6345352"/>
            <a:ext cx="676275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C01B32-D1A0-401C-8867-70456BBB1E8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pic>
        <p:nvPicPr>
          <p:cNvPr id="12" name="Picture 53" descr="Device-black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9864" y="6164525"/>
            <a:ext cx="1184275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88907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DE6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548680"/>
            <a:ext cx="8280000" cy="1044024"/>
          </a:xfrm>
        </p:spPr>
        <p:txBody>
          <a:bodyPr/>
          <a:lstStyle>
            <a:lvl1pPr>
              <a:defRPr cap="none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8526" y="6343280"/>
            <a:ext cx="676275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C01B32-D1A0-401C-8867-70456BBB1E8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24800" y="1743904"/>
            <a:ext cx="8280000" cy="4133368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3" descr="Device-black">
            <a:extLst>
              <a:ext uri="{FF2B5EF4-FFF2-40B4-BE49-F238E27FC236}">
                <a16:creationId xmlns:a16="http://schemas.microsoft.com/office/drawing/2014/main" id="{0A4BB580-CDC6-47AE-8F68-243551DADC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9864" y="6164525"/>
            <a:ext cx="1184275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07940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hite)">
    <p:bg>
      <p:bgPr>
        <a:solidFill>
          <a:srgbClr val="FDE6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424800" y="476672"/>
            <a:ext cx="8280000" cy="5904656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644977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Image and subtitle (Off-white)">
    <p:bg>
      <p:bgPr>
        <a:solidFill>
          <a:srgbClr val="FDE6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6642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5785870"/>
            <a:ext cx="8640960" cy="955498"/>
          </a:xfrm>
        </p:spPr>
        <p:txBody>
          <a:bodyPr wrap="square" anchor="t" anchorCtr="0"/>
          <a:lstStyle>
            <a:lvl1pPr>
              <a:lnSpc>
                <a:spcPct val="80000"/>
              </a:lnSpc>
              <a:defRPr sz="3600" cap="none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62558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4800" y="1743904"/>
            <a:ext cx="8280000" cy="4061360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28526" y="6345352"/>
            <a:ext cx="676275" cy="2520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GB" alt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A24E1F9-C5F3-210B-DE53-EC72038DE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04412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Image and sidebar (off-white)">
    <p:bg>
      <p:bgPr>
        <a:solidFill>
          <a:srgbClr val="FDE6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6095769" cy="6877404"/>
          </a:xfrm>
          <a:solidFill>
            <a:schemeClr val="bg1"/>
          </a:solidFill>
          <a:ln>
            <a:noFill/>
          </a:ln>
        </p:spPr>
        <p:txBody>
          <a:bodyPr/>
          <a:lstStyle>
            <a:lvl1pPr>
              <a:buClrTx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300192" y="332656"/>
            <a:ext cx="2592288" cy="1730144"/>
          </a:xfrm>
        </p:spPr>
        <p:txBody>
          <a:bodyPr wrap="square"/>
          <a:lstStyle>
            <a:lvl1pPr>
              <a:lnSpc>
                <a:spcPct val="80000"/>
              </a:lnSpc>
              <a:defRPr sz="3200" cap="none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300192" y="2214000"/>
            <a:ext cx="2592288" cy="4383352"/>
          </a:xfrm>
        </p:spPr>
        <p:txBody>
          <a:bodyPr/>
          <a:lstStyle>
            <a:lvl1pPr>
              <a:buClrTx/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984732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metable (White)">
    <p:bg>
      <p:bgPr>
        <a:solidFill>
          <a:srgbClr val="FDE6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1196752"/>
            <a:ext cx="9144000" cy="5661248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640"/>
            <a:ext cx="8568952" cy="955498"/>
          </a:xfrm>
        </p:spPr>
        <p:txBody>
          <a:bodyPr wrap="square" anchor="b" anchorCtr="0"/>
          <a:lstStyle>
            <a:lvl1pPr>
              <a:lnSpc>
                <a:spcPct val="80000"/>
              </a:lnSpc>
              <a:defRPr sz="36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Timetable (suggest three columns – event, location, time)</a:t>
            </a:r>
            <a:endParaRPr lang="en-GB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251520" y="1484784"/>
            <a:ext cx="8568952" cy="5134186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75225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548680"/>
            <a:ext cx="8280000" cy="1016584"/>
          </a:xfrm>
        </p:spPr>
        <p:txBody>
          <a:bodyPr/>
          <a:lstStyle>
            <a:lvl1pPr>
              <a:defRPr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4800" y="1716465"/>
            <a:ext cx="8280000" cy="4116240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28526" y="6345352"/>
            <a:ext cx="676275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F6A46F-80AB-49F3-8C7E-9717ED94545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pic>
        <p:nvPicPr>
          <p:cNvPr id="9" name="Picture 55" descr="White version of the University of Reading's logo." title="University of Reading 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hidden">
          <a:xfrm>
            <a:off x="3979864" y="6153189"/>
            <a:ext cx="1184275" cy="384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850555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800" y="548680"/>
            <a:ext cx="8280000" cy="1015200"/>
          </a:xfrm>
        </p:spPr>
        <p:txBody>
          <a:bodyPr/>
          <a:lstStyle>
            <a:lvl1pPr>
              <a:defRPr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028526" y="6345352"/>
            <a:ext cx="676275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9A8A42-CDD3-483B-A525-DE73108F9D72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24800" y="1717202"/>
            <a:ext cx="4023121" cy="4086773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664924" y="1717200"/>
            <a:ext cx="4023121" cy="4086772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55" descr="White version of the University of Reading's logo." title="University of Reading logo">
            <a:extLst>
              <a:ext uri="{FF2B5EF4-FFF2-40B4-BE49-F238E27FC236}">
                <a16:creationId xmlns:a16="http://schemas.microsoft.com/office/drawing/2014/main" id="{07B087F4-4F44-40EF-B245-A3BDCFE9EB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hidden">
          <a:xfrm>
            <a:off x="3979864" y="6153189"/>
            <a:ext cx="1184275" cy="384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484830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AE96E1-FE19-476C-9CF0-3BB4903735D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rgbClr val="FFF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424800" y="476672"/>
            <a:ext cx="8280000" cy="5904656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921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colou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AE96E1-FE19-476C-9CF0-3BB4903735D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424800" y="476672"/>
            <a:ext cx="8280000" cy="5904656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21445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ubtitle (Colou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6642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5785870"/>
            <a:ext cx="8568952" cy="955498"/>
          </a:xfrm>
        </p:spPr>
        <p:txBody>
          <a:bodyPr wrap="square" anchor="t" anchorCtr="0"/>
          <a:lstStyle>
            <a:lvl1pPr>
              <a:lnSpc>
                <a:spcPct val="80000"/>
              </a:lnSpc>
              <a:defRPr sz="360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 on up to two 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28258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ubtitle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6642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5785870"/>
            <a:ext cx="8568952" cy="955498"/>
          </a:xfrm>
        </p:spPr>
        <p:txBody>
          <a:bodyPr wrap="square" anchor="t" anchorCtr="0"/>
          <a:lstStyle>
            <a:lvl1pPr>
              <a:lnSpc>
                <a:spcPct val="80000"/>
              </a:lnSpc>
              <a:defRPr sz="360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 on up to two 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663863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subtitl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AE96E1-FE19-476C-9CF0-3BB4903735D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0" y="0"/>
            <a:ext cx="9144000" cy="6858000"/>
          </a:xfrm>
          <a:prstGeom prst="rect">
            <a:avLst/>
          </a:prstGeom>
          <a:solidFill>
            <a:srgbClr val="FFF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/>
          </a:p>
        </p:txBody>
      </p:sp>
      <p:sp>
        <p:nvSpPr>
          <p:cNvPr id="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664204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5785870"/>
            <a:ext cx="8568952" cy="955498"/>
          </a:xfrm>
        </p:spPr>
        <p:txBody>
          <a:bodyPr wrap="square" anchor="t" anchorCtr="0"/>
          <a:lstStyle>
            <a:lvl1pPr>
              <a:lnSpc>
                <a:spcPct val="80000"/>
              </a:lnSpc>
              <a:defRPr sz="3600" cap="none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 on up to two 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17063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D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9" name="Picture 55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hidden">
          <a:xfrm>
            <a:off x="3979864" y="6166017"/>
            <a:ext cx="1184275" cy="384369"/>
          </a:xfrm>
          <a:prstGeom prst="rect">
            <a:avLst/>
          </a:prstGeom>
          <a:noFill/>
          <a:ln>
            <a:noFill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4800" y="548680"/>
            <a:ext cx="8280000" cy="107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add title</a:t>
            </a:r>
            <a:endParaRPr lang="en-GB" alt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4800" y="1772816"/>
            <a:ext cx="828000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8526" y="6345352"/>
            <a:ext cx="676275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C01B32-D1A0-401C-8867-70456BBB1E8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97" r:id="rId2"/>
    <p:sldLayoutId id="2147483698" r:id="rId3"/>
    <p:sldLayoutId id="2147483700" r:id="rId4"/>
    <p:sldLayoutId id="2147483701" r:id="rId5"/>
    <p:sldLayoutId id="2147483702" r:id="rId6"/>
    <p:sldLayoutId id="2147483708" r:id="rId7"/>
    <p:sldLayoutId id="2147483713" r:id="rId8"/>
    <p:sldLayoutId id="2147483709" r:id="rId9"/>
    <p:sldLayoutId id="2147483710" r:id="rId10"/>
    <p:sldLayoutId id="2147483711" r:id="rId11"/>
    <p:sldLayoutId id="2147483712" r:id="rId12"/>
    <p:sldLayoutId id="2147483714" r:id="rId13"/>
    <p:sldLayoutId id="2147483715" r:id="rId14"/>
    <p:sldLayoutId id="2147483716" r:id="rId15"/>
  </p:sldLayoutIdLst>
  <p:transition>
    <p:fad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0" cap="none" baseline="0">
          <a:solidFill>
            <a:schemeClr val="accent1"/>
          </a:solidFill>
          <a:latin typeface="Arial Bold" panose="020B0704020202020204" pitchFamily="34" charset="0"/>
          <a:ea typeface="+mj-ea"/>
          <a:cs typeface="Arial Bold" panose="020B07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9pPr>
    </p:titleStyle>
    <p:bodyStyle>
      <a:lvl1pPr marL="18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Tx/>
        <a:buFont typeface="Arial" charset="0"/>
        <a:buChar char="•"/>
        <a:tabLst/>
        <a:defRPr sz="24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3656A"/>
        </a:buClr>
        <a:buSzTx/>
        <a:buFont typeface="Effra" panose="020B0603020203020204" pitchFamily="34" charset="0"/>
        <a:buChar char="•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90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Effra" panose="020B0603020203020204" pitchFamily="34" charset="0"/>
        <a:buChar char="•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26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Effra" panose="020B0603020203020204" pitchFamily="34" charset="0"/>
        <a:buChar char="&gt;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62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Effra" panose="020B0603020203020204" pitchFamily="34" charset="0"/>
        <a:buChar char="-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DE6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4800" y="1370120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add title</a:t>
            </a:r>
            <a:endParaRPr lang="en-GB" alt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4800" y="2349320"/>
            <a:ext cx="82800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305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32" r:id="rId3"/>
    <p:sldLayoutId id="2147483738" r:id="rId4"/>
    <p:sldLayoutId id="2147483742" r:id="rId5"/>
    <p:sldLayoutId id="2147483745" r:id="rId6"/>
  </p:sldLayoutIdLst>
  <p:transition>
    <p:fad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0" cap="none" baseline="0">
          <a:solidFill>
            <a:schemeClr val="tx2"/>
          </a:solidFill>
          <a:latin typeface="Arial Bold" panose="020B0704020202020204" pitchFamily="34" charset="0"/>
          <a:ea typeface="+mj-ea"/>
          <a:cs typeface="Arial Bold" panose="020B07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n-lt"/>
        </a:defRPr>
      </a:lvl9pPr>
    </p:titleStyle>
    <p:bodyStyle>
      <a:lvl1pPr marL="18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4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Effra" panose="020B0603020203020204" pitchFamily="34" charset="0"/>
        <a:buChar char="•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90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Effra" panose="020B0603020203020204" pitchFamily="34" charset="0"/>
        <a:buChar char="•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26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Effra" panose="020B0603020203020204" pitchFamily="34" charset="0"/>
        <a:buChar char="&gt;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620000" marR="0" indent="-1800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Effra" panose="020B0603020203020204" pitchFamily="34" charset="0"/>
        <a:buChar char="-"/>
        <a:tabLst/>
        <a:defRPr sz="2400" baseline="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Effra" pitchFamily="2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>
            <a:extLst>
              <a:ext uri="{FF2B5EF4-FFF2-40B4-BE49-F238E27FC236}">
                <a16:creationId xmlns:a16="http://schemas.microsoft.com/office/drawing/2014/main" id="{65795D60-A8B5-45CA-B99D-57DA921848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0445" y="-474901"/>
            <a:ext cx="8243110" cy="1044024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800" dirty="0"/>
              <a:t>The soil-plant-hydraulic system and its properties</a:t>
            </a:r>
            <a:endParaRPr lang="en-US" altLang="en-US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6C93B3-377D-9305-DFD8-2F4918806A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4222"/>
          <a:stretch/>
        </p:blipFill>
        <p:spPr>
          <a:xfrm>
            <a:off x="11832" y="802608"/>
            <a:ext cx="5112568" cy="41518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2EFCC5-F106-EEDC-AA01-6857F1D62E66}"/>
              </a:ext>
            </a:extLst>
          </p:cNvPr>
          <p:cNvSpPr txBox="1"/>
          <p:nvPr/>
        </p:nvSpPr>
        <p:spPr>
          <a:xfrm>
            <a:off x="11832" y="676747"/>
            <a:ext cx="104881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Joshi et al., (2022)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814457-EBFD-18DB-B36F-25BCCA6E12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72"/>
          <a:stretch/>
        </p:blipFill>
        <p:spPr bwMode="auto">
          <a:xfrm>
            <a:off x="6019885" y="4120800"/>
            <a:ext cx="2448272" cy="244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3C1D0C-6866-3D7C-7415-EF5B34937C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72"/>
          <a:stretch/>
        </p:blipFill>
        <p:spPr bwMode="auto">
          <a:xfrm>
            <a:off x="6053639" y="1370069"/>
            <a:ext cx="2448272" cy="244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Elbow Connector 6">
            <a:extLst>
              <a:ext uri="{FF2B5EF4-FFF2-40B4-BE49-F238E27FC236}">
                <a16:creationId xmlns:a16="http://schemas.microsoft.com/office/drawing/2014/main" id="{19745590-D834-8EB1-FDAB-1C58B8223F31}"/>
              </a:ext>
            </a:extLst>
          </p:cNvPr>
          <p:cNvCxnSpPr/>
          <p:nvPr/>
        </p:nvCxnSpPr>
        <p:spPr bwMode="auto">
          <a:xfrm>
            <a:off x="2030049" y="4741240"/>
            <a:ext cx="3600400" cy="504056"/>
          </a:xfrm>
          <a:prstGeom prst="bentConnector3">
            <a:avLst>
              <a:gd name="adj1" fmla="val 8249"/>
            </a:avLst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45480C5-F83B-0EF7-11F8-42A2D4FE2C34}"/>
              </a:ext>
            </a:extLst>
          </p:cNvPr>
          <p:cNvSpPr txBox="1"/>
          <p:nvPr/>
        </p:nvSpPr>
        <p:spPr>
          <a:xfrm>
            <a:off x="1921465" y="710453"/>
            <a:ext cx="128112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 part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5141C5-4130-C37C-93C8-812964BE3FDC}"/>
              </a:ext>
            </a:extLst>
          </p:cNvPr>
          <p:cNvSpPr txBox="1"/>
          <p:nvPr/>
        </p:nvSpPr>
        <p:spPr>
          <a:xfrm>
            <a:off x="6714960" y="742456"/>
            <a:ext cx="112562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Soil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0F0B46-9F94-FD20-A471-1217FABB7BE9}"/>
              </a:ext>
            </a:extLst>
          </p:cNvPr>
          <p:cNvSpPr txBox="1"/>
          <p:nvPr/>
        </p:nvSpPr>
        <p:spPr>
          <a:xfrm>
            <a:off x="107504" y="5349257"/>
            <a:ext cx="515851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Drought stress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: risk of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‘h</a:t>
            </a:r>
            <a:r>
              <a:rPr lang="en-US" sz="1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ydraulic failure’ </a:t>
            </a:r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increases when </a:t>
            </a:r>
            <a:r>
              <a:rPr lang="en-US" sz="1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 water availability </a:t>
            </a:r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declines, or when </a:t>
            </a:r>
            <a:r>
              <a:rPr lang="en-US" sz="1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vapour</a:t>
            </a:r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pressure deficit increases at the leaf surfaces.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C39118-92E2-4879-8AAA-322A8A807B97}"/>
              </a:ext>
            </a:extLst>
          </p:cNvPr>
          <p:cNvSpPr txBox="1"/>
          <p:nvPr/>
        </p:nvSpPr>
        <p:spPr>
          <a:xfrm rot="16200000">
            <a:off x="4778836" y="5091313"/>
            <a:ext cx="244201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water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cot</a:t>
            </a:r>
            <a:r>
              <a:rPr lang="en-US" sz="16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ntent</a:t>
            </a: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solidFill>
                  <a:schemeClr val="tx2"/>
                </a:solidFill>
                <a:latin typeface="Symbol" pitchFamily="2" charset="2"/>
                <a:cs typeface="Arial" panose="020B0604020202020204" pitchFamily="34" charset="0"/>
              </a:rPr>
              <a:t>q            </a:t>
            </a: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9494A1B-39F7-B622-00E2-D208160F3D1E}"/>
              </a:ext>
            </a:extLst>
          </p:cNvPr>
          <p:cNvCxnSpPr/>
          <p:nvPr/>
        </p:nvCxnSpPr>
        <p:spPr bwMode="auto">
          <a:xfrm flipV="1">
            <a:off x="6493289" y="3812081"/>
            <a:ext cx="0" cy="308719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FA9EDA1-F6BF-ACF4-9583-54F5367E8ABA}"/>
              </a:ext>
            </a:extLst>
          </p:cNvPr>
          <p:cNvSpPr txBox="1"/>
          <p:nvPr/>
        </p:nvSpPr>
        <p:spPr>
          <a:xfrm>
            <a:off x="7003511" y="3612026"/>
            <a:ext cx="93610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  <a:latin typeface="Symbol" pitchFamily="2" charset="2"/>
              </a:rPr>
              <a:t>Y</a:t>
            </a:r>
            <a:r>
              <a:rPr lang="en-US" baseline="-25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</a:t>
            </a:r>
            <a:r>
              <a:rPr lang="en-US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n-US" baseline="-25000" dirty="0">
              <a:solidFill>
                <a:schemeClr val="tx2"/>
              </a:solidFill>
              <a:latin typeface="Symbol" pitchFamily="2" charset="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38A149-6F6A-63BD-65D0-07690DF4FA2A}"/>
              </a:ext>
            </a:extLst>
          </p:cNvPr>
          <p:cNvSpPr txBox="1"/>
          <p:nvPr/>
        </p:nvSpPr>
        <p:spPr>
          <a:xfrm rot="16200000">
            <a:off x="4772278" y="2413060"/>
            <a:ext cx="244201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ydraulic conductivity, K</a:t>
            </a:r>
            <a:r>
              <a:rPr lang="en-US" sz="1600" dirty="0">
                <a:solidFill>
                  <a:schemeClr val="tx2"/>
                </a:solidFill>
                <a:latin typeface="Symbol" pitchFamily="2" charset="2"/>
                <a:cs typeface="Arial" panose="020B0604020202020204" pitchFamily="34" charset="0"/>
              </a:rPr>
              <a:t>           </a:t>
            </a: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6DF475-BCF2-96B6-D2AA-137EE9159044}"/>
              </a:ext>
            </a:extLst>
          </p:cNvPr>
          <p:cNvSpPr txBox="1"/>
          <p:nvPr/>
        </p:nvSpPr>
        <p:spPr>
          <a:xfrm rot="18738435">
            <a:off x="4986228" y="3518274"/>
            <a:ext cx="4495333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Affected by soil pore-size distribution !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1B9360-BBB8-7C1D-4F3E-DB25BD2C6315}"/>
              </a:ext>
            </a:extLst>
          </p:cNvPr>
          <p:cNvSpPr txBox="1"/>
          <p:nvPr/>
        </p:nvSpPr>
        <p:spPr>
          <a:xfrm>
            <a:off x="1439602" y="4551222"/>
            <a:ext cx="963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Symbol" pitchFamily="2" charset="2"/>
                <a:cs typeface="Arial" panose="020B0604020202020204" pitchFamily="34" charset="0"/>
              </a:rPr>
              <a:t>Y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soil</a:t>
            </a:r>
            <a:r>
              <a:rPr lang="en-US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n-US" baseline="-25000" dirty="0">
              <a:solidFill>
                <a:schemeClr val="tx2"/>
              </a:solidFill>
              <a:latin typeface="Symbol" pitchFamily="2" charset="2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D6C9FD-D9C3-FE12-6CD7-D1DD018B0B6B}"/>
              </a:ext>
            </a:extLst>
          </p:cNvPr>
          <p:cNvSpPr txBox="1"/>
          <p:nvPr/>
        </p:nvSpPr>
        <p:spPr>
          <a:xfrm>
            <a:off x="107504" y="2782932"/>
            <a:ext cx="963727" cy="2975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n-US" baseline="-25000" dirty="0">
              <a:solidFill>
                <a:schemeClr val="tx2"/>
              </a:solidFill>
              <a:latin typeface="Symbol" pitchFamily="2" charset="2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5FBA28-A69A-8BE9-D9D9-CF71AFF62E8D}"/>
              </a:ext>
            </a:extLst>
          </p:cNvPr>
          <p:cNvSpPr txBox="1"/>
          <p:nvPr/>
        </p:nvSpPr>
        <p:spPr>
          <a:xfrm>
            <a:off x="6985730" y="6362757"/>
            <a:ext cx="93610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  <a:latin typeface="Symbol" pitchFamily="2" charset="2"/>
              </a:rPr>
              <a:t>Y</a:t>
            </a:r>
            <a:r>
              <a:rPr lang="en-US" baseline="-25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</a:t>
            </a:r>
            <a:r>
              <a:rPr lang="en-US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n-US" baseline="-25000" dirty="0">
              <a:solidFill>
                <a:schemeClr val="tx2"/>
              </a:solidFill>
              <a:latin typeface="Symbol" pitchFamily="2" charset="2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2E7D02-91A8-34E0-B59B-1DCF6572B38A}"/>
              </a:ext>
            </a:extLst>
          </p:cNvPr>
          <p:cNvSpPr txBox="1"/>
          <p:nvPr/>
        </p:nvSpPr>
        <p:spPr>
          <a:xfrm>
            <a:off x="90260" y="2954381"/>
            <a:ext cx="963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Symbol" pitchFamily="2" charset="2"/>
                <a:cs typeface="Arial" panose="020B0604020202020204" pitchFamily="34" charset="0"/>
              </a:rPr>
              <a:t>Y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stem</a:t>
            </a:r>
            <a:r>
              <a:rPr lang="en-US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n-US" baseline="-25000" dirty="0">
              <a:solidFill>
                <a:schemeClr val="tx2"/>
              </a:solidFill>
              <a:latin typeface="Symbol" pitchFamily="2" charset="2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DA8D8E-1978-158A-84F4-545AF43E959D}"/>
              </a:ext>
            </a:extLst>
          </p:cNvPr>
          <p:cNvSpPr txBox="1"/>
          <p:nvPr/>
        </p:nvSpPr>
        <p:spPr>
          <a:xfrm>
            <a:off x="160225" y="3780680"/>
            <a:ext cx="963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Symbol" pitchFamily="2" charset="2"/>
                <a:cs typeface="Arial" panose="020B0604020202020204" pitchFamily="34" charset="0"/>
              </a:rPr>
              <a:t>Y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root</a:t>
            </a:r>
            <a:r>
              <a:rPr lang="en-US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n-US" baseline="-25000" dirty="0">
              <a:solidFill>
                <a:schemeClr val="tx2"/>
              </a:solidFill>
              <a:latin typeface="Symbol" pitchFamily="2" charset="2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34641AD-050C-E681-A916-DF85D3B85CB7}"/>
              </a:ext>
            </a:extLst>
          </p:cNvPr>
          <p:cNvSpPr txBox="1"/>
          <p:nvPr/>
        </p:nvSpPr>
        <p:spPr>
          <a:xfrm>
            <a:off x="107504" y="2275853"/>
            <a:ext cx="963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Symbol" pitchFamily="2" charset="2"/>
                <a:cs typeface="Arial" panose="020B0604020202020204" pitchFamily="34" charset="0"/>
              </a:rPr>
              <a:t>Y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leaf</a:t>
            </a:r>
            <a:r>
              <a:rPr lang="en-US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n-US" baseline="-25000" dirty="0">
              <a:solidFill>
                <a:schemeClr val="tx2"/>
              </a:solidFill>
              <a:latin typeface="Symbol" pitchFamily="2" charset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054F13-1170-2F9A-E461-EA5E861D919D}"/>
              </a:ext>
            </a:extLst>
          </p:cNvPr>
          <p:cNvSpPr txBox="1"/>
          <p:nvPr/>
        </p:nvSpPr>
        <p:spPr>
          <a:xfrm rot="16200000">
            <a:off x="7038121" y="3960583"/>
            <a:ext cx="343780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Both u</a:t>
            </a:r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 in Richard’s equation</a:t>
            </a:r>
          </a:p>
        </p:txBody>
      </p:sp>
    </p:spTree>
    <p:extLst>
      <p:ext uri="{BB962C8B-B14F-4D97-AF65-F5344CB8AC3E}">
        <p14:creationId xmlns:p14="http://schemas.microsoft.com/office/powerpoint/2010/main" val="35564243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>
            <a:extLst>
              <a:ext uri="{FF2B5EF4-FFF2-40B4-BE49-F238E27FC236}">
                <a16:creationId xmlns:a16="http://schemas.microsoft.com/office/drawing/2014/main" id="{65795D60-A8B5-45CA-B99D-57DA921848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9403" y="-433822"/>
            <a:ext cx="8280000" cy="104402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US" altLang="en-US" sz="2400" dirty="0" err="1">
                <a:latin typeface="Symbol" pitchFamily="2" charset="2"/>
                <a:cs typeface="Arial" panose="020B0604020202020204" pitchFamily="34" charset="0"/>
              </a:rPr>
              <a:t>Y</a:t>
            </a:r>
            <a:r>
              <a:rPr lang="en-US" altLang="en-US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soil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to derive PSD and dynamic soil hydraulic curves    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091EBE02-859B-40DF-B029-533F5AB614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72146" y="740218"/>
            <a:ext cx="8237257" cy="347084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/>
              <a:t>Central to this is a set of hydraulic equations in which pore-size distribution (</a:t>
            </a:r>
            <a:r>
              <a:rPr lang="en-US" altLang="en-US" sz="2000" b="1" dirty="0"/>
              <a:t>PSD) directly affects the hydraulic functions: </a:t>
            </a:r>
            <a:r>
              <a:rPr lang="en-US" altLang="en-US" sz="2000" b="1" dirty="0" err="1"/>
              <a:t>Kosugi</a:t>
            </a:r>
            <a:r>
              <a:rPr lang="en-US" altLang="en-US" sz="2000" b="1" dirty="0"/>
              <a:t> model</a:t>
            </a:r>
            <a:endParaRPr lang="en-US" altLang="en-US" sz="2000" dirty="0"/>
          </a:p>
          <a:p>
            <a:pPr marL="0" indent="0">
              <a:buNone/>
            </a:pPr>
            <a:endParaRPr lang="en-US" altLang="en-US" sz="2000" dirty="0"/>
          </a:p>
        </p:txBody>
      </p:sp>
      <p:pic>
        <p:nvPicPr>
          <p:cNvPr id="6" name="Picture 5" descr="A collage of graphs and diagrams&#10;&#10;Description automatically generated">
            <a:extLst>
              <a:ext uri="{FF2B5EF4-FFF2-40B4-BE49-F238E27FC236}">
                <a16:creationId xmlns:a16="http://schemas.microsoft.com/office/drawing/2014/main" id="{94C98F80-E65A-EDCC-6A46-8231072871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0" b="48441"/>
          <a:stretch/>
        </p:blipFill>
        <p:spPr>
          <a:xfrm>
            <a:off x="356114" y="4677802"/>
            <a:ext cx="2922089" cy="18407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EE0381-4324-8EE0-6981-0ED327F46103}"/>
              </a:ext>
            </a:extLst>
          </p:cNvPr>
          <p:cNvSpPr txBox="1"/>
          <p:nvPr/>
        </p:nvSpPr>
        <p:spPr>
          <a:xfrm>
            <a:off x="356114" y="6256935"/>
            <a:ext cx="1130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dirty="0">
                <a:solidFill>
                  <a:srgbClr val="202020"/>
                </a:solidFill>
                <a:effectLst/>
                <a:latin typeface="Helvetica" pitchFamily="2" charset="0"/>
              </a:rPr>
              <a:t>Schlüter &amp; </a:t>
            </a:r>
          </a:p>
          <a:p>
            <a:r>
              <a:rPr lang="en-GB" sz="1400" b="0" i="0" dirty="0">
                <a:solidFill>
                  <a:srgbClr val="202020"/>
                </a:solidFill>
                <a:effectLst/>
                <a:latin typeface="Helvetica" pitchFamily="2" charset="0"/>
              </a:rPr>
              <a:t>Vogel, 2016</a:t>
            </a:r>
            <a:endParaRPr lang="en-US" sz="14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6CC4EC-271E-E20F-7882-765C3175D5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878"/>
          <a:stretch/>
        </p:blipFill>
        <p:spPr>
          <a:xfrm>
            <a:off x="939521" y="1757802"/>
            <a:ext cx="3447801" cy="25296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4AC397-E982-7220-EAA7-2E1AEB6DF94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96" b="49390"/>
          <a:stretch/>
        </p:blipFill>
        <p:spPr>
          <a:xfrm>
            <a:off x="4779538" y="1868199"/>
            <a:ext cx="3600400" cy="39919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85D05A-EB1B-8EE1-F54F-31D2B8849EC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217"/>
          <a:stretch/>
        </p:blipFill>
        <p:spPr>
          <a:xfrm>
            <a:off x="5414253" y="5528212"/>
            <a:ext cx="2980060" cy="331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9B5CC2-A276-FDA1-309D-865B198E60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2280" y="4358653"/>
            <a:ext cx="723900" cy="8953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ADB7D3-4DB7-070F-2F8C-980A605B91ED}"/>
              </a:ext>
            </a:extLst>
          </p:cNvPr>
          <p:cNvSpPr txBox="1"/>
          <p:nvPr/>
        </p:nvSpPr>
        <p:spPr>
          <a:xfrm>
            <a:off x="5309342" y="1530906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u="sng" dirty="0">
                <a:latin typeface="Arial" panose="020B0604020202020204" pitchFamily="34" charset="0"/>
                <a:cs typeface="Arial" panose="020B0604020202020204" pitchFamily="34" charset="0"/>
              </a:rPr>
              <a:t>Land management effects</a:t>
            </a:r>
            <a:endParaRPr lang="en-US" sz="1800" i="1" u="sng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81ABD5-4CC7-0A40-352A-7228A8A635FF}"/>
              </a:ext>
            </a:extLst>
          </p:cNvPr>
          <p:cNvSpPr txBox="1"/>
          <p:nvPr/>
        </p:nvSpPr>
        <p:spPr>
          <a:xfrm>
            <a:off x="2843808" y="1399768"/>
            <a:ext cx="139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</a:t>
            </a:r>
            <a:r>
              <a:rPr lang="en-US" sz="1800" i="1" u="sng" dirty="0">
                <a:latin typeface="Arial" panose="020B0604020202020204" pitchFamily="34" charset="0"/>
                <a:cs typeface="Arial" panose="020B0604020202020204" pitchFamily="34" charset="0"/>
              </a:rPr>
              <a:t>Texture</a:t>
            </a:r>
            <a:endParaRPr lang="en-US" sz="1800" i="1" u="sng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66C090-B78E-98EB-E406-6E82C8452572}"/>
              </a:ext>
            </a:extLst>
          </p:cNvPr>
          <p:cNvSpPr txBox="1"/>
          <p:nvPr/>
        </p:nvSpPr>
        <p:spPr>
          <a:xfrm>
            <a:off x="49009" y="2481123"/>
            <a:ext cx="7150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202020"/>
                </a:solidFill>
                <a:latin typeface="Helvetica" pitchFamily="2" charset="0"/>
              </a:rPr>
              <a:t>Chen et al.</a:t>
            </a:r>
            <a:r>
              <a:rPr lang="en-GB" sz="1400" b="0" i="1" dirty="0">
                <a:solidFill>
                  <a:srgbClr val="202020"/>
                </a:solidFill>
                <a:effectLst/>
                <a:latin typeface="Helvetica" pitchFamily="2" charset="0"/>
              </a:rPr>
              <a:t>, 2019</a:t>
            </a:r>
            <a:endParaRPr lang="en-US" sz="1400" i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3BF2CA-4C07-4030-6AD1-DDAB170E1939}"/>
              </a:ext>
            </a:extLst>
          </p:cNvPr>
          <p:cNvSpPr txBox="1"/>
          <p:nvPr/>
        </p:nvSpPr>
        <p:spPr>
          <a:xfrm>
            <a:off x="1511664" y="4297943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u="sng" dirty="0">
                <a:latin typeface="Arial" panose="020B0604020202020204" pitchFamily="34" charset="0"/>
                <a:cs typeface="Arial" panose="020B0604020202020204" pitchFamily="34" charset="0"/>
              </a:rPr>
              <a:t>Local variability</a:t>
            </a:r>
            <a:endParaRPr lang="en-US" sz="1800" i="1" u="sng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7A4966-22D5-9160-736F-724F812DF3EA}"/>
              </a:ext>
            </a:extLst>
          </p:cNvPr>
          <p:cNvSpPr txBox="1"/>
          <p:nvPr/>
        </p:nvSpPr>
        <p:spPr>
          <a:xfrm>
            <a:off x="6435502" y="6079227"/>
            <a:ext cx="2682493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ST: standard till; NT: no-till; CC: cover cropping; NO: no cover-cropping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B00AD5-E522-9D88-F3AE-72BE771F7D0F}"/>
              </a:ext>
            </a:extLst>
          </p:cNvPr>
          <p:cNvSpPr txBox="1"/>
          <p:nvPr/>
        </p:nvSpPr>
        <p:spPr>
          <a:xfrm>
            <a:off x="4620606" y="5736003"/>
            <a:ext cx="1587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rgbClr val="202020"/>
                </a:solidFill>
                <a:latin typeface="Helvetica" pitchFamily="2" charset="0"/>
              </a:rPr>
              <a:t>Araya et al.</a:t>
            </a:r>
            <a:r>
              <a:rPr lang="en-GB" sz="1400" b="0" i="1" dirty="0">
                <a:solidFill>
                  <a:srgbClr val="202020"/>
                </a:solidFill>
                <a:effectLst/>
                <a:latin typeface="Helvetica" pitchFamily="2" charset="0"/>
              </a:rPr>
              <a:t>, 2022</a:t>
            </a:r>
            <a:endParaRPr lang="en-US" sz="1400" i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F078A2-53AA-F1BE-FEF0-9245399C7D9E}"/>
              </a:ext>
            </a:extLst>
          </p:cNvPr>
          <p:cNvSpPr txBox="1"/>
          <p:nvPr/>
        </p:nvSpPr>
        <p:spPr>
          <a:xfrm>
            <a:off x="127097" y="4443996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Bulk densities</a:t>
            </a:r>
          </a:p>
        </p:txBody>
      </p:sp>
    </p:spTree>
    <p:extLst>
      <p:ext uri="{BB962C8B-B14F-4D97-AF65-F5344CB8AC3E}">
        <p14:creationId xmlns:p14="http://schemas.microsoft.com/office/powerpoint/2010/main" val="384001000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>
            <a:extLst>
              <a:ext uri="{FF2B5EF4-FFF2-40B4-BE49-F238E27FC236}">
                <a16:creationId xmlns:a16="http://schemas.microsoft.com/office/drawing/2014/main" id="{65795D60-A8B5-45CA-B99D-57DA921848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9403" y="-433822"/>
            <a:ext cx="8280000" cy="104402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Kosugi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AA728F-E808-E36C-1584-6D607FB63A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775"/>
          <a:stretch/>
        </p:blipFill>
        <p:spPr>
          <a:xfrm>
            <a:off x="1403648" y="1316217"/>
            <a:ext cx="5256584" cy="26128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C787DE-5BF4-733D-B1F8-CD0DEB8ACC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228"/>
          <a:stretch/>
        </p:blipFill>
        <p:spPr>
          <a:xfrm>
            <a:off x="362663" y="4077072"/>
            <a:ext cx="7594600" cy="22773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A30146-1AB7-2402-FEFF-48D0F8874BF2}"/>
              </a:ext>
            </a:extLst>
          </p:cNvPr>
          <p:cNvSpPr txBox="1"/>
          <p:nvPr/>
        </p:nvSpPr>
        <p:spPr>
          <a:xfrm>
            <a:off x="1375164" y="962274"/>
            <a:ext cx="4137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Kosugi parameters =</a:t>
            </a:r>
            <a:r>
              <a:rPr lang="en-US" dirty="0"/>
              <a:t>VG</a:t>
            </a:r>
            <a:r>
              <a:rPr lang="en-US" dirty="0">
                <a:solidFill>
                  <a:schemeClr val="tx2"/>
                </a:solidFill>
                <a:latin typeface="+mn-lt"/>
              </a:rPr>
              <a:t> parameters</a:t>
            </a:r>
          </a:p>
          <a:p>
            <a:endParaRPr lang="en-US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800528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>
            <a:extLst>
              <a:ext uri="{FF2B5EF4-FFF2-40B4-BE49-F238E27FC236}">
                <a16:creationId xmlns:a16="http://schemas.microsoft.com/office/drawing/2014/main" id="{65795D60-A8B5-45CA-B99D-57DA921848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9403" y="-433822"/>
            <a:ext cx="8280000" cy="104402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Use Fokker-Planck equation to simulate changes in PSD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091EBE02-859B-40DF-B029-533F5AB614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29403" y="980728"/>
            <a:ext cx="8237257" cy="347084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/>
              <a:t>The FPE calculates how the pore-size distribution (</a:t>
            </a:r>
            <a:r>
              <a:rPr lang="en-US" altLang="en-US" sz="2000" b="1" dirty="0"/>
              <a:t>PSD) </a:t>
            </a:r>
            <a:r>
              <a:rPr lang="en-US" altLang="en-US" sz="2000" dirty="0"/>
              <a:t>changes due to changes in management for example</a:t>
            </a:r>
          </a:p>
          <a:p>
            <a:pPr marL="0" indent="0">
              <a:buNone/>
            </a:pPr>
            <a:endParaRPr lang="en-US" altLang="en-US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7F75A4B-8228-39A3-B100-D0377C9E4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27" y="1788462"/>
            <a:ext cx="7772400" cy="10088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A479104-4727-8DE4-5A35-7AFD92B8CFB7}"/>
              </a:ext>
            </a:extLst>
          </p:cNvPr>
          <p:cNvSpPr txBox="1"/>
          <p:nvPr/>
        </p:nvSpPr>
        <p:spPr>
          <a:xfrm>
            <a:off x="330768" y="3128129"/>
            <a:ext cx="813102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Helvetica" pitchFamily="2" charset="0"/>
              </a:rPr>
              <a:t>The three coefficients of PSD are  the </a:t>
            </a:r>
            <a:r>
              <a:rPr lang="en-GB" sz="1600" b="1" dirty="0">
                <a:effectLst/>
                <a:latin typeface="Helvetica" pitchFamily="2" charset="0"/>
              </a:rPr>
              <a:t>dispersion term D </a:t>
            </a:r>
            <a:r>
              <a:rPr lang="en-GB" sz="1600" dirty="0">
                <a:effectLst/>
                <a:latin typeface="Helvetica" pitchFamily="2" charset="0"/>
              </a:rPr>
              <a:t>(</a:t>
            </a:r>
            <a:r>
              <a:rPr lang="el-GR" sz="1600" dirty="0">
                <a:effectLst/>
                <a:latin typeface="Helvetica" pitchFamily="2" charset="0"/>
              </a:rPr>
              <a:t>μ</a:t>
            </a:r>
            <a:r>
              <a:rPr lang="en-GB" sz="1600" dirty="0">
                <a:effectLst/>
                <a:latin typeface="Helvetica" pitchFamily="2" charset="0"/>
              </a:rPr>
              <a:t>m2 s-1), the</a:t>
            </a:r>
          </a:p>
          <a:p>
            <a:r>
              <a:rPr lang="en-GB" sz="1600" b="1" dirty="0">
                <a:effectLst/>
                <a:latin typeface="Helvetica" pitchFamily="2" charset="0"/>
              </a:rPr>
              <a:t>drift term V</a:t>
            </a:r>
            <a:r>
              <a:rPr lang="en-GB" sz="1600" dirty="0">
                <a:effectLst/>
                <a:latin typeface="Helvetica" pitchFamily="2" charset="0"/>
              </a:rPr>
              <a:t> (</a:t>
            </a:r>
            <a:r>
              <a:rPr lang="el-GR" sz="1600" dirty="0">
                <a:effectLst/>
                <a:latin typeface="Helvetica" pitchFamily="2" charset="0"/>
              </a:rPr>
              <a:t>μ</a:t>
            </a:r>
            <a:r>
              <a:rPr lang="en-GB" sz="1600" dirty="0">
                <a:effectLst/>
                <a:latin typeface="Helvetica" pitchFamily="2" charset="0"/>
              </a:rPr>
              <a:t>m s-1), and the </a:t>
            </a:r>
            <a:r>
              <a:rPr lang="en-GB" sz="1600" b="1" dirty="0">
                <a:effectLst/>
                <a:latin typeface="Helvetica" pitchFamily="2" charset="0"/>
              </a:rPr>
              <a:t>degradation term M </a:t>
            </a:r>
            <a:r>
              <a:rPr lang="en-GB" sz="1600" dirty="0">
                <a:effectLst/>
                <a:latin typeface="Helvetica" pitchFamily="2" charset="0"/>
              </a:rPr>
              <a:t>(s-1). E.g. D quantifies the changes in the variance of the PSD, playing a crucial role in determining the width of the probability function over time. Consequently, it is intimately associated with </a:t>
            </a:r>
            <a:r>
              <a:rPr lang="el-GR" sz="1600" dirty="0">
                <a:effectLst/>
                <a:latin typeface="Helvetica" pitchFamily="2" charset="0"/>
              </a:rPr>
              <a:t>σ, </a:t>
            </a:r>
            <a:r>
              <a:rPr lang="en-GB" sz="1600" dirty="0">
                <a:effectLst/>
                <a:latin typeface="Helvetica" pitchFamily="2" charset="0"/>
              </a:rPr>
              <a:t>the positive square root of the variance.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3119CB3-2EB0-AF56-8A34-294C55323E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329" y="4532795"/>
            <a:ext cx="5120519" cy="206617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DDEA88F-7E9D-7D37-7698-FCC9327244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6692" y="4700197"/>
            <a:ext cx="3781152" cy="173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64292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>
            <a:extLst>
              <a:ext uri="{FF2B5EF4-FFF2-40B4-BE49-F238E27FC236}">
                <a16:creationId xmlns:a16="http://schemas.microsoft.com/office/drawing/2014/main" id="{65795D60-A8B5-45CA-B99D-57DA921848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9403" y="-433822"/>
            <a:ext cx="8280000" cy="104402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Use Fokker-Planck equation to simulate changes in PSD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2247F4C-066B-A386-CA18-32540E4D7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224971"/>
            <a:ext cx="4520704" cy="56612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B62A330-32FA-9740-80A8-737C40320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520" y="1409909"/>
            <a:ext cx="4283968" cy="54480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55A2AD-D8F3-A3A6-5F7F-4B0968B60C8F}"/>
              </a:ext>
            </a:extLst>
          </p:cNvPr>
          <p:cNvSpPr txBox="1"/>
          <p:nvPr/>
        </p:nvSpPr>
        <p:spPr>
          <a:xfrm>
            <a:off x="728700" y="610202"/>
            <a:ext cx="7686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 err="1">
                <a:effectLst/>
                <a:latin typeface="Helvetica" pitchFamily="2" charset="0"/>
              </a:rPr>
              <a:t>Kargas</a:t>
            </a:r>
            <a:r>
              <a:rPr lang="en-GB" sz="1600" dirty="0">
                <a:effectLst/>
                <a:latin typeface="Helvetica" pitchFamily="2" charset="0"/>
              </a:rPr>
              <a:t> et al. (2016) conducted a study on soil hydro-physical and functional</a:t>
            </a:r>
          </a:p>
          <a:p>
            <a:r>
              <a:rPr lang="en-GB" sz="1600" dirty="0">
                <a:effectLst/>
                <a:latin typeface="Helvetica" pitchFamily="2" charset="0"/>
              </a:rPr>
              <a:t>properties on days 196 and 346 after the introduction of rotary ploughing (</a:t>
            </a:r>
            <a:r>
              <a:rPr lang="en-GB" sz="1600" dirty="0" err="1">
                <a:effectLst/>
                <a:latin typeface="Helvetica" pitchFamily="2" charset="0"/>
              </a:rPr>
              <a:t>RoT</a:t>
            </a:r>
            <a:r>
              <a:rPr lang="en-GB" sz="1600" dirty="0">
                <a:effectLst/>
                <a:latin typeface="Helvetica" pitchFamily="2" charset="0"/>
              </a:rPr>
              <a:t>) on topsoil at a university in Attica, Greece, from October 2011 to September 2012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4EDFFD-2742-B231-6278-201A7E1C7D16}"/>
              </a:ext>
            </a:extLst>
          </p:cNvPr>
          <p:cNvSpPr txBox="1"/>
          <p:nvPr/>
        </p:nvSpPr>
        <p:spPr>
          <a:xfrm>
            <a:off x="1187624" y="2485223"/>
            <a:ext cx="1340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SWRC: VG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698AB8-822F-002B-D2C1-7C28C96C3C81}"/>
              </a:ext>
            </a:extLst>
          </p:cNvPr>
          <p:cNvSpPr txBox="1"/>
          <p:nvPr/>
        </p:nvSpPr>
        <p:spPr>
          <a:xfrm>
            <a:off x="6479876" y="2119670"/>
            <a:ext cx="2096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PSD function: VG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F72531-B717-8A66-FCD5-5F4B1FF8DC57}"/>
              </a:ext>
            </a:extLst>
          </p:cNvPr>
          <p:cNvSpPr txBox="1"/>
          <p:nvPr/>
        </p:nvSpPr>
        <p:spPr>
          <a:xfrm>
            <a:off x="965436" y="5013176"/>
            <a:ext cx="1750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+mn-lt"/>
              </a:rPr>
              <a:t>SWRC: Kosugi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8A4E15-C594-A7A6-5A43-D1876C9C3D04}"/>
              </a:ext>
            </a:extLst>
          </p:cNvPr>
          <p:cNvSpPr txBox="1"/>
          <p:nvPr/>
        </p:nvSpPr>
        <p:spPr>
          <a:xfrm>
            <a:off x="6274852" y="4613066"/>
            <a:ext cx="2506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PSD function: Kosugi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188131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BD5CB6D-9EB1-E47F-4BF2-CF1F8715D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549" y="5077401"/>
            <a:ext cx="5126835" cy="1753182"/>
          </a:xfrm>
          <a:prstGeom prst="rect">
            <a:avLst/>
          </a:prstGeom>
        </p:spPr>
      </p:pic>
      <p:sp>
        <p:nvSpPr>
          <p:cNvPr id="6148" name="Rectangle 2">
            <a:extLst>
              <a:ext uri="{FF2B5EF4-FFF2-40B4-BE49-F238E27FC236}">
                <a16:creationId xmlns:a16="http://schemas.microsoft.com/office/drawing/2014/main" id="{65795D60-A8B5-45CA-B99D-57DA921848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0098" y="-380164"/>
            <a:ext cx="8280000" cy="104402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Seamless moving across spatiotemporal scales..</a:t>
            </a:r>
            <a:endParaRPr lang="en-US" alt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091EBE02-859B-40DF-B029-533F5AB614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3155" y="1044278"/>
            <a:ext cx="7046044" cy="347084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000" b="1" dirty="0"/>
              <a:t>Earth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observations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at nested scales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area-representative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soil parameters at a range of scales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Kosugi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hydraulic functions (Zhang et al., 2018) a</a:t>
            </a:r>
            <a:r>
              <a:rPr lang="en-US" altLang="en-US" sz="2000" dirty="0"/>
              <a:t>lso provide excellent </a:t>
            </a:r>
            <a:r>
              <a:rPr lang="en-US" altLang="en-US" sz="2000" b="1" dirty="0"/>
              <a:t>scaling opportunities </a:t>
            </a:r>
            <a:r>
              <a:rPr lang="en-US" altLang="en-US" sz="2000" dirty="0"/>
              <a:t>(</a:t>
            </a:r>
            <a:r>
              <a:rPr lang="en-US" altLang="en-US" sz="2000" dirty="0" err="1"/>
              <a:t>Kosugi</a:t>
            </a:r>
            <a:r>
              <a:rPr lang="en-US" altLang="en-US" sz="2000" dirty="0"/>
              <a:t> &amp; </a:t>
            </a:r>
            <a:r>
              <a:rPr lang="en-US" altLang="en-US" sz="2000" dirty="0" err="1"/>
              <a:t>Hopmans</a:t>
            </a:r>
            <a:r>
              <a:rPr lang="en-US" altLang="en-US" sz="2000" dirty="0"/>
              <a:t>, 1998)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/>
              <a:t>Hydraulic parameter sets will be accompanied with physically meaningful </a:t>
            </a:r>
            <a:r>
              <a:rPr lang="en-US" altLang="en-US" sz="2000" b="1" dirty="0"/>
              <a:t>scaling parameters</a:t>
            </a:r>
            <a:endParaRPr lang="en-GB" altLang="en-US" sz="20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/>
              <a:t>information on </a:t>
            </a:r>
            <a:r>
              <a:rPr lang="en-US" altLang="en-US" sz="2000" b="1" dirty="0"/>
              <a:t>sub-grid scaling variance </a:t>
            </a:r>
            <a:r>
              <a:rPr lang="en-US" altLang="en-US" sz="2000" dirty="0"/>
              <a:t>is given for dynamical up-and downscaling, or to perturb hydraulic parameters for model ensemble output generation</a:t>
            </a:r>
          </a:p>
          <a:p>
            <a:r>
              <a:rPr lang="en-GB" sz="2000" b="1" dirty="0">
                <a:effectLst/>
              </a:rPr>
              <a:t>h</a:t>
            </a:r>
            <a:r>
              <a:rPr lang="en-GB" sz="2000" b="1" baseline="-25000" dirty="0">
                <a:effectLst/>
              </a:rPr>
              <a:t>m</a:t>
            </a:r>
            <a:r>
              <a:rPr lang="en-GB" sz="2000" b="1" dirty="0">
                <a:effectLst/>
              </a:rPr>
              <a:t> </a:t>
            </a:r>
            <a:r>
              <a:rPr lang="en-GB" sz="2000" dirty="0">
                <a:effectLst/>
              </a:rPr>
              <a:t>(median capillary pressure head = median </a:t>
            </a:r>
            <a:r>
              <a:rPr lang="en-GB" sz="2000" dirty="0">
                <a:effectLst/>
                <a:latin typeface="Symbol" pitchFamily="2" charset="2"/>
              </a:rPr>
              <a:t>Y</a:t>
            </a:r>
            <a:r>
              <a:rPr lang="en-GB" sz="2000" baseline="-25000" dirty="0">
                <a:effectLst/>
              </a:rPr>
              <a:t>s</a:t>
            </a:r>
            <a:r>
              <a:rPr lang="en-GB" sz="2000" dirty="0">
                <a:effectLst/>
              </a:rPr>
              <a:t>), and standard deviation, </a:t>
            </a:r>
            <a:r>
              <a:rPr lang="el-GR" sz="2000" b="1" dirty="0">
                <a:effectLst/>
              </a:rPr>
              <a:t>σ</a:t>
            </a:r>
            <a:r>
              <a:rPr lang="en-GB" sz="2000" dirty="0">
                <a:effectLst/>
              </a:rPr>
              <a:t>, as </a:t>
            </a:r>
            <a:r>
              <a:rPr lang="en-GB" sz="2000" dirty="0" err="1">
                <a:effectLst/>
              </a:rPr>
              <a:t>Kosugi</a:t>
            </a:r>
            <a:r>
              <a:rPr lang="en-GB" sz="2000" dirty="0">
                <a:effectLst/>
              </a:rPr>
              <a:t> parameters</a:t>
            </a:r>
            <a:endParaRPr lang="en-US" altLang="en-US" sz="2000" dirty="0"/>
          </a:p>
          <a:p>
            <a:pPr marL="0" indent="0">
              <a:buNone/>
            </a:pPr>
            <a:endParaRPr lang="en-US" altLang="en-US" sz="2000" dirty="0"/>
          </a:p>
        </p:txBody>
      </p:sp>
      <p:sp>
        <p:nvSpPr>
          <p:cNvPr id="25604" name="Slide Number Placeholder 5">
            <a:extLst>
              <a:ext uri="{FF2B5EF4-FFF2-40B4-BE49-F238E27FC236}">
                <a16:creationId xmlns:a16="http://schemas.microsoft.com/office/drawing/2014/main" id="{2A6A3CE4-8992-46D1-9AC9-F064A55497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Effra" panose="020B0604020202020204" charset="0"/>
              </a:defRPr>
            </a:lvl1pPr>
            <a:lvl2pPr marL="742950" indent="-285750">
              <a:spcBef>
                <a:spcPct val="20000"/>
              </a:spcBef>
              <a:buClr>
                <a:srgbClr val="63656A"/>
              </a:buClr>
              <a:buFont typeface="Effra" panose="020B0604020202020204" charset="0"/>
              <a:buChar char="•"/>
              <a:defRPr sz="2000">
                <a:solidFill>
                  <a:schemeClr val="tx2"/>
                </a:solidFill>
                <a:latin typeface="Effra" panose="020B0604020202020204" charset="0"/>
              </a:defRPr>
            </a:lvl2pPr>
            <a:lvl3pPr marL="1143000" indent="-228600">
              <a:spcBef>
                <a:spcPct val="20000"/>
              </a:spcBef>
              <a:buFont typeface="Effra" panose="020B0604020202020204" charset="0"/>
              <a:buChar char="•"/>
              <a:defRPr sz="2000">
                <a:solidFill>
                  <a:schemeClr val="tx2"/>
                </a:solidFill>
                <a:latin typeface="Effra" panose="020B0604020202020204" charset="0"/>
              </a:defRPr>
            </a:lvl3pPr>
            <a:lvl4pPr marL="1600200" indent="-228600">
              <a:spcBef>
                <a:spcPct val="20000"/>
              </a:spcBef>
              <a:buFont typeface="Effra" panose="020B0604020202020204" charset="0"/>
              <a:buChar char="&gt;"/>
              <a:defRPr sz="2000">
                <a:solidFill>
                  <a:schemeClr val="tx2"/>
                </a:solidFill>
                <a:latin typeface="Effra" panose="020B0604020202020204" charset="0"/>
              </a:defRPr>
            </a:lvl4pPr>
            <a:lvl5pPr marL="2057400" indent="-228600">
              <a:spcBef>
                <a:spcPct val="20000"/>
              </a:spcBef>
              <a:buFont typeface="Effra" panose="020B0604020202020204" charset="0"/>
              <a:buChar char="-"/>
              <a:defRPr sz="2000">
                <a:solidFill>
                  <a:schemeClr val="tx2"/>
                </a:solidFill>
                <a:latin typeface="Effra" panose="020B060402020202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Effra" panose="020B0604020202020204" charset="0"/>
              <a:buChar char="-"/>
              <a:defRPr sz="2000">
                <a:solidFill>
                  <a:schemeClr val="tx2"/>
                </a:solidFill>
                <a:latin typeface="Effra" panose="020B060402020202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Effra" panose="020B0604020202020204" charset="0"/>
              <a:buChar char="-"/>
              <a:defRPr sz="2000">
                <a:solidFill>
                  <a:schemeClr val="tx2"/>
                </a:solidFill>
                <a:latin typeface="Effra" panose="020B060402020202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Effra" panose="020B0604020202020204" charset="0"/>
              <a:buChar char="-"/>
              <a:defRPr sz="2000">
                <a:solidFill>
                  <a:schemeClr val="tx2"/>
                </a:solidFill>
                <a:latin typeface="Effra" panose="020B060402020202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Effra" panose="020B0604020202020204" charset="0"/>
              <a:buChar char="-"/>
              <a:defRPr sz="2000">
                <a:solidFill>
                  <a:schemeClr val="tx2"/>
                </a:solidFill>
                <a:latin typeface="Effra" panose="020B060402020202020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E1B7E8E-E112-41FE-8A9E-6A967091DAC0}" type="slidenum"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48D5F2-1D11-D0C0-E22E-7E302ECA39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85" r="2956"/>
          <a:stretch/>
        </p:blipFill>
        <p:spPr bwMode="auto">
          <a:xfrm>
            <a:off x="7204411" y="132133"/>
            <a:ext cx="1826434" cy="491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40511E1-BBA8-1CA1-C397-BFCFC99F8978}"/>
              </a:ext>
            </a:extLst>
          </p:cNvPr>
          <p:cNvCxnSpPr/>
          <p:nvPr/>
        </p:nvCxnSpPr>
        <p:spPr bwMode="auto">
          <a:xfrm>
            <a:off x="4499992" y="1196752"/>
            <a:ext cx="2592288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98F395B-EBA0-A148-73AF-56CCA5B4C8B3}"/>
              </a:ext>
            </a:extLst>
          </p:cNvPr>
          <p:cNvSpPr txBox="1"/>
          <p:nvPr/>
        </p:nvSpPr>
        <p:spPr>
          <a:xfrm rot="5400000">
            <a:off x="5357500" y="5574661"/>
            <a:ext cx="108451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Relative SWC</a:t>
            </a:r>
            <a:endParaRPr lang="en-U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F78104B-BE31-3B0F-6B67-C27A4D2F8BB3}"/>
              </a:ext>
            </a:extLst>
          </p:cNvPr>
          <p:cNvCxnSpPr/>
          <p:nvPr/>
        </p:nvCxnSpPr>
        <p:spPr bwMode="auto">
          <a:xfrm>
            <a:off x="1187624" y="5733256"/>
            <a:ext cx="1008112" cy="0"/>
          </a:xfrm>
          <a:prstGeom prst="lin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E9A931-28EB-5E71-643F-A111A15A42AD}"/>
              </a:ext>
            </a:extLst>
          </p:cNvPr>
          <p:cNvCxnSpPr/>
          <p:nvPr/>
        </p:nvCxnSpPr>
        <p:spPr bwMode="auto">
          <a:xfrm>
            <a:off x="2195736" y="5733256"/>
            <a:ext cx="0" cy="666088"/>
          </a:xfrm>
          <a:prstGeom prst="lin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B2C586EB-FD00-1BD1-A64C-DCA1395808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8426" y="4851178"/>
            <a:ext cx="2627330" cy="19430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C02FF49-6D31-9F3D-8E96-EF7834ADD3B8}"/>
              </a:ext>
            </a:extLst>
          </p:cNvPr>
          <p:cNvSpPr txBox="1"/>
          <p:nvPr/>
        </p:nvSpPr>
        <p:spPr>
          <a:xfrm>
            <a:off x="8249647" y="5402373"/>
            <a:ext cx="73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85016C-53D4-1F47-C41B-56C87A0D4AC5}"/>
              </a:ext>
            </a:extLst>
          </p:cNvPr>
          <p:cNvSpPr txBox="1"/>
          <p:nvPr/>
        </p:nvSpPr>
        <p:spPr>
          <a:xfrm>
            <a:off x="7240471" y="5350808"/>
            <a:ext cx="732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Un-scaled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9434D9-0C23-8DB3-4EE3-D2F6445D7D00}"/>
              </a:ext>
            </a:extLst>
          </p:cNvPr>
          <p:cNvSpPr txBox="1"/>
          <p:nvPr/>
        </p:nvSpPr>
        <p:spPr>
          <a:xfrm rot="16200000">
            <a:off x="54551" y="5564701"/>
            <a:ext cx="108451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Relative SWC</a:t>
            </a:r>
            <a:endParaRPr lang="en-U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1E7BDA2-7DFA-F316-3D9A-5D7430F1502E}"/>
              </a:ext>
            </a:extLst>
          </p:cNvPr>
          <p:cNvCxnSpPr/>
          <p:nvPr/>
        </p:nvCxnSpPr>
        <p:spPr bwMode="auto">
          <a:xfrm>
            <a:off x="4283968" y="5737021"/>
            <a:ext cx="1008112" cy="0"/>
          </a:xfrm>
          <a:prstGeom prst="lin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96231C8-BCF1-FD7D-4A57-17025BA597AF}"/>
              </a:ext>
            </a:extLst>
          </p:cNvPr>
          <p:cNvCxnSpPr/>
          <p:nvPr/>
        </p:nvCxnSpPr>
        <p:spPr bwMode="auto">
          <a:xfrm>
            <a:off x="4283968" y="5733256"/>
            <a:ext cx="0" cy="666088"/>
          </a:xfrm>
          <a:prstGeom prst="lin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06E58B1-DBAE-1C09-49A0-A9AF74062964}"/>
              </a:ext>
            </a:extLst>
          </p:cNvPr>
          <p:cNvSpPr txBox="1"/>
          <p:nvPr/>
        </p:nvSpPr>
        <p:spPr>
          <a:xfrm>
            <a:off x="7270537" y="6608385"/>
            <a:ext cx="151597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Relative SWC</a:t>
            </a:r>
            <a:endParaRPr lang="en-US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27178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>
            <a:extLst>
              <a:ext uri="{FF2B5EF4-FFF2-40B4-BE49-F238E27FC236}">
                <a16:creationId xmlns:a16="http://schemas.microsoft.com/office/drawing/2014/main" id="{65795D60-A8B5-45CA-B99D-57DA921848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0098" y="-380164"/>
            <a:ext cx="8280000" cy="104402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Implementing unifying soil hydro-thermal framework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091EBE02-859B-40DF-B029-533F5AB614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3371" y="822104"/>
            <a:ext cx="8237257" cy="347084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/>
              <a:t>Hydraulic and thermal theories are unified</a:t>
            </a:r>
          </a:p>
          <a:p>
            <a:pPr marL="0" indent="0">
              <a:buNone/>
            </a:pPr>
            <a:endParaRPr lang="en-US" altLang="en-US" sz="2000" dirty="0"/>
          </a:p>
        </p:txBody>
      </p:sp>
      <p:sp>
        <p:nvSpPr>
          <p:cNvPr id="25604" name="Slide Number Placeholder 5">
            <a:extLst>
              <a:ext uri="{FF2B5EF4-FFF2-40B4-BE49-F238E27FC236}">
                <a16:creationId xmlns:a16="http://schemas.microsoft.com/office/drawing/2014/main" id="{2A6A3CE4-8992-46D1-9AC9-F064A55497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Effra" panose="020B0604020202020204" charset="0"/>
              </a:defRPr>
            </a:lvl1pPr>
            <a:lvl2pPr marL="742950" indent="-285750">
              <a:spcBef>
                <a:spcPct val="20000"/>
              </a:spcBef>
              <a:buClr>
                <a:srgbClr val="63656A"/>
              </a:buClr>
              <a:buFont typeface="Effra" panose="020B0604020202020204" charset="0"/>
              <a:buChar char="•"/>
              <a:defRPr sz="2000">
                <a:solidFill>
                  <a:schemeClr val="tx2"/>
                </a:solidFill>
                <a:latin typeface="Effra" panose="020B0604020202020204" charset="0"/>
              </a:defRPr>
            </a:lvl2pPr>
            <a:lvl3pPr marL="1143000" indent="-228600">
              <a:spcBef>
                <a:spcPct val="20000"/>
              </a:spcBef>
              <a:buFont typeface="Effra" panose="020B0604020202020204" charset="0"/>
              <a:buChar char="•"/>
              <a:defRPr sz="2000">
                <a:solidFill>
                  <a:schemeClr val="tx2"/>
                </a:solidFill>
                <a:latin typeface="Effra" panose="020B0604020202020204" charset="0"/>
              </a:defRPr>
            </a:lvl3pPr>
            <a:lvl4pPr marL="1600200" indent="-228600">
              <a:spcBef>
                <a:spcPct val="20000"/>
              </a:spcBef>
              <a:buFont typeface="Effra" panose="020B0604020202020204" charset="0"/>
              <a:buChar char="&gt;"/>
              <a:defRPr sz="2000">
                <a:solidFill>
                  <a:schemeClr val="tx2"/>
                </a:solidFill>
                <a:latin typeface="Effra" panose="020B0604020202020204" charset="0"/>
              </a:defRPr>
            </a:lvl4pPr>
            <a:lvl5pPr marL="2057400" indent="-228600">
              <a:spcBef>
                <a:spcPct val="20000"/>
              </a:spcBef>
              <a:buFont typeface="Effra" panose="020B0604020202020204" charset="0"/>
              <a:buChar char="-"/>
              <a:defRPr sz="2000">
                <a:solidFill>
                  <a:schemeClr val="tx2"/>
                </a:solidFill>
                <a:latin typeface="Effra" panose="020B060402020202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Effra" panose="020B0604020202020204" charset="0"/>
              <a:buChar char="-"/>
              <a:defRPr sz="2000">
                <a:solidFill>
                  <a:schemeClr val="tx2"/>
                </a:solidFill>
                <a:latin typeface="Effra" panose="020B060402020202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Effra" panose="020B0604020202020204" charset="0"/>
              <a:buChar char="-"/>
              <a:defRPr sz="2000">
                <a:solidFill>
                  <a:schemeClr val="tx2"/>
                </a:solidFill>
                <a:latin typeface="Effra" panose="020B060402020202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Effra" panose="020B0604020202020204" charset="0"/>
              <a:buChar char="-"/>
              <a:defRPr sz="2000">
                <a:solidFill>
                  <a:schemeClr val="tx2"/>
                </a:solidFill>
                <a:latin typeface="Effra" panose="020B060402020202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Effra" panose="020B0604020202020204" charset="0"/>
              <a:buChar char="-"/>
              <a:defRPr sz="2000">
                <a:solidFill>
                  <a:schemeClr val="tx2"/>
                </a:solidFill>
                <a:latin typeface="Effra" panose="020B060402020202020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E1B7E8E-E112-41FE-8A9E-6A967091DAC0}" type="slidenum"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EE0381-4324-8EE0-6981-0ED327F46103}"/>
              </a:ext>
            </a:extLst>
          </p:cNvPr>
          <p:cNvSpPr txBox="1"/>
          <p:nvPr/>
        </p:nvSpPr>
        <p:spPr>
          <a:xfrm>
            <a:off x="6084168" y="731327"/>
            <a:ext cx="2207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dirty="0">
                <a:solidFill>
                  <a:srgbClr val="202020"/>
                </a:solidFill>
                <a:effectLst/>
                <a:latin typeface="Helvetica" pitchFamily="2" charset="0"/>
              </a:rPr>
              <a:t>Lu &amp; Dong (2015)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BF512F-E845-20BB-B95A-C0112A2F1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53" y="1222214"/>
            <a:ext cx="8446593" cy="36246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C2EDBE-43B7-09EE-0798-BE6F64014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611" y="4937645"/>
            <a:ext cx="3251200" cy="977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C86A63-C3E9-C7A8-D2A7-DAC8B7B95F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68" y="4911726"/>
            <a:ext cx="3962400" cy="965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0D4413-E217-CE9C-0E00-C4F8DEA8518F}"/>
              </a:ext>
            </a:extLst>
          </p:cNvPr>
          <p:cNvSpPr txBox="1"/>
          <p:nvPr/>
        </p:nvSpPr>
        <p:spPr>
          <a:xfrm>
            <a:off x="267453" y="6035896"/>
            <a:ext cx="8525289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  <a:latin typeface="+mn-lt"/>
              </a:rPr>
              <a:t>UoR</a:t>
            </a:r>
            <a:r>
              <a:rPr lang="en-US" dirty="0">
                <a:solidFill>
                  <a:schemeClr val="tx2"/>
                </a:solidFill>
                <a:latin typeface="+mn-lt"/>
              </a:rPr>
              <a:t> currently collating and working on </a:t>
            </a:r>
            <a:r>
              <a:rPr lang="en-US" b="1" dirty="0">
                <a:solidFill>
                  <a:schemeClr val="tx2"/>
                </a:solidFill>
                <a:latin typeface="+mn-lt"/>
              </a:rPr>
              <a:t>improved unified theories </a:t>
            </a:r>
            <a:r>
              <a:rPr lang="en-US" dirty="0">
                <a:solidFill>
                  <a:schemeClr val="tx2"/>
                </a:solidFill>
                <a:latin typeface="+mn-lt"/>
              </a:rPr>
              <a:t>that also take into account temperature effects on hydraulic functions</a:t>
            </a:r>
          </a:p>
        </p:txBody>
      </p:sp>
    </p:spTree>
    <p:extLst>
      <p:ext uri="{BB962C8B-B14F-4D97-AF65-F5344CB8AC3E}">
        <p14:creationId xmlns:p14="http://schemas.microsoft.com/office/powerpoint/2010/main" val="224939264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UoR Theme">
  <a:themeElements>
    <a:clrScheme name="20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2515E"/>
      </a:accent1>
      <a:accent2>
        <a:srgbClr val="E56849"/>
      </a:accent2>
      <a:accent3>
        <a:srgbClr val="FDCF41"/>
      </a:accent3>
      <a:accent4>
        <a:srgbClr val="97A926"/>
      </a:accent4>
      <a:accent5>
        <a:srgbClr val="5EA59A"/>
      </a:accent5>
      <a:accent6>
        <a:srgbClr val="216A95"/>
      </a:accent6>
      <a:hlink>
        <a:srgbClr val="424F90"/>
      </a:hlink>
      <a:folHlink>
        <a:srgbClr val="955864"/>
      </a:folHlink>
    </a:clrScheme>
    <a:fontScheme name="Custom 1">
      <a:majorFont>
        <a:latin typeface="Effra Bold"/>
        <a:ea typeface=""/>
        <a:cs typeface=""/>
      </a:majorFont>
      <a:minorFont>
        <a:latin typeface="Eff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8100">
          <a:solidFill>
            <a:schemeClr val="accent1"/>
          </a:solidFill>
        </a:ln>
      </a:spPr>
      <a:bodyPr wrap="none">
        <a:spAutoFit/>
      </a:bodyPr>
      <a:lstStyle>
        <a:defPPr>
          <a:defRPr dirty="0">
            <a:solidFill>
              <a:schemeClr val="tx2"/>
            </a:solidFill>
            <a:latin typeface="+mn-lt"/>
          </a:defRPr>
        </a:defPPr>
      </a:lstStyle>
    </a:spDef>
    <a:lnDef>
      <a:spPr bwMode="auto">
        <a:noFill/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2"/>
            </a:solidFill>
            <a:latin typeface="+mn-lt"/>
          </a:defRPr>
        </a:defPPr>
      </a:lstStyle>
    </a:txDef>
  </a:objectDefaults>
  <a:extraClrSchemeLst>
    <a:extraClrScheme>
      <a:clrScheme name="UoR - Red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D2002E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Orange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EF7945"/>
        </a:accent1>
        <a:accent2>
          <a:srgbClr val="D2002E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Jade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009A84"/>
        </a:accent1>
        <a:accent2>
          <a:srgbClr val="EF7945"/>
        </a:accent2>
        <a:accent3>
          <a:srgbClr val="D2002E"/>
        </a:accent3>
        <a:accent4>
          <a:srgbClr val="8ABD24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Green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8ABD24"/>
        </a:accent1>
        <a:accent2>
          <a:srgbClr val="EF7945"/>
        </a:accent2>
        <a:accent3>
          <a:srgbClr val="009A84"/>
        </a:accent3>
        <a:accent4>
          <a:srgbClr val="D2002E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Cyan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00AEEF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D2002E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Purple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79679C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D2002E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Pink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E6007E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D2002E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22848 UOR PPT standard HT v6.potx" id="{CEFEA074-D3AB-4F5D-847D-E410D972E27D}" vid="{B30DEDDB-CD2F-4B41-B102-188A90ADC8C4}"/>
    </a:ext>
  </a:extLst>
</a:theme>
</file>

<file path=ppt/theme/theme2.xml><?xml version="1.0" encoding="utf-8"?>
<a:theme xmlns:a="http://schemas.openxmlformats.org/drawingml/2006/main" name="1_UoR Theme off-white background">
  <a:themeElements>
    <a:clrScheme name="UoR colours black hyperlink text">
      <a:dk1>
        <a:srgbClr val="50535A"/>
      </a:dk1>
      <a:lt1>
        <a:srgbClr val="FFFFFF"/>
      </a:lt1>
      <a:dk2>
        <a:srgbClr val="000000"/>
      </a:dk2>
      <a:lt2>
        <a:srgbClr val="E0E0E1"/>
      </a:lt2>
      <a:accent1>
        <a:srgbClr val="D2002E"/>
      </a:accent1>
      <a:accent2>
        <a:srgbClr val="EF7945"/>
      </a:accent2>
      <a:accent3>
        <a:srgbClr val="009A84"/>
      </a:accent3>
      <a:accent4>
        <a:srgbClr val="8ABD24"/>
      </a:accent4>
      <a:accent5>
        <a:srgbClr val="00AEEF"/>
      </a:accent5>
      <a:accent6>
        <a:srgbClr val="79679C"/>
      </a:accent6>
      <a:hlink>
        <a:srgbClr val="000000"/>
      </a:hlink>
      <a:folHlink>
        <a:srgbClr val="747478"/>
      </a:folHlink>
    </a:clrScheme>
    <a:fontScheme name="Custom 1">
      <a:majorFont>
        <a:latin typeface="Effra Bold"/>
        <a:ea typeface=""/>
        <a:cs typeface=""/>
      </a:majorFont>
      <a:minorFont>
        <a:latin typeface="Eff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8100">
          <a:solidFill>
            <a:schemeClr val="accent1"/>
          </a:solidFill>
        </a:ln>
      </a:spPr>
      <a:bodyPr wrap="none">
        <a:spAutoFit/>
      </a:bodyPr>
      <a:lstStyle>
        <a:defPPr>
          <a:defRPr dirty="0">
            <a:solidFill>
              <a:schemeClr val="tx2"/>
            </a:solidFill>
            <a:latin typeface="+mn-lt"/>
          </a:defRPr>
        </a:defPPr>
      </a:lstStyle>
    </a:spDef>
    <a:lnDef>
      <a:spPr bwMode="auto">
        <a:noFill/>
        <a:ln w="381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2"/>
            </a:solidFill>
            <a:latin typeface="+mn-lt"/>
          </a:defRPr>
        </a:defPPr>
      </a:lstStyle>
    </a:txDef>
  </a:objectDefaults>
  <a:extraClrSchemeLst>
    <a:extraClrScheme>
      <a:clrScheme name="UoR - Red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D2002E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Orange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EF7945"/>
        </a:accent1>
        <a:accent2>
          <a:srgbClr val="D2002E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Jade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009A84"/>
        </a:accent1>
        <a:accent2>
          <a:srgbClr val="EF7945"/>
        </a:accent2>
        <a:accent3>
          <a:srgbClr val="D2002E"/>
        </a:accent3>
        <a:accent4>
          <a:srgbClr val="8ABD24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Green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8ABD24"/>
        </a:accent1>
        <a:accent2>
          <a:srgbClr val="EF7945"/>
        </a:accent2>
        <a:accent3>
          <a:srgbClr val="009A84"/>
        </a:accent3>
        <a:accent4>
          <a:srgbClr val="D2002E"/>
        </a:accent4>
        <a:accent5>
          <a:srgbClr val="00AEEF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Cyan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00AEEF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D2002E"/>
        </a:accent5>
        <a:accent6>
          <a:srgbClr val="79679C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Purple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79679C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D2002E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R - Pink">
        <a:dk1>
          <a:srgbClr val="50535A"/>
        </a:dk1>
        <a:lt1>
          <a:srgbClr val="FFFFFF"/>
        </a:lt1>
        <a:dk2>
          <a:srgbClr val="000000"/>
        </a:dk2>
        <a:lt2>
          <a:srgbClr val="E0E0E1"/>
        </a:lt2>
        <a:accent1>
          <a:srgbClr val="E6007E"/>
        </a:accent1>
        <a:accent2>
          <a:srgbClr val="EF7945"/>
        </a:accent2>
        <a:accent3>
          <a:srgbClr val="009A84"/>
        </a:accent3>
        <a:accent4>
          <a:srgbClr val="8ABD24"/>
        </a:accent4>
        <a:accent5>
          <a:srgbClr val="00AEEF"/>
        </a:accent5>
        <a:accent6>
          <a:srgbClr val="D2002E"/>
        </a:accent6>
        <a:hlink>
          <a:srgbClr val="D2002E"/>
        </a:hlink>
        <a:folHlink>
          <a:srgbClr val="50535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22848 UOR PPT standard HT v6.potx" id="{CEFEA074-D3AB-4F5D-847D-E410D972E27D}" vid="{C9DC04A4-0CAC-4C88-9061-C3D883DD65D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c95a7f1-f5a3-4690-a3ca-dcf86df0baf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DB9C9CCBADF442B66EB81A5E6DE0F5" ma:contentTypeVersion="16" ma:contentTypeDescription="Een nieuw document maken." ma:contentTypeScope="" ma:versionID="7a3044426427bcdbe8054eee9a05023c">
  <xsd:schema xmlns:xsd="http://www.w3.org/2001/XMLSchema" xmlns:xs="http://www.w3.org/2001/XMLSchema" xmlns:p="http://schemas.microsoft.com/office/2006/metadata/properties" xmlns:ns3="5c95a7f1-f5a3-4690-a3ca-dcf86df0bafc" xmlns:ns4="05705c90-4a9f-4254-866f-4c8dbd492c3f" targetNamespace="http://schemas.microsoft.com/office/2006/metadata/properties" ma:root="true" ma:fieldsID="14018ee73e8703562a58a16d075e2535" ns3:_="" ns4:_="">
    <xsd:import namespace="5c95a7f1-f5a3-4690-a3ca-dcf86df0bafc"/>
    <xsd:import namespace="05705c90-4a9f-4254-866f-4c8dbd492c3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95a7f1-f5a3-4690-a3ca-dcf86df0ba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705c90-4a9f-4254-866f-4c8dbd492c3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03BFAA-8B90-40CD-B845-C99F53EBC1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EBBDED-AB95-4E87-960D-6B06223040F8}">
  <ds:schemaRefs>
    <ds:schemaRef ds:uri="http://schemas.openxmlformats.org/package/2006/metadata/core-properties"/>
    <ds:schemaRef ds:uri="05705c90-4a9f-4254-866f-4c8dbd492c3f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c95a7f1-f5a3-4690-a3ca-dcf86df0bafc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4D75B11-1D94-4A7C-87E7-6B9B4B4D3E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95a7f1-f5a3-4690-a3ca-dcf86df0bafc"/>
    <ds:schemaRef ds:uri="05705c90-4a9f-4254-866f-4c8dbd492c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UoR_PPT_standard_updated_Dec_2019 (3)</Template>
  <TotalTime>33908</TotalTime>
  <Words>503</Words>
  <Application>Microsoft Macintosh PowerPoint</Application>
  <PresentationFormat>On-screen Show (4:3)</PresentationFormat>
  <Paragraphs>68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Times</vt:lpstr>
      <vt:lpstr>Symbol</vt:lpstr>
      <vt:lpstr>Arial</vt:lpstr>
      <vt:lpstr>Arial Bold</vt:lpstr>
      <vt:lpstr>Effra</vt:lpstr>
      <vt:lpstr>Helvetica</vt:lpstr>
      <vt:lpstr>UoR Theme</vt:lpstr>
      <vt:lpstr>1_UoR Theme off-white background</vt:lpstr>
      <vt:lpstr>The soil-plant-hydraulic system and its properties</vt:lpstr>
      <vt:lpstr>Use Ysoil to derive PSD and dynamic soil hydraulic curves    </vt:lpstr>
      <vt:lpstr>Kosugi model</vt:lpstr>
      <vt:lpstr>Use Fokker-Planck equation to simulate changes in PSD</vt:lpstr>
      <vt:lpstr>Use Fokker-Planck equation to simulate changes in PSD</vt:lpstr>
      <vt:lpstr>Seamless moving across spatiotemporal scales..</vt:lpstr>
      <vt:lpstr>Implementing unifying soil hydro-thermal framework</vt:lpstr>
    </vt:vector>
  </TitlesOfParts>
  <Company>University of Reading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Tollett</dc:creator>
  <cp:lastModifiedBy>Anne Verhoef</cp:lastModifiedBy>
  <cp:revision>482</cp:revision>
  <cp:lastPrinted>2020-09-22T08:14:26Z</cp:lastPrinted>
  <dcterms:created xsi:type="dcterms:W3CDTF">2020-03-13T15:50:11Z</dcterms:created>
  <dcterms:modified xsi:type="dcterms:W3CDTF">2024-06-12T08:43:45Z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0x010100F6DB9C9CCBADF442B66EB81A5E6DE0F5</vt:lpwstr>
  </property>
</Properties>
</file>