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88825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3E4F"/>
    <a:srgbClr val="839DB2"/>
    <a:srgbClr val="6C8AAF"/>
    <a:srgbClr val="2E3F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1" autoAdjust="0"/>
    <p:restoredTop sz="94598" autoAdjust="0"/>
  </p:normalViewPr>
  <p:slideViewPr>
    <p:cSldViewPr snapToGrid="0" snapToObjects="1" showGuides="1">
      <p:cViewPr varScale="1">
        <p:scale>
          <a:sx n="103" d="100"/>
          <a:sy n="103" d="100"/>
        </p:scale>
        <p:origin x="132" y="234"/>
      </p:cViewPr>
      <p:guideLst>
        <p:guide orient="horz" pos="2160"/>
        <p:guide pos="383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7351A7-8A0E-BC4A-B507-BC9FBEDEB94D}" type="datetime1">
              <a:rPr lang="en-US" smtClean="0"/>
              <a:pPr/>
              <a:t>1/26/2017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FFE683-3A33-1F4A-90D8-528147015F1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97878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0BA50B-6875-0F43-A70A-41BA2A188017}" type="datetime1">
              <a:rPr lang="en-US" smtClean="0"/>
              <a:pPr/>
              <a:t>1/26/2017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03270C-FB42-C54A-AC71-B4EEB4FA7F1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02753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ECMWF_Master_Logo_WHITE_nostrap.png"/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60000" y="5984875"/>
            <a:ext cx="2135591" cy="365125"/>
          </a:xfrm>
          <a:prstGeom prst="rect">
            <a:avLst/>
          </a:prstGeom>
        </p:spPr>
      </p:pic>
      <p:sp>
        <p:nvSpPr>
          <p:cNvPr id="11" name="Date Placeholder 10"/>
          <p:cNvSpPr txBox="1">
            <a:spLocks/>
          </p:cNvSpPr>
          <p:nvPr userDrawn="1"/>
        </p:nvSpPr>
        <p:spPr>
          <a:xfrm>
            <a:off x="8076534" y="5984875"/>
            <a:ext cx="1953066" cy="36512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© ECMWF </a:t>
            </a:r>
            <a:fld id="{D4C56AD5-C73F-B44A-96CB-E8BE2C5CB95A}" type="datetime4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January 26, 2017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2160000" y="1294198"/>
            <a:ext cx="7869600" cy="519800"/>
          </a:xfrm>
          <a:prstGeom prst="rect">
            <a:avLst/>
          </a:prstGeom>
        </p:spPr>
        <p:txBody>
          <a:bodyPr vert="horz" lIns="0" tIns="0" rIns="0" bIns="0" anchor="b" anchorCtr="0">
            <a:spAutoFit/>
          </a:bodyPr>
          <a:lstStyle>
            <a:lvl1pPr marL="0" indent="0">
              <a:lnSpc>
                <a:spcPts val="4000"/>
              </a:lnSpc>
              <a:spcBef>
                <a:spcPts val="0"/>
              </a:spcBef>
              <a:buNone/>
              <a:defRPr sz="3600" b="1"/>
            </a:lvl1pPr>
          </a:lstStyle>
          <a:p>
            <a:pPr lvl="0"/>
            <a:r>
              <a:rPr lang="en-GB" dirty="0"/>
              <a:t>Title of Presentation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2160000" y="1980000"/>
            <a:ext cx="7869600" cy="382156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3000"/>
              </a:lnSpc>
              <a:spcBef>
                <a:spcPts val="0"/>
              </a:spcBef>
              <a:buNone/>
              <a:defRPr sz="2400"/>
            </a:lvl1pPr>
          </a:lstStyle>
          <a:p>
            <a:pPr lvl="0"/>
            <a:r>
              <a:rPr lang="en-GB" dirty="0"/>
              <a:t>Subtitle of Presentation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2160000" y="2700001"/>
            <a:ext cx="7869600" cy="307777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2400"/>
              </a:lnSpc>
              <a:spcBef>
                <a:spcPts val="0"/>
              </a:spcBef>
              <a:buNone/>
              <a:defRPr sz="2000"/>
            </a:lvl1pPr>
          </a:lstStyle>
          <a:p>
            <a:pPr lvl="0"/>
            <a:r>
              <a:rPr lang="en-GB" dirty="0"/>
              <a:t>Author’s Name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2160000" y="3121224"/>
            <a:ext cx="7869600" cy="254771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None/>
              <a:defRPr sz="1600"/>
            </a:lvl1pPr>
          </a:lstStyle>
          <a:p>
            <a:pPr lvl="0"/>
            <a:r>
              <a:rPr lang="en-GB" dirty="0"/>
              <a:t>Author’s Address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2160000" y="3429000"/>
            <a:ext cx="7869600" cy="228268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1800"/>
              </a:lnSpc>
              <a:spcBef>
                <a:spcPts val="0"/>
              </a:spcBef>
              <a:buNone/>
              <a:defRPr sz="1400"/>
            </a:lvl1pPr>
          </a:lstStyle>
          <a:p>
            <a:pPr lvl="0"/>
            <a:r>
              <a:rPr lang="en-GB" dirty="0" err="1"/>
              <a:t>email@ddress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2160000" y="360000"/>
            <a:ext cx="7869600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839DB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2159999" y="936000"/>
            <a:ext cx="7869601" cy="4986000"/>
          </a:xfrm>
          <a:prstGeom prst="rect">
            <a:avLst/>
          </a:prstGeom>
        </p:spPr>
        <p:txBody>
          <a:bodyPr lIns="0" tIns="0" rIns="0" bIns="0"/>
          <a:lstStyle>
            <a:lvl1pPr marL="0" indent="-180000">
              <a:lnSpc>
                <a:spcPts val="2200"/>
              </a:lnSpc>
              <a:spcBef>
                <a:spcPts val="1100"/>
              </a:spcBef>
              <a:buClr>
                <a:schemeClr val="bg1"/>
              </a:buClr>
              <a:defRPr sz="1800"/>
            </a:lvl1pPr>
            <a:lvl2pPr marL="630000" indent="-270000">
              <a:lnSpc>
                <a:spcPts val="2000"/>
              </a:lnSpc>
              <a:spcBef>
                <a:spcPts val="1000"/>
              </a:spcBef>
              <a:defRPr sz="1600"/>
            </a:lvl2pPr>
            <a:lvl3pPr marL="990000" indent="-270000">
              <a:lnSpc>
                <a:spcPts val="1800"/>
              </a:lnSpc>
              <a:spcBef>
                <a:spcPts val="900"/>
              </a:spcBef>
              <a:defRPr sz="1400"/>
            </a:lvl3pPr>
            <a:lvl4pPr marL="1350000" indent="-270000">
              <a:lnSpc>
                <a:spcPts val="1600"/>
              </a:lnSpc>
              <a:spcBef>
                <a:spcPts val="800"/>
              </a:spcBef>
              <a:defRPr sz="1200"/>
            </a:lvl4pPr>
            <a:lvl5pPr marL="1710000" indent="-270000">
              <a:lnSpc>
                <a:spcPts val="1400"/>
              </a:lnSpc>
              <a:spcBef>
                <a:spcPts val="700"/>
              </a:spcBef>
              <a:defRPr sz="1000"/>
            </a:lvl5pPr>
          </a:lstStyle>
          <a:p>
            <a:pPr lvl="0"/>
            <a:r>
              <a:rPr lang="en-GB" dirty="0"/>
              <a:t>Top level text goes in here </a:t>
            </a:r>
          </a:p>
          <a:p>
            <a:pPr lvl="1"/>
            <a:r>
              <a:rPr lang="en-GB" dirty="0"/>
              <a:t>Second level text goes in here</a:t>
            </a:r>
          </a:p>
          <a:p>
            <a:pPr lvl="2"/>
            <a:r>
              <a:rPr lang="en-GB" dirty="0"/>
              <a:t>Third level text goes in here</a:t>
            </a:r>
          </a:p>
          <a:p>
            <a:pPr lvl="3"/>
            <a:r>
              <a:rPr lang="en-GB" dirty="0"/>
              <a:t>Fourth level text goes in here</a:t>
            </a:r>
          </a:p>
          <a:p>
            <a:pPr lvl="4"/>
            <a:r>
              <a:rPr lang="en-GB" dirty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10029600" y="6308255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chemeClr val="bg1"/>
                </a:solidFill>
              </a:defRPr>
            </a:lvl1pPr>
          </a:lstStyle>
          <a:p>
            <a:fld id="{6B3B0B0F-E794-1244-9699-107C60B9C23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4" name="Picture 13" descr="ECMWF_Master_Logo_WHITE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59999" y="6308255"/>
            <a:ext cx="1342372" cy="230657"/>
          </a:xfrm>
          <a:prstGeom prst="rect">
            <a:avLst/>
          </a:prstGeom>
        </p:spPr>
      </p:pic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3502372" y="6308255"/>
            <a:ext cx="4053639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900" b="1" cap="all" baseline="0">
                <a:solidFill>
                  <a:schemeClr val="bg1"/>
                </a:solidFill>
              </a:defRPr>
            </a:lvl1pPr>
          </a:lstStyle>
          <a:p>
            <a:pPr algn="ctr"/>
            <a:r>
              <a:rPr lang="en-US" dirty="0"/>
              <a:t>European Centre for Medium-Range Weather Forecasts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de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240000" y="360000"/>
            <a:ext cx="5709600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839DB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3240000" y="936000"/>
            <a:ext cx="5709600" cy="4986000"/>
          </a:xfrm>
          <a:prstGeom prst="rect">
            <a:avLst/>
          </a:prstGeom>
        </p:spPr>
        <p:txBody>
          <a:bodyPr lIns="0" tIns="0" rIns="0" bIns="0"/>
          <a:lstStyle>
            <a:lvl1pPr marL="0" indent="-180000">
              <a:lnSpc>
                <a:spcPts val="2200"/>
              </a:lnSpc>
              <a:spcBef>
                <a:spcPts val="1100"/>
              </a:spcBef>
              <a:buClr>
                <a:schemeClr val="bg1"/>
              </a:buClr>
              <a:defRPr sz="1800"/>
            </a:lvl1pPr>
            <a:lvl2pPr marL="630000" indent="-270000">
              <a:lnSpc>
                <a:spcPts val="2000"/>
              </a:lnSpc>
              <a:spcBef>
                <a:spcPts val="1000"/>
              </a:spcBef>
              <a:defRPr sz="1600"/>
            </a:lvl2pPr>
            <a:lvl3pPr marL="990000" indent="-270000">
              <a:lnSpc>
                <a:spcPts val="1800"/>
              </a:lnSpc>
              <a:spcBef>
                <a:spcPts val="900"/>
              </a:spcBef>
              <a:defRPr sz="1400"/>
            </a:lvl3pPr>
            <a:lvl4pPr marL="1350000" indent="-270000">
              <a:lnSpc>
                <a:spcPts val="1600"/>
              </a:lnSpc>
              <a:spcBef>
                <a:spcPts val="800"/>
              </a:spcBef>
              <a:defRPr sz="1200"/>
            </a:lvl4pPr>
            <a:lvl5pPr marL="1710000" indent="-270000">
              <a:lnSpc>
                <a:spcPts val="1400"/>
              </a:lnSpc>
              <a:spcBef>
                <a:spcPts val="700"/>
              </a:spcBef>
              <a:defRPr sz="1000"/>
            </a:lvl5pPr>
          </a:lstStyle>
          <a:p>
            <a:pPr lvl="0"/>
            <a:r>
              <a:rPr lang="en-GB" dirty="0"/>
              <a:t>Top level text goes in here </a:t>
            </a:r>
          </a:p>
          <a:p>
            <a:pPr lvl="1"/>
            <a:r>
              <a:rPr lang="en-GB" dirty="0"/>
              <a:t>Second level text goes in here</a:t>
            </a:r>
          </a:p>
          <a:p>
            <a:pPr lvl="2"/>
            <a:r>
              <a:rPr lang="en-GB" dirty="0"/>
              <a:t>Third level text goes in here</a:t>
            </a:r>
          </a:p>
          <a:p>
            <a:pPr lvl="3"/>
            <a:r>
              <a:rPr lang="en-GB" dirty="0"/>
              <a:t>Fourth level text goes in here</a:t>
            </a:r>
          </a:p>
          <a:p>
            <a:pPr lvl="4"/>
            <a:r>
              <a:rPr lang="en-GB" dirty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10029600" y="6308255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chemeClr val="bg1"/>
                </a:solidFill>
              </a:defRPr>
            </a:lvl1pPr>
          </a:lstStyle>
          <a:p>
            <a:fld id="{05F19C50-BC3B-5841-9AFF-3A0443B6606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4" name="Picture 13" descr="ECMWF_Master_Logo_WHITE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240000" y="6308255"/>
            <a:ext cx="1342372" cy="230657"/>
          </a:xfrm>
          <a:prstGeom prst="rect">
            <a:avLst/>
          </a:prstGeom>
        </p:spPr>
      </p:pic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4582373" y="6308255"/>
            <a:ext cx="4053639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900" b="1" cap="all" baseline="0">
                <a:solidFill>
                  <a:schemeClr val="bg1"/>
                </a:solidFill>
              </a:defRPr>
            </a:lvl1pPr>
          </a:lstStyle>
          <a:p>
            <a:pPr algn="ctr"/>
            <a:r>
              <a:rPr lang="en-US" dirty="0"/>
              <a:t>European Centre for Medium-Range Weather Forecasts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narrow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080000" y="360000"/>
            <a:ext cx="10029600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839DB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1080000" y="936000"/>
            <a:ext cx="10029600" cy="4986000"/>
          </a:xfrm>
          <a:prstGeom prst="rect">
            <a:avLst/>
          </a:prstGeom>
        </p:spPr>
        <p:txBody>
          <a:bodyPr lIns="0" tIns="0" rIns="0" bIns="0"/>
          <a:lstStyle>
            <a:lvl1pPr marL="0" indent="-180000">
              <a:lnSpc>
                <a:spcPts val="2200"/>
              </a:lnSpc>
              <a:spcBef>
                <a:spcPts val="1100"/>
              </a:spcBef>
              <a:buClr>
                <a:schemeClr val="bg1"/>
              </a:buClr>
              <a:defRPr sz="1800"/>
            </a:lvl1pPr>
            <a:lvl2pPr marL="630000" indent="-270000">
              <a:lnSpc>
                <a:spcPts val="2000"/>
              </a:lnSpc>
              <a:spcBef>
                <a:spcPts val="1000"/>
              </a:spcBef>
              <a:defRPr sz="1600"/>
            </a:lvl2pPr>
            <a:lvl3pPr marL="990000" indent="-270000">
              <a:lnSpc>
                <a:spcPts val="1800"/>
              </a:lnSpc>
              <a:spcBef>
                <a:spcPts val="900"/>
              </a:spcBef>
              <a:defRPr sz="1400"/>
            </a:lvl3pPr>
            <a:lvl4pPr marL="1350000" indent="-270000">
              <a:lnSpc>
                <a:spcPts val="1600"/>
              </a:lnSpc>
              <a:spcBef>
                <a:spcPts val="800"/>
              </a:spcBef>
              <a:defRPr sz="1200"/>
            </a:lvl4pPr>
            <a:lvl5pPr marL="1710000" indent="-270000">
              <a:lnSpc>
                <a:spcPts val="1400"/>
              </a:lnSpc>
              <a:spcBef>
                <a:spcPts val="700"/>
              </a:spcBef>
              <a:defRPr sz="1000"/>
            </a:lvl5pPr>
          </a:lstStyle>
          <a:p>
            <a:pPr lvl="0"/>
            <a:r>
              <a:rPr lang="en-GB" dirty="0"/>
              <a:t>Top level text goes in here </a:t>
            </a:r>
          </a:p>
          <a:p>
            <a:pPr lvl="1"/>
            <a:r>
              <a:rPr lang="en-GB" dirty="0"/>
              <a:t>Second level text goes in here</a:t>
            </a:r>
          </a:p>
          <a:p>
            <a:pPr lvl="2"/>
            <a:r>
              <a:rPr lang="en-GB" dirty="0"/>
              <a:t>Third level text goes in here</a:t>
            </a:r>
          </a:p>
          <a:p>
            <a:pPr lvl="3"/>
            <a:r>
              <a:rPr lang="en-GB" dirty="0"/>
              <a:t>Fourth level text goes in here</a:t>
            </a:r>
          </a:p>
          <a:p>
            <a:pPr lvl="4"/>
            <a:r>
              <a:rPr lang="en-GB" dirty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10029600" y="6308255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chemeClr val="bg1"/>
                </a:solidFill>
              </a:defRPr>
            </a:lvl1pPr>
          </a:lstStyle>
          <a:p>
            <a:fld id="{E4AB80EA-DB86-D849-B86F-15DAF31F047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4" name="Picture 13" descr="ECMWF_Master_Logo_WHITE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80000" y="6308255"/>
            <a:ext cx="1342372" cy="230657"/>
          </a:xfrm>
          <a:prstGeom prst="rect">
            <a:avLst/>
          </a:prstGeom>
        </p:spPr>
      </p:pic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2422372" y="6308255"/>
            <a:ext cx="4053639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900" b="1" cap="all" baseline="0">
                <a:solidFill>
                  <a:schemeClr val="bg1"/>
                </a:solidFill>
              </a:defRPr>
            </a:lvl1pPr>
          </a:lstStyle>
          <a:p>
            <a:pPr algn="ctr"/>
            <a:r>
              <a:rPr lang="en-US" dirty="0"/>
              <a:t>European Centre for Medium-Range Weather Forecasts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F3E4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owerPoint_strip.pn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0"/>
            <a:ext cx="18288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1" r:id="rId4"/>
  </p:sldLayoutIdLst>
  <p:hf hdr="0" dt="0"/>
  <p:txStyles>
    <p:titleStyle>
      <a:lvl1pPr algn="l" defTabSz="457200" rtl="0" eaLnBrk="1" latinLnBrk="0" hangingPunct="1">
        <a:lnSpc>
          <a:spcPts val="2800"/>
        </a:lnSpc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Exercise </a:t>
            </a:r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2160000" y="1980000"/>
            <a:ext cx="7869600" cy="358560"/>
          </a:xfrm>
        </p:spPr>
        <p:txBody>
          <a:bodyPr/>
          <a:lstStyle/>
          <a:p>
            <a:r>
              <a:rPr lang="en-US" dirty="0"/>
              <a:t>Towards a solution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Paul Burton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2160000" y="3429000"/>
            <a:ext cx="7869600" cy="213969"/>
          </a:xfrm>
        </p:spPr>
        <p:txBody>
          <a:bodyPr/>
          <a:lstStyle/>
          <a:p>
            <a:r>
              <a:rPr lang="en-US" dirty="0"/>
              <a:t>Paul.Burton@ecmwf.int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Guidance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GB" dirty="0"/>
              <a:t>Break it into </a:t>
            </a:r>
            <a:r>
              <a:rPr lang="en-GB" dirty="0" err="1"/>
              <a:t>managable</a:t>
            </a:r>
            <a:r>
              <a:rPr lang="en-GB" dirty="0"/>
              <a:t> pieces to deal with</a:t>
            </a:r>
          </a:p>
          <a:p>
            <a:pPr lvl="1"/>
            <a:r>
              <a:rPr lang="en-GB" dirty="0"/>
              <a:t>Already nicely broken down into neat subroutines!</a:t>
            </a:r>
          </a:p>
          <a:p>
            <a:r>
              <a:rPr lang="en-GB" dirty="0"/>
              <a:t>Look at the data structures</a:t>
            </a:r>
          </a:p>
          <a:p>
            <a:pPr lvl="1"/>
            <a:r>
              <a:rPr lang="en-GB" dirty="0"/>
              <a:t>How are you going to split between processors?</a:t>
            </a:r>
          </a:p>
          <a:p>
            <a:r>
              <a:rPr lang="en-GB" dirty="0"/>
              <a:t>Don’t cheat</a:t>
            </a:r>
          </a:p>
          <a:p>
            <a:pPr lvl="1"/>
            <a:r>
              <a:rPr lang="en-GB" dirty="0"/>
              <a:t>Try and work it out for yourself before you look through the rest </a:t>
            </a:r>
            <a:r>
              <a:rPr lang="en-GB"/>
              <a:t>of these slides!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Parallel Initialisation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GB" dirty="0"/>
              <a:t>Need to find out from MPI:</a:t>
            </a:r>
          </a:p>
          <a:p>
            <a:pPr lvl="1"/>
            <a:r>
              <a:rPr lang="en-GB" dirty="0"/>
              <a:t>How many processors? (</a:t>
            </a:r>
            <a:r>
              <a:rPr lang="en-GB" dirty="0" err="1">
                <a:latin typeface="Courier New" pitchFamily="49" charset="0"/>
              </a:rPr>
              <a:t>NTasks</a:t>
            </a:r>
            <a:r>
              <a:rPr lang="en-GB" dirty="0"/>
              <a:t>)</a:t>
            </a:r>
          </a:p>
          <a:p>
            <a:pPr lvl="2"/>
            <a:r>
              <a:rPr lang="en-GB" dirty="0">
                <a:latin typeface="Courier New" pitchFamily="49" charset="0"/>
              </a:rPr>
              <a:t>CALL MPI_COMM_SIZE(</a:t>
            </a:r>
            <a:r>
              <a:rPr lang="en-GB" dirty="0" err="1">
                <a:latin typeface="Courier New" pitchFamily="49" charset="0"/>
              </a:rPr>
              <a:t>MPI_COMM_WORLD,NTasks,ierror</a:t>
            </a:r>
            <a:r>
              <a:rPr lang="en-GB" dirty="0">
                <a:latin typeface="Courier New" pitchFamily="49" charset="0"/>
              </a:rPr>
              <a:t>)</a:t>
            </a:r>
          </a:p>
          <a:p>
            <a:pPr lvl="1"/>
            <a:r>
              <a:rPr lang="en-GB" dirty="0"/>
              <a:t>What is my ID/Rank? (</a:t>
            </a:r>
            <a:r>
              <a:rPr lang="en-GB" dirty="0" err="1">
                <a:latin typeface="Courier New" pitchFamily="49" charset="0"/>
              </a:rPr>
              <a:t>MyTask</a:t>
            </a:r>
            <a:r>
              <a:rPr lang="en-GB" dirty="0"/>
              <a:t>)</a:t>
            </a:r>
          </a:p>
          <a:p>
            <a:pPr lvl="2"/>
            <a:r>
              <a:rPr lang="en-GB" dirty="0">
                <a:latin typeface="Courier New" pitchFamily="49" charset="0"/>
              </a:rPr>
              <a:t>CALL MPI_COMM_RANK(</a:t>
            </a:r>
            <a:r>
              <a:rPr lang="en-GB" dirty="0" err="1">
                <a:latin typeface="Courier New" pitchFamily="49" charset="0"/>
              </a:rPr>
              <a:t>MPI_COMM_WORLD,MyTask,ierror</a:t>
            </a:r>
            <a:r>
              <a:rPr lang="en-GB" dirty="0">
                <a:latin typeface="Courier New" pitchFamily="49" charset="0"/>
              </a:rPr>
              <a:t>)</a:t>
            </a:r>
          </a:p>
          <a:p>
            <a:pPr lvl="1"/>
            <a:r>
              <a:rPr lang="en-GB" dirty="0"/>
              <a:t>Who are my neighbours?</a:t>
            </a:r>
          </a:p>
          <a:p>
            <a:pPr lvl="2"/>
            <a:r>
              <a:rPr lang="en-GB" dirty="0" err="1">
                <a:latin typeface="Courier New" pitchFamily="49" charset="0"/>
              </a:rPr>
              <a:t>MyNeighbourLeft</a:t>
            </a:r>
            <a:r>
              <a:rPr lang="en-GB" dirty="0">
                <a:latin typeface="Courier New" pitchFamily="49" charset="0"/>
              </a:rPr>
              <a:t>=MyTask-1</a:t>
            </a:r>
          </a:p>
          <a:p>
            <a:pPr lvl="2"/>
            <a:r>
              <a:rPr lang="en-GB" dirty="0" err="1">
                <a:latin typeface="Courier New" pitchFamily="49" charset="0"/>
              </a:rPr>
              <a:t>MyNeighbourRight</a:t>
            </a:r>
            <a:r>
              <a:rPr lang="en-GB" dirty="0">
                <a:latin typeface="Courier New" pitchFamily="49" charset="0"/>
              </a:rPr>
              <a:t>=MyTask+1</a:t>
            </a:r>
          </a:p>
          <a:p>
            <a:pPr lvl="1"/>
            <a:r>
              <a:rPr lang="en-GB" dirty="0"/>
              <a:t>Don’t forget the wrap around, so it’s a bit different for </a:t>
            </a:r>
            <a:r>
              <a:rPr lang="en-GB" dirty="0" err="1">
                <a:latin typeface="Courier New" pitchFamily="49" charset="0"/>
              </a:rPr>
              <a:t>MyTask</a:t>
            </a:r>
            <a:r>
              <a:rPr lang="en-GB" dirty="0">
                <a:latin typeface="Courier New" pitchFamily="49" charset="0"/>
              </a:rPr>
              <a:t>=0</a:t>
            </a:r>
            <a:r>
              <a:rPr lang="en-GB" dirty="0"/>
              <a:t> and </a:t>
            </a:r>
            <a:r>
              <a:rPr lang="en-GB" dirty="0" err="1">
                <a:latin typeface="Courier New" pitchFamily="49" charset="0"/>
              </a:rPr>
              <a:t>MyTask</a:t>
            </a:r>
            <a:r>
              <a:rPr lang="en-GB" dirty="0">
                <a:latin typeface="Courier New" pitchFamily="49" charset="0"/>
              </a:rPr>
              <a:t>=NTasks-1</a:t>
            </a:r>
          </a:p>
          <a:p>
            <a:pPr lvl="1"/>
            <a:r>
              <a:rPr lang="en-GB" dirty="0"/>
              <a:t>Calculate </a:t>
            </a:r>
            <a:r>
              <a:rPr lang="en-GB" dirty="0" err="1">
                <a:latin typeface="Courier New" pitchFamily="49" charset="0"/>
              </a:rPr>
              <a:t>NPointsPerTask</a:t>
            </a:r>
            <a:endParaRPr lang="en-US" dirty="0">
              <a:latin typeface="Courier New" pitchFamily="49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05819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Model_Driver</a:t>
            </a: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GB" dirty="0"/>
              <a:t>No longer with </a:t>
            </a:r>
            <a:r>
              <a:rPr lang="en-GB" dirty="0" err="1">
                <a:latin typeface="Courier New" pitchFamily="49" charset="0"/>
              </a:rPr>
              <a:t>npoints</a:t>
            </a:r>
            <a:r>
              <a:rPr lang="en-GB" dirty="0"/>
              <a:t> (Total number of points)</a:t>
            </a:r>
          </a:p>
          <a:p>
            <a:pPr lvl="1"/>
            <a:r>
              <a:rPr lang="en-GB" dirty="0"/>
              <a:t>Use </a:t>
            </a:r>
            <a:r>
              <a:rPr lang="en-GB" dirty="0" err="1">
                <a:latin typeface="Courier New" pitchFamily="49" charset="0"/>
              </a:rPr>
              <a:t>NPointsPerTask</a:t>
            </a:r>
            <a:r>
              <a:rPr lang="en-GB" dirty="0"/>
              <a:t> (from </a:t>
            </a:r>
            <a:r>
              <a:rPr lang="en-GB" dirty="0" err="1">
                <a:latin typeface="Courier New" pitchFamily="49" charset="0"/>
              </a:rPr>
              <a:t>Parallel_Info_Mod</a:t>
            </a:r>
            <a:r>
              <a:rPr lang="en-GB" dirty="0"/>
              <a:t>)</a:t>
            </a:r>
            <a:endParaRPr 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62994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Read_Data</a:t>
            </a: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GB" dirty="0"/>
              <a:t>Read all the data on Task 0</a:t>
            </a:r>
          </a:p>
          <a:p>
            <a:pPr lvl="1"/>
            <a:r>
              <a:rPr lang="en-GB" dirty="0"/>
              <a:t>Need some logic to select the right task</a:t>
            </a:r>
          </a:p>
          <a:p>
            <a:pPr lvl="1"/>
            <a:r>
              <a:rPr lang="en-GB" dirty="0"/>
              <a:t>We’ll need a temporary array to hold the data on task 0</a:t>
            </a:r>
          </a:p>
          <a:p>
            <a:r>
              <a:rPr lang="en-GB" dirty="0"/>
              <a:t>Then scatter the data from Task 0 to all the tasks</a:t>
            </a:r>
          </a:p>
          <a:p>
            <a:pPr lvl="1"/>
            <a:r>
              <a:rPr lang="en-GB" dirty="0"/>
              <a:t>Could use SEND/RECV</a:t>
            </a:r>
          </a:p>
          <a:p>
            <a:pPr lvl="1"/>
            <a:r>
              <a:rPr lang="en-GB" dirty="0"/>
              <a:t>Easier to use </a:t>
            </a:r>
            <a:r>
              <a:rPr lang="en-GB" dirty="0">
                <a:latin typeface="Courier New" pitchFamily="49" charset="0"/>
              </a:rPr>
              <a:t>MPI_SCATTER</a:t>
            </a:r>
            <a:endParaRPr lang="en-US" dirty="0">
              <a:latin typeface="Courier New" pitchFamily="49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2268538" y="4005263"/>
            <a:ext cx="6408737" cy="2159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2268538" y="4400550"/>
            <a:ext cx="1582737" cy="2159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3851275" y="4797425"/>
            <a:ext cx="1582738" cy="2159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5508625" y="5192713"/>
            <a:ext cx="1582738" cy="2159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7092950" y="5589588"/>
            <a:ext cx="1582738" cy="2159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1187450" y="3933825"/>
            <a:ext cx="971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sz="1600" b="1">
                <a:solidFill>
                  <a:schemeClr val="bg1"/>
                </a:solidFill>
                <a:latin typeface="Arial" charset="0"/>
              </a:rPr>
              <a:t>Task 0</a:t>
            </a:r>
            <a:endParaRPr lang="en-US" sz="1600" b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2268538" y="3933825"/>
            <a:ext cx="64071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GB" sz="1600" b="1">
                <a:solidFill>
                  <a:schemeClr val="bg1"/>
                </a:solidFill>
                <a:latin typeface="Courier New" pitchFamily="49" charset="0"/>
              </a:rPr>
              <a:t>TotalDataArray</a:t>
            </a:r>
            <a:endParaRPr lang="en-US" sz="1600" b="1">
              <a:solidFill>
                <a:schemeClr val="bg1"/>
              </a:solidFill>
              <a:latin typeface="Courier New" pitchFamily="49" charset="0"/>
            </a:endParaRPr>
          </a:p>
        </p:txBody>
      </p:sp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1187450" y="4346575"/>
            <a:ext cx="971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sz="1600" b="1">
                <a:solidFill>
                  <a:schemeClr val="bg1"/>
                </a:solidFill>
                <a:latin typeface="Arial" charset="0"/>
              </a:rPr>
              <a:t>Task 0</a:t>
            </a:r>
            <a:endParaRPr lang="en-US" sz="1600" b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1187450" y="4760913"/>
            <a:ext cx="971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sz="1600" b="1">
                <a:solidFill>
                  <a:schemeClr val="bg1"/>
                </a:solidFill>
                <a:latin typeface="Arial" charset="0"/>
              </a:rPr>
              <a:t>Task 1</a:t>
            </a:r>
            <a:endParaRPr lang="en-US" sz="1600" b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5" name="Text Box 13"/>
          <p:cNvSpPr txBox="1">
            <a:spLocks noChangeArrowheads="1"/>
          </p:cNvSpPr>
          <p:nvPr/>
        </p:nvSpPr>
        <p:spPr bwMode="auto">
          <a:xfrm>
            <a:off x="1187450" y="5175250"/>
            <a:ext cx="971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sz="1600" b="1">
                <a:solidFill>
                  <a:schemeClr val="bg1"/>
                </a:solidFill>
                <a:latin typeface="Arial" charset="0"/>
              </a:rPr>
              <a:t>Task 2</a:t>
            </a:r>
            <a:endParaRPr lang="en-US" sz="1600" b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6" name="Text Box 14"/>
          <p:cNvSpPr txBox="1">
            <a:spLocks noChangeArrowheads="1"/>
          </p:cNvSpPr>
          <p:nvPr/>
        </p:nvSpPr>
        <p:spPr bwMode="auto">
          <a:xfrm>
            <a:off x="1187450" y="5589588"/>
            <a:ext cx="971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sz="1600" b="1">
                <a:solidFill>
                  <a:schemeClr val="bg1"/>
                </a:solidFill>
                <a:latin typeface="Arial" charset="0"/>
              </a:rPr>
              <a:t>Task 3</a:t>
            </a:r>
            <a:endParaRPr lang="en-US" sz="1600" b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7" name="Line 15"/>
          <p:cNvSpPr>
            <a:spLocks noChangeShapeType="1"/>
          </p:cNvSpPr>
          <p:nvPr/>
        </p:nvSpPr>
        <p:spPr bwMode="auto">
          <a:xfrm>
            <a:off x="2987675" y="4149725"/>
            <a:ext cx="0" cy="21590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chemeClr val="bg1"/>
              </a:solidFill>
            </a:endParaRPr>
          </a:p>
        </p:txBody>
      </p:sp>
      <p:sp>
        <p:nvSpPr>
          <p:cNvPr id="18" name="Line 16"/>
          <p:cNvSpPr>
            <a:spLocks noChangeShapeType="1"/>
          </p:cNvSpPr>
          <p:nvPr/>
        </p:nvSpPr>
        <p:spPr bwMode="auto">
          <a:xfrm>
            <a:off x="4643438" y="4221163"/>
            <a:ext cx="0" cy="503237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chemeClr val="bg1"/>
              </a:solidFill>
            </a:endParaRPr>
          </a:p>
        </p:txBody>
      </p:sp>
      <p:sp>
        <p:nvSpPr>
          <p:cNvPr id="19" name="Line 17"/>
          <p:cNvSpPr>
            <a:spLocks noChangeShapeType="1"/>
          </p:cNvSpPr>
          <p:nvPr/>
        </p:nvSpPr>
        <p:spPr bwMode="auto">
          <a:xfrm>
            <a:off x="6300788" y="4221163"/>
            <a:ext cx="0" cy="86360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chemeClr val="bg1"/>
              </a:solidFill>
            </a:endParaRPr>
          </a:p>
        </p:txBody>
      </p:sp>
      <p:sp>
        <p:nvSpPr>
          <p:cNvPr id="20" name="Line 18"/>
          <p:cNvSpPr>
            <a:spLocks noChangeShapeType="1"/>
          </p:cNvSpPr>
          <p:nvPr/>
        </p:nvSpPr>
        <p:spPr bwMode="auto">
          <a:xfrm>
            <a:off x="7956550" y="4149725"/>
            <a:ext cx="0" cy="1366838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chemeClr val="bg1"/>
              </a:solidFill>
            </a:endParaRPr>
          </a:p>
        </p:txBody>
      </p:sp>
      <p:sp>
        <p:nvSpPr>
          <p:cNvPr id="21" name="Text Box 21"/>
          <p:cNvSpPr txBox="1">
            <a:spLocks noChangeArrowheads="1"/>
          </p:cNvSpPr>
          <p:nvPr/>
        </p:nvSpPr>
        <p:spPr bwMode="auto">
          <a:xfrm>
            <a:off x="2268538" y="4365625"/>
            <a:ext cx="15843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GB" sz="1600" b="1">
                <a:solidFill>
                  <a:schemeClr val="bg1"/>
                </a:solidFill>
                <a:latin typeface="Courier New" pitchFamily="49" charset="0"/>
              </a:rPr>
              <a:t>DataArray</a:t>
            </a:r>
            <a:endParaRPr lang="en-US" sz="1600" b="1">
              <a:solidFill>
                <a:schemeClr val="bg1"/>
              </a:solidFill>
              <a:latin typeface="Courier New" pitchFamily="49" charset="0"/>
            </a:endParaRPr>
          </a:p>
        </p:txBody>
      </p:sp>
      <p:sp>
        <p:nvSpPr>
          <p:cNvPr id="22" name="Text Box 22"/>
          <p:cNvSpPr txBox="1">
            <a:spLocks noChangeArrowheads="1"/>
          </p:cNvSpPr>
          <p:nvPr/>
        </p:nvSpPr>
        <p:spPr bwMode="auto">
          <a:xfrm>
            <a:off x="3851275" y="4724400"/>
            <a:ext cx="15843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GB" sz="1600" b="1">
                <a:solidFill>
                  <a:schemeClr val="bg1"/>
                </a:solidFill>
                <a:latin typeface="Courier New" pitchFamily="49" charset="0"/>
              </a:rPr>
              <a:t>DataArray</a:t>
            </a:r>
            <a:endParaRPr lang="en-US" sz="1600" b="1">
              <a:solidFill>
                <a:schemeClr val="bg1"/>
              </a:solidFill>
              <a:latin typeface="Courier New" pitchFamily="49" charset="0"/>
            </a:endParaRPr>
          </a:p>
        </p:txBody>
      </p:sp>
      <p:sp>
        <p:nvSpPr>
          <p:cNvPr id="23" name="Text Box 23"/>
          <p:cNvSpPr txBox="1">
            <a:spLocks noChangeArrowheads="1"/>
          </p:cNvSpPr>
          <p:nvPr/>
        </p:nvSpPr>
        <p:spPr bwMode="auto">
          <a:xfrm>
            <a:off x="5508625" y="5157788"/>
            <a:ext cx="15843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GB" sz="1600" b="1">
                <a:solidFill>
                  <a:schemeClr val="bg1"/>
                </a:solidFill>
                <a:latin typeface="Courier New" pitchFamily="49" charset="0"/>
              </a:rPr>
              <a:t>DataArray</a:t>
            </a:r>
            <a:endParaRPr lang="en-US" sz="1600" b="1">
              <a:solidFill>
                <a:schemeClr val="bg1"/>
              </a:solidFill>
              <a:latin typeface="Courier New" pitchFamily="49" charset="0"/>
            </a:endParaRPr>
          </a:p>
        </p:txBody>
      </p:sp>
      <p:sp>
        <p:nvSpPr>
          <p:cNvPr id="24" name="Text Box 24"/>
          <p:cNvSpPr txBox="1">
            <a:spLocks noChangeArrowheads="1"/>
          </p:cNvSpPr>
          <p:nvPr/>
        </p:nvSpPr>
        <p:spPr bwMode="auto">
          <a:xfrm>
            <a:off x="7092950" y="5516563"/>
            <a:ext cx="15843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GB" sz="1600" b="1">
                <a:solidFill>
                  <a:schemeClr val="bg1"/>
                </a:solidFill>
                <a:latin typeface="Courier New" pitchFamily="49" charset="0"/>
              </a:rPr>
              <a:t>DataArray</a:t>
            </a:r>
            <a:endParaRPr lang="en-US" sz="1600" b="1">
              <a:solidFill>
                <a:schemeClr val="bg1"/>
              </a:solidFill>
              <a:latin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68404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Sum_Data</a:t>
            </a: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2159999" y="936000"/>
            <a:ext cx="7869601" cy="2816851"/>
          </a:xfrm>
        </p:spPr>
        <p:txBody>
          <a:bodyPr/>
          <a:lstStyle/>
          <a:p>
            <a:r>
              <a:rPr lang="en-GB" dirty="0"/>
              <a:t>First calculate local sum</a:t>
            </a:r>
          </a:p>
          <a:p>
            <a:r>
              <a:rPr lang="en-GB" dirty="0"/>
              <a:t>Then add together all the local sums</a:t>
            </a:r>
          </a:p>
          <a:p>
            <a:pPr lvl="1"/>
            <a:r>
              <a:rPr lang="en-GB" dirty="0"/>
              <a:t>Put the result on task 0</a:t>
            </a:r>
          </a:p>
          <a:p>
            <a:pPr lvl="1"/>
            <a:r>
              <a:rPr lang="en-GB" dirty="0"/>
              <a:t>Could have all tasks sending local sum to task 0</a:t>
            </a:r>
          </a:p>
          <a:p>
            <a:pPr lvl="2"/>
            <a:r>
              <a:rPr lang="en-GB" dirty="0"/>
              <a:t>Task 0 would then add these up</a:t>
            </a:r>
          </a:p>
          <a:p>
            <a:pPr lvl="1"/>
            <a:r>
              <a:rPr lang="en-GB" dirty="0"/>
              <a:t>Better solution is to use </a:t>
            </a:r>
            <a:r>
              <a:rPr lang="en-GB" dirty="0">
                <a:latin typeface="Courier New" pitchFamily="49" charset="0"/>
              </a:rPr>
              <a:t>MPI_REDUCE</a:t>
            </a:r>
          </a:p>
          <a:p>
            <a:pPr lvl="2"/>
            <a:r>
              <a:rPr lang="en-GB" dirty="0"/>
              <a:t>Which does it all for you (efficiently hopefully!)</a:t>
            </a:r>
            <a:endParaRPr 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  <p:grpSp>
        <p:nvGrpSpPr>
          <p:cNvPr id="6" name="Group 35"/>
          <p:cNvGrpSpPr>
            <a:grpSpLocks/>
          </p:cNvGrpSpPr>
          <p:nvPr/>
        </p:nvGrpSpPr>
        <p:grpSpPr bwMode="auto">
          <a:xfrm>
            <a:off x="1692275" y="4137026"/>
            <a:ext cx="4105275" cy="457200"/>
            <a:chOff x="158" y="2659"/>
            <a:chExt cx="2586" cy="288"/>
          </a:xfrm>
        </p:grpSpPr>
        <p:sp>
          <p:nvSpPr>
            <p:cNvPr id="7" name="Rectangle 28"/>
            <p:cNvSpPr>
              <a:spLocks noChangeArrowheads="1"/>
            </p:cNvSpPr>
            <p:nvPr/>
          </p:nvSpPr>
          <p:spPr bwMode="auto">
            <a:xfrm>
              <a:off x="1020" y="2750"/>
              <a:ext cx="997" cy="136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8" name="Text Box 29"/>
            <p:cNvSpPr txBox="1">
              <a:spLocks noChangeArrowheads="1"/>
            </p:cNvSpPr>
            <p:nvPr/>
          </p:nvSpPr>
          <p:spPr bwMode="auto">
            <a:xfrm>
              <a:off x="1066" y="2704"/>
              <a:ext cx="862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sz="1600" b="1">
                  <a:solidFill>
                    <a:schemeClr val="bg1"/>
                  </a:solidFill>
                  <a:latin typeface="Courier New" pitchFamily="49" charset="0"/>
                </a:rPr>
                <a:t>DataArray</a:t>
              </a:r>
              <a:endParaRPr lang="en-US" sz="1600" b="1">
                <a:solidFill>
                  <a:schemeClr val="bg1"/>
                </a:solidFill>
                <a:latin typeface="Courier New" pitchFamily="49" charset="0"/>
              </a:endParaRPr>
            </a:p>
          </p:txBody>
        </p:sp>
        <p:sp>
          <p:nvSpPr>
            <p:cNvPr id="9" name="Text Box 30"/>
            <p:cNvSpPr txBox="1">
              <a:spLocks noChangeArrowheads="1"/>
            </p:cNvSpPr>
            <p:nvPr/>
          </p:nvSpPr>
          <p:spPr bwMode="auto">
            <a:xfrm>
              <a:off x="158" y="2704"/>
              <a:ext cx="817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r">
                <a:spcBef>
                  <a:spcPct val="50000"/>
                </a:spcBef>
              </a:pPr>
              <a:r>
                <a:rPr lang="en-GB" sz="1600" b="1">
                  <a:solidFill>
                    <a:schemeClr val="bg1"/>
                  </a:solidFill>
                  <a:latin typeface="Arial" charset="0"/>
                </a:rPr>
                <a:t>Task 0</a:t>
              </a:r>
              <a:endParaRPr lang="en-US" sz="1600" b="1">
                <a:solidFill>
                  <a:schemeClr val="bg1"/>
                </a:solidFill>
                <a:latin typeface="Arial" charset="0"/>
              </a:endParaRPr>
            </a:p>
          </p:txBody>
        </p:sp>
        <p:sp>
          <p:nvSpPr>
            <p:cNvPr id="10" name="Rectangle 31"/>
            <p:cNvSpPr>
              <a:spLocks noChangeArrowheads="1"/>
            </p:cNvSpPr>
            <p:nvPr/>
          </p:nvSpPr>
          <p:spPr bwMode="auto">
            <a:xfrm>
              <a:off x="2608" y="2750"/>
              <a:ext cx="136" cy="136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1" name="Text Box 32"/>
            <p:cNvSpPr txBox="1">
              <a:spLocks noChangeArrowheads="1"/>
            </p:cNvSpPr>
            <p:nvPr/>
          </p:nvSpPr>
          <p:spPr bwMode="auto">
            <a:xfrm>
              <a:off x="2064" y="2659"/>
              <a:ext cx="454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>
                  <a:solidFill>
                    <a:schemeClr val="bg1"/>
                  </a:solidFill>
                </a:rPr>
                <a:t>∑=</a:t>
              </a:r>
            </a:p>
          </p:txBody>
        </p:sp>
      </p:grpSp>
      <p:grpSp>
        <p:nvGrpSpPr>
          <p:cNvPr id="12" name="Group 36"/>
          <p:cNvGrpSpPr>
            <a:grpSpLocks/>
          </p:cNvGrpSpPr>
          <p:nvPr/>
        </p:nvGrpSpPr>
        <p:grpSpPr bwMode="auto">
          <a:xfrm>
            <a:off x="1692275" y="4497388"/>
            <a:ext cx="4105275" cy="457200"/>
            <a:chOff x="158" y="2659"/>
            <a:chExt cx="2586" cy="288"/>
          </a:xfrm>
        </p:grpSpPr>
        <p:sp>
          <p:nvSpPr>
            <p:cNvPr id="13" name="Rectangle 37"/>
            <p:cNvSpPr>
              <a:spLocks noChangeArrowheads="1"/>
            </p:cNvSpPr>
            <p:nvPr/>
          </p:nvSpPr>
          <p:spPr bwMode="auto">
            <a:xfrm>
              <a:off x="1020" y="2750"/>
              <a:ext cx="997" cy="136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4" name="Text Box 38"/>
            <p:cNvSpPr txBox="1">
              <a:spLocks noChangeArrowheads="1"/>
            </p:cNvSpPr>
            <p:nvPr/>
          </p:nvSpPr>
          <p:spPr bwMode="auto">
            <a:xfrm>
              <a:off x="1066" y="2704"/>
              <a:ext cx="862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sz="1600" b="1" dirty="0" err="1">
                  <a:solidFill>
                    <a:schemeClr val="bg1"/>
                  </a:solidFill>
                  <a:latin typeface="Courier New" pitchFamily="49" charset="0"/>
                </a:rPr>
                <a:t>DataArray</a:t>
              </a:r>
              <a:endParaRPr lang="en-US" sz="1600" b="1" dirty="0">
                <a:solidFill>
                  <a:schemeClr val="bg1"/>
                </a:solidFill>
                <a:latin typeface="Courier New" pitchFamily="49" charset="0"/>
              </a:endParaRPr>
            </a:p>
          </p:txBody>
        </p:sp>
        <p:sp>
          <p:nvSpPr>
            <p:cNvPr id="15" name="Text Box 39"/>
            <p:cNvSpPr txBox="1">
              <a:spLocks noChangeArrowheads="1"/>
            </p:cNvSpPr>
            <p:nvPr/>
          </p:nvSpPr>
          <p:spPr bwMode="auto">
            <a:xfrm>
              <a:off x="158" y="2704"/>
              <a:ext cx="817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r">
                <a:spcBef>
                  <a:spcPct val="50000"/>
                </a:spcBef>
              </a:pPr>
              <a:r>
                <a:rPr lang="en-GB" sz="1600" b="1">
                  <a:solidFill>
                    <a:schemeClr val="bg1"/>
                  </a:solidFill>
                  <a:latin typeface="Arial" charset="0"/>
                </a:rPr>
                <a:t>Task 1</a:t>
              </a:r>
              <a:endParaRPr lang="en-US" sz="1600" b="1">
                <a:solidFill>
                  <a:schemeClr val="bg1"/>
                </a:solidFill>
                <a:latin typeface="Arial" charset="0"/>
              </a:endParaRPr>
            </a:p>
          </p:txBody>
        </p:sp>
        <p:sp>
          <p:nvSpPr>
            <p:cNvPr id="16" name="Rectangle 40"/>
            <p:cNvSpPr>
              <a:spLocks noChangeArrowheads="1"/>
            </p:cNvSpPr>
            <p:nvPr/>
          </p:nvSpPr>
          <p:spPr bwMode="auto">
            <a:xfrm>
              <a:off x="2608" y="2750"/>
              <a:ext cx="136" cy="136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7" name="Text Box 41"/>
            <p:cNvSpPr txBox="1">
              <a:spLocks noChangeArrowheads="1"/>
            </p:cNvSpPr>
            <p:nvPr/>
          </p:nvSpPr>
          <p:spPr bwMode="auto">
            <a:xfrm>
              <a:off x="2064" y="2659"/>
              <a:ext cx="454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>
                  <a:solidFill>
                    <a:schemeClr val="bg1"/>
                  </a:solidFill>
                </a:rPr>
                <a:t>∑=</a:t>
              </a:r>
            </a:p>
          </p:txBody>
        </p:sp>
      </p:grpSp>
      <p:grpSp>
        <p:nvGrpSpPr>
          <p:cNvPr id="18" name="Group 42"/>
          <p:cNvGrpSpPr>
            <a:grpSpLocks/>
          </p:cNvGrpSpPr>
          <p:nvPr/>
        </p:nvGrpSpPr>
        <p:grpSpPr bwMode="auto">
          <a:xfrm>
            <a:off x="1692275" y="4857751"/>
            <a:ext cx="4105275" cy="457200"/>
            <a:chOff x="158" y="2659"/>
            <a:chExt cx="2586" cy="288"/>
          </a:xfrm>
        </p:grpSpPr>
        <p:sp>
          <p:nvSpPr>
            <p:cNvPr id="19" name="Rectangle 43"/>
            <p:cNvSpPr>
              <a:spLocks noChangeArrowheads="1"/>
            </p:cNvSpPr>
            <p:nvPr/>
          </p:nvSpPr>
          <p:spPr bwMode="auto">
            <a:xfrm>
              <a:off x="1020" y="2750"/>
              <a:ext cx="997" cy="136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0" name="Text Box 44"/>
            <p:cNvSpPr txBox="1">
              <a:spLocks noChangeArrowheads="1"/>
            </p:cNvSpPr>
            <p:nvPr/>
          </p:nvSpPr>
          <p:spPr bwMode="auto">
            <a:xfrm>
              <a:off x="1066" y="2704"/>
              <a:ext cx="862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sz="1600" b="1">
                  <a:solidFill>
                    <a:schemeClr val="bg1"/>
                  </a:solidFill>
                  <a:latin typeface="Courier New" pitchFamily="49" charset="0"/>
                </a:rPr>
                <a:t>DataArray</a:t>
              </a:r>
              <a:endParaRPr lang="en-US" sz="1600" b="1">
                <a:solidFill>
                  <a:schemeClr val="bg1"/>
                </a:solidFill>
                <a:latin typeface="Courier New" pitchFamily="49" charset="0"/>
              </a:endParaRPr>
            </a:p>
          </p:txBody>
        </p:sp>
        <p:sp>
          <p:nvSpPr>
            <p:cNvPr id="21" name="Text Box 45"/>
            <p:cNvSpPr txBox="1">
              <a:spLocks noChangeArrowheads="1"/>
            </p:cNvSpPr>
            <p:nvPr/>
          </p:nvSpPr>
          <p:spPr bwMode="auto">
            <a:xfrm>
              <a:off x="158" y="2704"/>
              <a:ext cx="817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r">
                <a:spcBef>
                  <a:spcPct val="50000"/>
                </a:spcBef>
              </a:pPr>
              <a:r>
                <a:rPr lang="en-GB" sz="1600" b="1">
                  <a:solidFill>
                    <a:schemeClr val="bg1"/>
                  </a:solidFill>
                  <a:latin typeface="Arial" charset="0"/>
                </a:rPr>
                <a:t>Task 2</a:t>
              </a:r>
              <a:endParaRPr lang="en-US" sz="1600" b="1">
                <a:solidFill>
                  <a:schemeClr val="bg1"/>
                </a:solidFill>
                <a:latin typeface="Arial" charset="0"/>
              </a:endParaRPr>
            </a:p>
          </p:txBody>
        </p:sp>
        <p:sp>
          <p:nvSpPr>
            <p:cNvPr id="22" name="Rectangle 46"/>
            <p:cNvSpPr>
              <a:spLocks noChangeArrowheads="1"/>
            </p:cNvSpPr>
            <p:nvPr/>
          </p:nvSpPr>
          <p:spPr bwMode="auto">
            <a:xfrm>
              <a:off x="2608" y="2750"/>
              <a:ext cx="136" cy="136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3" name="Text Box 47"/>
            <p:cNvSpPr txBox="1">
              <a:spLocks noChangeArrowheads="1"/>
            </p:cNvSpPr>
            <p:nvPr/>
          </p:nvSpPr>
          <p:spPr bwMode="auto">
            <a:xfrm>
              <a:off x="2064" y="2659"/>
              <a:ext cx="454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>
                  <a:solidFill>
                    <a:schemeClr val="bg1"/>
                  </a:solidFill>
                </a:rPr>
                <a:t>∑=</a:t>
              </a:r>
            </a:p>
          </p:txBody>
        </p:sp>
      </p:grpSp>
      <p:grpSp>
        <p:nvGrpSpPr>
          <p:cNvPr id="24" name="Group 48"/>
          <p:cNvGrpSpPr>
            <a:grpSpLocks/>
          </p:cNvGrpSpPr>
          <p:nvPr/>
        </p:nvGrpSpPr>
        <p:grpSpPr bwMode="auto">
          <a:xfrm>
            <a:off x="1692275" y="5216526"/>
            <a:ext cx="4105275" cy="457200"/>
            <a:chOff x="158" y="2659"/>
            <a:chExt cx="2586" cy="288"/>
          </a:xfrm>
        </p:grpSpPr>
        <p:sp>
          <p:nvSpPr>
            <p:cNvPr id="25" name="Rectangle 49"/>
            <p:cNvSpPr>
              <a:spLocks noChangeArrowheads="1"/>
            </p:cNvSpPr>
            <p:nvPr/>
          </p:nvSpPr>
          <p:spPr bwMode="auto">
            <a:xfrm>
              <a:off x="1020" y="2750"/>
              <a:ext cx="997" cy="136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6" name="Text Box 50"/>
            <p:cNvSpPr txBox="1">
              <a:spLocks noChangeArrowheads="1"/>
            </p:cNvSpPr>
            <p:nvPr/>
          </p:nvSpPr>
          <p:spPr bwMode="auto">
            <a:xfrm>
              <a:off x="1066" y="2704"/>
              <a:ext cx="862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sz="1600" b="1">
                  <a:solidFill>
                    <a:schemeClr val="bg1"/>
                  </a:solidFill>
                  <a:latin typeface="Courier New" pitchFamily="49" charset="0"/>
                </a:rPr>
                <a:t>DataArray</a:t>
              </a:r>
              <a:endParaRPr lang="en-US" sz="1600" b="1">
                <a:solidFill>
                  <a:schemeClr val="bg1"/>
                </a:solidFill>
                <a:latin typeface="Courier New" pitchFamily="49" charset="0"/>
              </a:endParaRPr>
            </a:p>
          </p:txBody>
        </p:sp>
        <p:sp>
          <p:nvSpPr>
            <p:cNvPr id="27" name="Text Box 51"/>
            <p:cNvSpPr txBox="1">
              <a:spLocks noChangeArrowheads="1"/>
            </p:cNvSpPr>
            <p:nvPr/>
          </p:nvSpPr>
          <p:spPr bwMode="auto">
            <a:xfrm>
              <a:off x="158" y="2704"/>
              <a:ext cx="817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r">
                <a:spcBef>
                  <a:spcPct val="50000"/>
                </a:spcBef>
              </a:pPr>
              <a:r>
                <a:rPr lang="en-GB" sz="1600" b="1">
                  <a:solidFill>
                    <a:schemeClr val="bg1"/>
                  </a:solidFill>
                  <a:latin typeface="Arial" charset="0"/>
                </a:rPr>
                <a:t>Task 3</a:t>
              </a:r>
              <a:endParaRPr lang="en-US" sz="1600" b="1">
                <a:solidFill>
                  <a:schemeClr val="bg1"/>
                </a:solidFill>
                <a:latin typeface="Arial" charset="0"/>
              </a:endParaRPr>
            </a:p>
          </p:txBody>
        </p:sp>
        <p:sp>
          <p:nvSpPr>
            <p:cNvPr id="28" name="Rectangle 52"/>
            <p:cNvSpPr>
              <a:spLocks noChangeArrowheads="1"/>
            </p:cNvSpPr>
            <p:nvPr/>
          </p:nvSpPr>
          <p:spPr bwMode="auto">
            <a:xfrm>
              <a:off x="2608" y="2750"/>
              <a:ext cx="136" cy="136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9" name="Text Box 53"/>
            <p:cNvSpPr txBox="1">
              <a:spLocks noChangeArrowheads="1"/>
            </p:cNvSpPr>
            <p:nvPr/>
          </p:nvSpPr>
          <p:spPr bwMode="auto">
            <a:xfrm>
              <a:off x="2064" y="2659"/>
              <a:ext cx="454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>
                  <a:solidFill>
                    <a:schemeClr val="bg1"/>
                  </a:solidFill>
                </a:rPr>
                <a:t>∑=</a:t>
              </a:r>
            </a:p>
          </p:txBody>
        </p:sp>
      </p:grpSp>
      <p:sp>
        <p:nvSpPr>
          <p:cNvPr id="30" name="Text Box 54"/>
          <p:cNvSpPr txBox="1">
            <a:spLocks noChangeArrowheads="1"/>
          </p:cNvSpPr>
          <p:nvPr/>
        </p:nvSpPr>
        <p:spPr bwMode="auto">
          <a:xfrm>
            <a:off x="5437188" y="5505451"/>
            <a:ext cx="6477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sz="1600" b="1">
                <a:solidFill>
                  <a:schemeClr val="bg1"/>
                </a:solidFill>
                <a:latin typeface="Courier New" pitchFamily="49" charset="0"/>
              </a:rPr>
              <a:t>Sum</a:t>
            </a:r>
            <a:endParaRPr lang="en-US" sz="1600" b="1">
              <a:solidFill>
                <a:schemeClr val="bg1"/>
              </a:solidFill>
              <a:latin typeface="Courier New" pitchFamily="49" charset="0"/>
            </a:endParaRPr>
          </a:p>
        </p:txBody>
      </p:sp>
      <p:sp>
        <p:nvSpPr>
          <p:cNvPr id="31" name="Line 55"/>
          <p:cNvSpPr>
            <a:spLocks noChangeShapeType="1"/>
          </p:cNvSpPr>
          <p:nvPr/>
        </p:nvSpPr>
        <p:spPr bwMode="auto">
          <a:xfrm flipV="1">
            <a:off x="6013450" y="5360988"/>
            <a:ext cx="0" cy="21590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chemeClr val="bg1"/>
              </a:solidFill>
            </a:endParaRPr>
          </a:p>
        </p:txBody>
      </p:sp>
      <p:sp>
        <p:nvSpPr>
          <p:cNvPr id="32" name="Line 56"/>
          <p:cNvSpPr>
            <a:spLocks noChangeShapeType="1"/>
          </p:cNvSpPr>
          <p:nvPr/>
        </p:nvSpPr>
        <p:spPr bwMode="auto">
          <a:xfrm flipV="1">
            <a:off x="6013450" y="5000626"/>
            <a:ext cx="0" cy="21590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chemeClr val="bg1"/>
              </a:solidFill>
            </a:endParaRPr>
          </a:p>
        </p:txBody>
      </p:sp>
      <p:sp>
        <p:nvSpPr>
          <p:cNvPr id="33" name="Line 57"/>
          <p:cNvSpPr>
            <a:spLocks noChangeShapeType="1"/>
          </p:cNvSpPr>
          <p:nvPr/>
        </p:nvSpPr>
        <p:spPr bwMode="auto">
          <a:xfrm flipV="1">
            <a:off x="6013450" y="4640263"/>
            <a:ext cx="0" cy="21590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chemeClr val="bg1"/>
              </a:solidFill>
            </a:endParaRPr>
          </a:p>
        </p:txBody>
      </p:sp>
      <p:sp>
        <p:nvSpPr>
          <p:cNvPr id="34" name="Line 59"/>
          <p:cNvSpPr>
            <a:spLocks noChangeShapeType="1"/>
          </p:cNvSpPr>
          <p:nvPr/>
        </p:nvSpPr>
        <p:spPr bwMode="auto">
          <a:xfrm flipV="1">
            <a:off x="6013450" y="4352926"/>
            <a:ext cx="0" cy="144462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chemeClr val="bg1"/>
              </a:solidFill>
            </a:endParaRPr>
          </a:p>
        </p:txBody>
      </p:sp>
      <p:sp>
        <p:nvSpPr>
          <p:cNvPr id="35" name="Line 60"/>
          <p:cNvSpPr>
            <a:spLocks noChangeShapeType="1"/>
          </p:cNvSpPr>
          <p:nvPr/>
        </p:nvSpPr>
        <p:spPr bwMode="auto">
          <a:xfrm>
            <a:off x="6013450" y="4352926"/>
            <a:ext cx="2159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chemeClr val="bg1"/>
              </a:solidFill>
            </a:endParaRPr>
          </a:p>
        </p:txBody>
      </p:sp>
      <p:sp>
        <p:nvSpPr>
          <p:cNvPr id="36" name="Text Box 61"/>
          <p:cNvSpPr txBox="1">
            <a:spLocks noChangeArrowheads="1"/>
          </p:cNvSpPr>
          <p:nvPr/>
        </p:nvSpPr>
        <p:spPr bwMode="auto">
          <a:xfrm>
            <a:off x="5745163" y="5116513"/>
            <a:ext cx="2873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sz="1600" b="1">
                <a:solidFill>
                  <a:schemeClr val="bg1"/>
                </a:solidFill>
                <a:latin typeface="Courier New" pitchFamily="49" charset="0"/>
              </a:rPr>
              <a:t>+</a:t>
            </a:r>
            <a:endParaRPr lang="en-US" sz="1600" b="1">
              <a:solidFill>
                <a:schemeClr val="bg1"/>
              </a:solidFill>
              <a:latin typeface="Courier New" pitchFamily="49" charset="0"/>
            </a:endParaRPr>
          </a:p>
        </p:txBody>
      </p:sp>
      <p:sp>
        <p:nvSpPr>
          <p:cNvPr id="37" name="Text Box 62"/>
          <p:cNvSpPr txBox="1">
            <a:spLocks noChangeArrowheads="1"/>
          </p:cNvSpPr>
          <p:nvPr/>
        </p:nvSpPr>
        <p:spPr bwMode="auto">
          <a:xfrm>
            <a:off x="5741988" y="4757738"/>
            <a:ext cx="2873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sz="1600" b="1">
                <a:solidFill>
                  <a:schemeClr val="bg1"/>
                </a:solidFill>
                <a:latin typeface="Courier New" pitchFamily="49" charset="0"/>
              </a:rPr>
              <a:t>+</a:t>
            </a:r>
            <a:endParaRPr lang="en-US" sz="1600" b="1">
              <a:solidFill>
                <a:schemeClr val="bg1"/>
              </a:solidFill>
              <a:latin typeface="Courier New" pitchFamily="49" charset="0"/>
            </a:endParaRPr>
          </a:p>
        </p:txBody>
      </p:sp>
      <p:sp>
        <p:nvSpPr>
          <p:cNvPr id="38" name="Text Box 63"/>
          <p:cNvSpPr txBox="1">
            <a:spLocks noChangeArrowheads="1"/>
          </p:cNvSpPr>
          <p:nvPr/>
        </p:nvSpPr>
        <p:spPr bwMode="auto">
          <a:xfrm>
            <a:off x="5743575" y="4395788"/>
            <a:ext cx="2873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sz="1600" b="1">
                <a:solidFill>
                  <a:schemeClr val="bg1"/>
                </a:solidFill>
                <a:latin typeface="Courier New" pitchFamily="49" charset="0"/>
              </a:rPr>
              <a:t>+</a:t>
            </a:r>
            <a:endParaRPr lang="en-US" sz="1600" b="1">
              <a:solidFill>
                <a:schemeClr val="bg1"/>
              </a:solidFill>
              <a:latin typeface="Courier New" pitchFamily="49" charset="0"/>
            </a:endParaRPr>
          </a:p>
        </p:txBody>
      </p:sp>
      <p:sp>
        <p:nvSpPr>
          <p:cNvPr id="39" name="Rectangle 65"/>
          <p:cNvSpPr>
            <a:spLocks noChangeArrowheads="1"/>
          </p:cNvSpPr>
          <p:nvPr/>
        </p:nvSpPr>
        <p:spPr bwMode="auto">
          <a:xfrm>
            <a:off x="6300788" y="4281488"/>
            <a:ext cx="217487" cy="2159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40" name="Text Box 66"/>
          <p:cNvSpPr txBox="1">
            <a:spLocks noChangeArrowheads="1"/>
          </p:cNvSpPr>
          <p:nvPr/>
        </p:nvSpPr>
        <p:spPr bwMode="auto">
          <a:xfrm>
            <a:off x="6445250" y="4208463"/>
            <a:ext cx="6477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sz="1600" b="1">
                <a:solidFill>
                  <a:schemeClr val="bg1"/>
                </a:solidFill>
                <a:latin typeface="Courier New" pitchFamily="49" charset="0"/>
              </a:rPr>
              <a:t>Sum</a:t>
            </a:r>
            <a:endParaRPr lang="en-US" sz="1600" b="1">
              <a:solidFill>
                <a:schemeClr val="bg1"/>
              </a:solidFill>
              <a:latin typeface="Courier New" pitchFamily="49" charset="0"/>
            </a:endParaRPr>
          </a:p>
        </p:txBody>
      </p:sp>
      <p:sp>
        <p:nvSpPr>
          <p:cNvPr id="41" name="Text Box 67"/>
          <p:cNvSpPr txBox="1">
            <a:spLocks noChangeArrowheads="1"/>
          </p:cNvSpPr>
          <p:nvPr/>
        </p:nvSpPr>
        <p:spPr bwMode="auto">
          <a:xfrm rot="-5400000">
            <a:off x="5461794" y="4904582"/>
            <a:ext cx="14398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sz="1600" b="1">
                <a:solidFill>
                  <a:schemeClr val="bg1"/>
                </a:solidFill>
                <a:latin typeface="Courier New" pitchFamily="49" charset="0"/>
              </a:rPr>
              <a:t>MPI_REDUCE</a:t>
            </a:r>
            <a:endParaRPr lang="en-US" sz="1600" b="1">
              <a:solidFill>
                <a:schemeClr val="bg1"/>
              </a:solidFill>
              <a:latin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27743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Finite_Difference</a:t>
            </a: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GB" dirty="0"/>
              <a:t>Copy </a:t>
            </a:r>
            <a:r>
              <a:rPr lang="en-GB" dirty="0" err="1">
                <a:latin typeface="Courier New" pitchFamily="49" charset="0"/>
              </a:rPr>
              <a:t>DataArray</a:t>
            </a:r>
            <a:r>
              <a:rPr lang="en-GB" dirty="0"/>
              <a:t> to </a:t>
            </a:r>
            <a:r>
              <a:rPr lang="en-GB" dirty="0" err="1">
                <a:latin typeface="Courier New" pitchFamily="49" charset="0"/>
              </a:rPr>
              <a:t>OldData</a:t>
            </a:r>
            <a:endParaRPr lang="en-GB" dirty="0">
              <a:latin typeface="Courier New" pitchFamily="49" charset="0"/>
            </a:endParaRPr>
          </a:p>
          <a:p>
            <a:pPr lvl="1">
              <a:lnSpc>
                <a:spcPct val="80000"/>
              </a:lnSpc>
            </a:pPr>
            <a:r>
              <a:rPr lang="en-GB" sz="1400" dirty="0"/>
              <a:t>But </a:t>
            </a:r>
            <a:r>
              <a:rPr lang="en-GB" sz="1400" dirty="0" err="1"/>
              <a:t>overdimension</a:t>
            </a:r>
            <a:r>
              <a:rPr lang="en-GB" sz="1400" dirty="0"/>
              <a:t> </a:t>
            </a:r>
            <a:r>
              <a:rPr lang="en-GB" sz="1400" dirty="0" err="1">
                <a:latin typeface="Courier New" pitchFamily="49" charset="0"/>
              </a:rPr>
              <a:t>OldData</a:t>
            </a:r>
            <a:r>
              <a:rPr lang="en-GB" sz="1400" dirty="0">
                <a:latin typeface="Courier New" pitchFamily="49" charset="0"/>
              </a:rPr>
              <a:t>(0:npoints+1)</a:t>
            </a:r>
          </a:p>
          <a:p>
            <a:pPr lvl="1">
              <a:lnSpc>
                <a:spcPct val="80000"/>
              </a:lnSpc>
            </a:pPr>
            <a:r>
              <a:rPr lang="en-GB" sz="1400" dirty="0"/>
              <a:t>We’ll use the extra points at start and end as copies of points from the neighbouring tasks</a:t>
            </a:r>
          </a:p>
          <a:p>
            <a:r>
              <a:rPr lang="en-GB" dirty="0"/>
              <a:t>Communication</a:t>
            </a:r>
          </a:p>
          <a:p>
            <a:pPr lvl="1">
              <a:lnSpc>
                <a:spcPct val="80000"/>
              </a:lnSpc>
            </a:pPr>
            <a:r>
              <a:rPr lang="en-GB" sz="1400" dirty="0"/>
              <a:t>Could use SEND / RECV – but need to avoid blocking</a:t>
            </a:r>
          </a:p>
          <a:p>
            <a:pPr lvl="1">
              <a:lnSpc>
                <a:spcPct val="80000"/>
              </a:lnSpc>
            </a:pPr>
            <a:r>
              <a:rPr lang="en-GB" sz="1400" dirty="0"/>
              <a:t>Easier to use SENDRECV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Do calculation from 1 to </a:t>
            </a:r>
            <a:r>
              <a:rPr lang="en-GB" dirty="0" err="1"/>
              <a:t>npoints</a:t>
            </a:r>
            <a:endParaRPr 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  <p:grpSp>
        <p:nvGrpSpPr>
          <p:cNvPr id="6" name="Group 12"/>
          <p:cNvGrpSpPr>
            <a:grpSpLocks/>
          </p:cNvGrpSpPr>
          <p:nvPr/>
        </p:nvGrpSpPr>
        <p:grpSpPr bwMode="auto">
          <a:xfrm>
            <a:off x="3767931" y="3394782"/>
            <a:ext cx="1225550" cy="552450"/>
            <a:chOff x="657" y="2750"/>
            <a:chExt cx="772" cy="348"/>
          </a:xfrm>
        </p:grpSpPr>
        <p:sp>
          <p:nvSpPr>
            <p:cNvPr id="7" name="Rectangle 4"/>
            <p:cNvSpPr>
              <a:spLocks noChangeArrowheads="1"/>
            </p:cNvSpPr>
            <p:nvPr/>
          </p:nvSpPr>
          <p:spPr bwMode="auto">
            <a:xfrm>
              <a:off x="657" y="2750"/>
              <a:ext cx="772" cy="136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8" name="Line 5"/>
            <p:cNvSpPr>
              <a:spLocks noChangeShapeType="1"/>
            </p:cNvSpPr>
            <p:nvPr/>
          </p:nvSpPr>
          <p:spPr bwMode="auto">
            <a:xfrm>
              <a:off x="748" y="2750"/>
              <a:ext cx="0" cy="13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9" name="Line 6"/>
            <p:cNvSpPr>
              <a:spLocks noChangeShapeType="1"/>
            </p:cNvSpPr>
            <p:nvPr/>
          </p:nvSpPr>
          <p:spPr bwMode="auto">
            <a:xfrm>
              <a:off x="839" y="2750"/>
              <a:ext cx="0" cy="13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10" name="Line 7"/>
            <p:cNvSpPr>
              <a:spLocks noChangeShapeType="1"/>
            </p:cNvSpPr>
            <p:nvPr/>
          </p:nvSpPr>
          <p:spPr bwMode="auto">
            <a:xfrm>
              <a:off x="1338" y="2750"/>
              <a:ext cx="0" cy="13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11" name="Line 8"/>
            <p:cNvSpPr>
              <a:spLocks noChangeShapeType="1"/>
            </p:cNvSpPr>
            <p:nvPr/>
          </p:nvSpPr>
          <p:spPr bwMode="auto">
            <a:xfrm>
              <a:off x="1247" y="2750"/>
              <a:ext cx="0" cy="13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12" name="Text Box 9"/>
            <p:cNvSpPr txBox="1">
              <a:spLocks noChangeArrowheads="1"/>
            </p:cNvSpPr>
            <p:nvPr/>
          </p:nvSpPr>
          <p:spPr bwMode="auto">
            <a:xfrm>
              <a:off x="657" y="2886"/>
              <a:ext cx="726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GB" sz="1600" b="1">
                  <a:solidFill>
                    <a:schemeClr val="bg1"/>
                  </a:solidFill>
                  <a:latin typeface="Arial" charset="0"/>
                </a:rPr>
                <a:t>Task 0</a:t>
              </a:r>
              <a:endParaRPr lang="en-US" sz="1600" b="1">
                <a:solidFill>
                  <a:schemeClr val="bg1"/>
                </a:solidFill>
                <a:latin typeface="Arial" charset="0"/>
              </a:endParaRPr>
            </a:p>
          </p:txBody>
        </p:sp>
        <p:sp>
          <p:nvSpPr>
            <p:cNvPr id="13" name="Rectangle 10"/>
            <p:cNvSpPr>
              <a:spLocks noChangeArrowheads="1"/>
            </p:cNvSpPr>
            <p:nvPr/>
          </p:nvSpPr>
          <p:spPr bwMode="auto">
            <a:xfrm>
              <a:off x="657" y="2750"/>
              <a:ext cx="91" cy="136"/>
            </a:xfrm>
            <a:prstGeom prst="rect">
              <a:avLst/>
            </a:prstGeom>
            <a:solidFill>
              <a:schemeClr val="folHlink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4" name="Rectangle 11"/>
            <p:cNvSpPr>
              <a:spLocks noChangeArrowheads="1"/>
            </p:cNvSpPr>
            <p:nvPr/>
          </p:nvSpPr>
          <p:spPr bwMode="auto">
            <a:xfrm>
              <a:off x="1338" y="2750"/>
              <a:ext cx="91" cy="136"/>
            </a:xfrm>
            <a:prstGeom prst="rect">
              <a:avLst/>
            </a:prstGeom>
            <a:solidFill>
              <a:schemeClr val="folHlink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15" name="Group 13"/>
          <p:cNvGrpSpPr>
            <a:grpSpLocks/>
          </p:cNvGrpSpPr>
          <p:nvPr/>
        </p:nvGrpSpPr>
        <p:grpSpPr bwMode="auto">
          <a:xfrm>
            <a:off x="5183981" y="3394782"/>
            <a:ext cx="1225550" cy="552450"/>
            <a:chOff x="657" y="2750"/>
            <a:chExt cx="772" cy="348"/>
          </a:xfrm>
        </p:grpSpPr>
        <p:sp>
          <p:nvSpPr>
            <p:cNvPr id="16" name="Rectangle 14"/>
            <p:cNvSpPr>
              <a:spLocks noChangeArrowheads="1"/>
            </p:cNvSpPr>
            <p:nvPr/>
          </p:nvSpPr>
          <p:spPr bwMode="auto">
            <a:xfrm>
              <a:off x="657" y="2750"/>
              <a:ext cx="772" cy="136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7" name="Line 15"/>
            <p:cNvSpPr>
              <a:spLocks noChangeShapeType="1"/>
            </p:cNvSpPr>
            <p:nvPr/>
          </p:nvSpPr>
          <p:spPr bwMode="auto">
            <a:xfrm>
              <a:off x="748" y="2750"/>
              <a:ext cx="0" cy="13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18" name="Line 16"/>
            <p:cNvSpPr>
              <a:spLocks noChangeShapeType="1"/>
            </p:cNvSpPr>
            <p:nvPr/>
          </p:nvSpPr>
          <p:spPr bwMode="auto">
            <a:xfrm>
              <a:off x="839" y="2750"/>
              <a:ext cx="0" cy="13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19" name="Line 17"/>
            <p:cNvSpPr>
              <a:spLocks noChangeShapeType="1"/>
            </p:cNvSpPr>
            <p:nvPr/>
          </p:nvSpPr>
          <p:spPr bwMode="auto">
            <a:xfrm>
              <a:off x="1338" y="2750"/>
              <a:ext cx="0" cy="13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20" name="Line 18"/>
            <p:cNvSpPr>
              <a:spLocks noChangeShapeType="1"/>
            </p:cNvSpPr>
            <p:nvPr/>
          </p:nvSpPr>
          <p:spPr bwMode="auto">
            <a:xfrm>
              <a:off x="1247" y="2750"/>
              <a:ext cx="0" cy="13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21" name="Text Box 19"/>
            <p:cNvSpPr txBox="1">
              <a:spLocks noChangeArrowheads="1"/>
            </p:cNvSpPr>
            <p:nvPr/>
          </p:nvSpPr>
          <p:spPr bwMode="auto">
            <a:xfrm>
              <a:off x="657" y="2886"/>
              <a:ext cx="726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GB" sz="1600" b="1">
                  <a:solidFill>
                    <a:schemeClr val="bg1"/>
                  </a:solidFill>
                  <a:latin typeface="Arial" charset="0"/>
                </a:rPr>
                <a:t>Task 1</a:t>
              </a:r>
              <a:endParaRPr lang="en-US" sz="1600" b="1">
                <a:solidFill>
                  <a:schemeClr val="bg1"/>
                </a:solidFill>
                <a:latin typeface="Arial" charset="0"/>
              </a:endParaRPr>
            </a:p>
          </p:txBody>
        </p:sp>
        <p:sp>
          <p:nvSpPr>
            <p:cNvPr id="22" name="Rectangle 20"/>
            <p:cNvSpPr>
              <a:spLocks noChangeArrowheads="1"/>
            </p:cNvSpPr>
            <p:nvPr/>
          </p:nvSpPr>
          <p:spPr bwMode="auto">
            <a:xfrm>
              <a:off x="657" y="2750"/>
              <a:ext cx="91" cy="136"/>
            </a:xfrm>
            <a:prstGeom prst="rect">
              <a:avLst/>
            </a:prstGeom>
            <a:solidFill>
              <a:schemeClr val="folHlink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3" name="Rectangle 21"/>
            <p:cNvSpPr>
              <a:spLocks noChangeArrowheads="1"/>
            </p:cNvSpPr>
            <p:nvPr/>
          </p:nvSpPr>
          <p:spPr bwMode="auto">
            <a:xfrm>
              <a:off x="1338" y="2750"/>
              <a:ext cx="91" cy="136"/>
            </a:xfrm>
            <a:prstGeom prst="rect">
              <a:avLst/>
            </a:prstGeom>
            <a:solidFill>
              <a:schemeClr val="folHlink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4" name="Group 22"/>
          <p:cNvGrpSpPr>
            <a:grpSpLocks/>
          </p:cNvGrpSpPr>
          <p:nvPr/>
        </p:nvGrpSpPr>
        <p:grpSpPr bwMode="auto">
          <a:xfrm>
            <a:off x="6600031" y="3394782"/>
            <a:ext cx="1225550" cy="552450"/>
            <a:chOff x="657" y="2750"/>
            <a:chExt cx="772" cy="348"/>
          </a:xfrm>
        </p:grpSpPr>
        <p:sp>
          <p:nvSpPr>
            <p:cNvPr id="25" name="Rectangle 23"/>
            <p:cNvSpPr>
              <a:spLocks noChangeArrowheads="1"/>
            </p:cNvSpPr>
            <p:nvPr/>
          </p:nvSpPr>
          <p:spPr bwMode="auto">
            <a:xfrm>
              <a:off x="657" y="2750"/>
              <a:ext cx="772" cy="136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6" name="Line 24"/>
            <p:cNvSpPr>
              <a:spLocks noChangeShapeType="1"/>
            </p:cNvSpPr>
            <p:nvPr/>
          </p:nvSpPr>
          <p:spPr bwMode="auto">
            <a:xfrm>
              <a:off x="748" y="2750"/>
              <a:ext cx="0" cy="13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27" name="Line 25"/>
            <p:cNvSpPr>
              <a:spLocks noChangeShapeType="1"/>
            </p:cNvSpPr>
            <p:nvPr/>
          </p:nvSpPr>
          <p:spPr bwMode="auto">
            <a:xfrm>
              <a:off x="839" y="2750"/>
              <a:ext cx="0" cy="13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28" name="Line 26"/>
            <p:cNvSpPr>
              <a:spLocks noChangeShapeType="1"/>
            </p:cNvSpPr>
            <p:nvPr/>
          </p:nvSpPr>
          <p:spPr bwMode="auto">
            <a:xfrm>
              <a:off x="1338" y="2750"/>
              <a:ext cx="0" cy="13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29" name="Line 27"/>
            <p:cNvSpPr>
              <a:spLocks noChangeShapeType="1"/>
            </p:cNvSpPr>
            <p:nvPr/>
          </p:nvSpPr>
          <p:spPr bwMode="auto">
            <a:xfrm>
              <a:off x="1247" y="2750"/>
              <a:ext cx="0" cy="13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30" name="Text Box 28"/>
            <p:cNvSpPr txBox="1">
              <a:spLocks noChangeArrowheads="1"/>
            </p:cNvSpPr>
            <p:nvPr/>
          </p:nvSpPr>
          <p:spPr bwMode="auto">
            <a:xfrm>
              <a:off x="657" y="2886"/>
              <a:ext cx="726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GB" sz="1600" b="1">
                  <a:solidFill>
                    <a:schemeClr val="bg1"/>
                  </a:solidFill>
                  <a:latin typeface="Arial" charset="0"/>
                </a:rPr>
                <a:t>Task 2</a:t>
              </a:r>
              <a:endParaRPr lang="en-US" sz="1600" b="1">
                <a:solidFill>
                  <a:schemeClr val="bg1"/>
                </a:solidFill>
                <a:latin typeface="Arial" charset="0"/>
              </a:endParaRPr>
            </a:p>
          </p:txBody>
        </p:sp>
        <p:sp>
          <p:nvSpPr>
            <p:cNvPr id="31" name="Rectangle 29"/>
            <p:cNvSpPr>
              <a:spLocks noChangeArrowheads="1"/>
            </p:cNvSpPr>
            <p:nvPr/>
          </p:nvSpPr>
          <p:spPr bwMode="auto">
            <a:xfrm>
              <a:off x="657" y="2750"/>
              <a:ext cx="91" cy="136"/>
            </a:xfrm>
            <a:prstGeom prst="rect">
              <a:avLst/>
            </a:prstGeom>
            <a:solidFill>
              <a:schemeClr val="folHlink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2" name="Rectangle 30"/>
            <p:cNvSpPr>
              <a:spLocks noChangeArrowheads="1"/>
            </p:cNvSpPr>
            <p:nvPr/>
          </p:nvSpPr>
          <p:spPr bwMode="auto">
            <a:xfrm>
              <a:off x="1338" y="2750"/>
              <a:ext cx="91" cy="136"/>
            </a:xfrm>
            <a:prstGeom prst="rect">
              <a:avLst/>
            </a:prstGeom>
            <a:solidFill>
              <a:schemeClr val="folHlink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33" name="Group 31"/>
          <p:cNvGrpSpPr>
            <a:grpSpLocks/>
          </p:cNvGrpSpPr>
          <p:nvPr/>
        </p:nvGrpSpPr>
        <p:grpSpPr bwMode="auto">
          <a:xfrm>
            <a:off x="8017668" y="3394782"/>
            <a:ext cx="1225550" cy="552450"/>
            <a:chOff x="657" y="2750"/>
            <a:chExt cx="772" cy="348"/>
          </a:xfrm>
        </p:grpSpPr>
        <p:sp>
          <p:nvSpPr>
            <p:cNvPr id="34" name="Rectangle 32"/>
            <p:cNvSpPr>
              <a:spLocks noChangeArrowheads="1"/>
            </p:cNvSpPr>
            <p:nvPr/>
          </p:nvSpPr>
          <p:spPr bwMode="auto">
            <a:xfrm>
              <a:off x="657" y="2750"/>
              <a:ext cx="772" cy="136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5" name="Line 33"/>
            <p:cNvSpPr>
              <a:spLocks noChangeShapeType="1"/>
            </p:cNvSpPr>
            <p:nvPr/>
          </p:nvSpPr>
          <p:spPr bwMode="auto">
            <a:xfrm>
              <a:off x="748" y="2750"/>
              <a:ext cx="0" cy="13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36" name="Line 34"/>
            <p:cNvSpPr>
              <a:spLocks noChangeShapeType="1"/>
            </p:cNvSpPr>
            <p:nvPr/>
          </p:nvSpPr>
          <p:spPr bwMode="auto">
            <a:xfrm>
              <a:off x="839" y="2750"/>
              <a:ext cx="0" cy="13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37" name="Line 35"/>
            <p:cNvSpPr>
              <a:spLocks noChangeShapeType="1"/>
            </p:cNvSpPr>
            <p:nvPr/>
          </p:nvSpPr>
          <p:spPr bwMode="auto">
            <a:xfrm>
              <a:off x="1338" y="2750"/>
              <a:ext cx="0" cy="13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38" name="Line 36"/>
            <p:cNvSpPr>
              <a:spLocks noChangeShapeType="1"/>
            </p:cNvSpPr>
            <p:nvPr/>
          </p:nvSpPr>
          <p:spPr bwMode="auto">
            <a:xfrm>
              <a:off x="1247" y="2750"/>
              <a:ext cx="0" cy="13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39" name="Text Box 37"/>
            <p:cNvSpPr txBox="1">
              <a:spLocks noChangeArrowheads="1"/>
            </p:cNvSpPr>
            <p:nvPr/>
          </p:nvSpPr>
          <p:spPr bwMode="auto">
            <a:xfrm>
              <a:off x="657" y="2886"/>
              <a:ext cx="726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GB" sz="1600" b="1">
                  <a:solidFill>
                    <a:schemeClr val="bg1"/>
                  </a:solidFill>
                  <a:latin typeface="Arial" charset="0"/>
                </a:rPr>
                <a:t>Task 3</a:t>
              </a:r>
              <a:endParaRPr lang="en-US" sz="1600" b="1">
                <a:solidFill>
                  <a:schemeClr val="bg1"/>
                </a:solidFill>
                <a:latin typeface="Arial" charset="0"/>
              </a:endParaRPr>
            </a:p>
          </p:txBody>
        </p:sp>
        <p:sp>
          <p:nvSpPr>
            <p:cNvPr id="40" name="Rectangle 38"/>
            <p:cNvSpPr>
              <a:spLocks noChangeArrowheads="1"/>
            </p:cNvSpPr>
            <p:nvPr/>
          </p:nvSpPr>
          <p:spPr bwMode="auto">
            <a:xfrm>
              <a:off x="657" y="2750"/>
              <a:ext cx="91" cy="136"/>
            </a:xfrm>
            <a:prstGeom prst="rect">
              <a:avLst/>
            </a:prstGeom>
            <a:solidFill>
              <a:schemeClr val="folHlink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1" name="Rectangle 39"/>
            <p:cNvSpPr>
              <a:spLocks noChangeArrowheads="1"/>
            </p:cNvSpPr>
            <p:nvPr/>
          </p:nvSpPr>
          <p:spPr bwMode="auto">
            <a:xfrm>
              <a:off x="1338" y="2750"/>
              <a:ext cx="91" cy="136"/>
            </a:xfrm>
            <a:prstGeom prst="rect">
              <a:avLst/>
            </a:prstGeom>
            <a:solidFill>
              <a:schemeClr val="folHlink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42" name="Freeform 41"/>
          <p:cNvSpPr>
            <a:spLocks/>
          </p:cNvSpPr>
          <p:nvPr/>
        </p:nvSpPr>
        <p:spPr bwMode="auto">
          <a:xfrm>
            <a:off x="4920456" y="3105857"/>
            <a:ext cx="504825" cy="360362"/>
          </a:xfrm>
          <a:custGeom>
            <a:avLst/>
            <a:gdLst>
              <a:gd name="T0" fmla="*/ 801409578 w 318"/>
              <a:gd name="T1" fmla="*/ 572073926 h 227"/>
              <a:gd name="T2" fmla="*/ 342741218 w 318"/>
              <a:gd name="T3" fmla="*/ 0 h 227"/>
              <a:gd name="T4" fmla="*/ 0 w 318"/>
              <a:gd name="T5" fmla="*/ 572073926 h 227"/>
              <a:gd name="T6" fmla="*/ 0 60000 65536"/>
              <a:gd name="T7" fmla="*/ 0 60000 65536"/>
              <a:gd name="T8" fmla="*/ 0 60000 65536"/>
              <a:gd name="T9" fmla="*/ 0 w 318"/>
              <a:gd name="T10" fmla="*/ 0 h 227"/>
              <a:gd name="T11" fmla="*/ 318 w 318"/>
              <a:gd name="T12" fmla="*/ 227 h 22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18" h="227">
                <a:moveTo>
                  <a:pt x="318" y="227"/>
                </a:moveTo>
                <a:cubicBezTo>
                  <a:pt x="253" y="113"/>
                  <a:pt x="189" y="0"/>
                  <a:pt x="136" y="0"/>
                </a:cubicBezTo>
                <a:cubicBezTo>
                  <a:pt x="83" y="0"/>
                  <a:pt x="23" y="189"/>
                  <a:pt x="0" y="227"/>
                </a:cubicBezTo>
              </a:path>
            </a:pathLst>
          </a:custGeom>
          <a:noFill/>
          <a:ln w="12700" cap="flat" cmpd="sng">
            <a:solidFill>
              <a:schemeClr val="bg1"/>
            </a:solidFill>
            <a:prstDash val="solid"/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>
              <a:solidFill>
                <a:schemeClr val="bg1"/>
              </a:solidFill>
            </a:endParaRPr>
          </a:p>
        </p:txBody>
      </p:sp>
      <p:sp>
        <p:nvSpPr>
          <p:cNvPr id="43" name="Freeform 42"/>
          <p:cNvSpPr>
            <a:spLocks/>
          </p:cNvSpPr>
          <p:nvPr/>
        </p:nvSpPr>
        <p:spPr bwMode="auto">
          <a:xfrm>
            <a:off x="6360318" y="3105857"/>
            <a:ext cx="504825" cy="360362"/>
          </a:xfrm>
          <a:custGeom>
            <a:avLst/>
            <a:gdLst>
              <a:gd name="T0" fmla="*/ 801409578 w 318"/>
              <a:gd name="T1" fmla="*/ 572073926 h 227"/>
              <a:gd name="T2" fmla="*/ 342741218 w 318"/>
              <a:gd name="T3" fmla="*/ 0 h 227"/>
              <a:gd name="T4" fmla="*/ 0 w 318"/>
              <a:gd name="T5" fmla="*/ 572073926 h 227"/>
              <a:gd name="T6" fmla="*/ 0 60000 65536"/>
              <a:gd name="T7" fmla="*/ 0 60000 65536"/>
              <a:gd name="T8" fmla="*/ 0 60000 65536"/>
              <a:gd name="T9" fmla="*/ 0 w 318"/>
              <a:gd name="T10" fmla="*/ 0 h 227"/>
              <a:gd name="T11" fmla="*/ 318 w 318"/>
              <a:gd name="T12" fmla="*/ 227 h 22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18" h="227">
                <a:moveTo>
                  <a:pt x="318" y="227"/>
                </a:moveTo>
                <a:cubicBezTo>
                  <a:pt x="253" y="113"/>
                  <a:pt x="189" y="0"/>
                  <a:pt x="136" y="0"/>
                </a:cubicBezTo>
                <a:cubicBezTo>
                  <a:pt x="83" y="0"/>
                  <a:pt x="23" y="189"/>
                  <a:pt x="0" y="227"/>
                </a:cubicBezTo>
              </a:path>
            </a:pathLst>
          </a:custGeom>
          <a:noFill/>
          <a:ln w="12700" cap="flat" cmpd="sng">
            <a:solidFill>
              <a:schemeClr val="bg1"/>
            </a:solidFill>
            <a:prstDash val="solid"/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>
              <a:solidFill>
                <a:schemeClr val="bg1"/>
              </a:solidFill>
            </a:endParaRPr>
          </a:p>
        </p:txBody>
      </p:sp>
      <p:sp>
        <p:nvSpPr>
          <p:cNvPr id="44" name="Freeform 43"/>
          <p:cNvSpPr>
            <a:spLocks/>
          </p:cNvSpPr>
          <p:nvPr/>
        </p:nvSpPr>
        <p:spPr bwMode="auto">
          <a:xfrm>
            <a:off x="7728743" y="3105857"/>
            <a:ext cx="504825" cy="360362"/>
          </a:xfrm>
          <a:custGeom>
            <a:avLst/>
            <a:gdLst>
              <a:gd name="T0" fmla="*/ 801409578 w 318"/>
              <a:gd name="T1" fmla="*/ 572073926 h 227"/>
              <a:gd name="T2" fmla="*/ 342741218 w 318"/>
              <a:gd name="T3" fmla="*/ 0 h 227"/>
              <a:gd name="T4" fmla="*/ 0 w 318"/>
              <a:gd name="T5" fmla="*/ 572073926 h 227"/>
              <a:gd name="T6" fmla="*/ 0 60000 65536"/>
              <a:gd name="T7" fmla="*/ 0 60000 65536"/>
              <a:gd name="T8" fmla="*/ 0 60000 65536"/>
              <a:gd name="T9" fmla="*/ 0 w 318"/>
              <a:gd name="T10" fmla="*/ 0 h 227"/>
              <a:gd name="T11" fmla="*/ 318 w 318"/>
              <a:gd name="T12" fmla="*/ 227 h 22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18" h="227">
                <a:moveTo>
                  <a:pt x="318" y="227"/>
                </a:moveTo>
                <a:cubicBezTo>
                  <a:pt x="253" y="113"/>
                  <a:pt x="189" y="0"/>
                  <a:pt x="136" y="0"/>
                </a:cubicBezTo>
                <a:cubicBezTo>
                  <a:pt x="83" y="0"/>
                  <a:pt x="23" y="189"/>
                  <a:pt x="0" y="227"/>
                </a:cubicBezTo>
              </a:path>
            </a:pathLst>
          </a:custGeom>
          <a:noFill/>
          <a:ln w="12700" cap="flat" cmpd="sng">
            <a:solidFill>
              <a:schemeClr val="bg1"/>
            </a:solidFill>
            <a:prstDash val="solid"/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>
              <a:solidFill>
                <a:schemeClr val="bg1"/>
              </a:solidFill>
            </a:endParaRPr>
          </a:p>
        </p:txBody>
      </p:sp>
      <p:sp>
        <p:nvSpPr>
          <p:cNvPr id="45" name="Freeform 44"/>
          <p:cNvSpPr>
            <a:spLocks/>
          </p:cNvSpPr>
          <p:nvPr/>
        </p:nvSpPr>
        <p:spPr bwMode="auto">
          <a:xfrm>
            <a:off x="3983831" y="2950282"/>
            <a:ext cx="5184775" cy="515937"/>
          </a:xfrm>
          <a:custGeom>
            <a:avLst/>
            <a:gdLst>
              <a:gd name="T0" fmla="*/ 0 w 3266"/>
              <a:gd name="T1" fmla="*/ 819049085 h 325"/>
              <a:gd name="T2" fmla="*/ 1829633684 w 3266"/>
              <a:gd name="T3" fmla="*/ 133567357 h 325"/>
              <a:gd name="T4" fmla="*/ 2147483647 w 3266"/>
              <a:gd name="T5" fmla="*/ 20161229 h 325"/>
              <a:gd name="T6" fmla="*/ 2147483647 w 3266"/>
              <a:gd name="T7" fmla="*/ 246975080 h 325"/>
              <a:gd name="T8" fmla="*/ 2147483647 w 3266"/>
              <a:gd name="T9" fmla="*/ 819049085 h 3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266"/>
              <a:gd name="T16" fmla="*/ 0 h 325"/>
              <a:gd name="T17" fmla="*/ 3266 w 3266"/>
              <a:gd name="T18" fmla="*/ 325 h 32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266" h="325">
                <a:moveTo>
                  <a:pt x="0" y="325"/>
                </a:moveTo>
                <a:cubicBezTo>
                  <a:pt x="227" y="215"/>
                  <a:pt x="454" y="106"/>
                  <a:pt x="726" y="53"/>
                </a:cubicBezTo>
                <a:cubicBezTo>
                  <a:pt x="998" y="0"/>
                  <a:pt x="1255" y="0"/>
                  <a:pt x="1633" y="8"/>
                </a:cubicBezTo>
                <a:cubicBezTo>
                  <a:pt x="2011" y="16"/>
                  <a:pt x="2722" y="45"/>
                  <a:pt x="2994" y="98"/>
                </a:cubicBezTo>
                <a:cubicBezTo>
                  <a:pt x="3266" y="151"/>
                  <a:pt x="3221" y="287"/>
                  <a:pt x="3266" y="325"/>
                </a:cubicBezTo>
              </a:path>
            </a:pathLst>
          </a:custGeom>
          <a:noFill/>
          <a:ln w="12700" cap="flat" cmpd="sng">
            <a:solidFill>
              <a:schemeClr val="bg1"/>
            </a:solidFill>
            <a:prstDash val="solid"/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>
              <a:solidFill>
                <a:schemeClr val="bg1"/>
              </a:solidFill>
            </a:endParaRPr>
          </a:p>
        </p:txBody>
      </p:sp>
      <p:sp>
        <p:nvSpPr>
          <p:cNvPr id="46" name="Text Box 45"/>
          <p:cNvSpPr txBox="1">
            <a:spLocks noChangeArrowheads="1"/>
          </p:cNvSpPr>
          <p:nvPr/>
        </p:nvSpPr>
        <p:spPr bwMode="auto">
          <a:xfrm>
            <a:off x="1631156" y="3321757"/>
            <a:ext cx="19446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GB" sz="1600" b="1">
                <a:solidFill>
                  <a:schemeClr val="bg1"/>
                </a:solidFill>
                <a:latin typeface="Arial" charset="0"/>
              </a:rPr>
              <a:t>send to left</a:t>
            </a:r>
            <a:endParaRPr lang="en-US" sz="1600" b="1">
              <a:solidFill>
                <a:schemeClr val="bg1"/>
              </a:solidFill>
              <a:latin typeface="Arial" charset="0"/>
            </a:endParaRPr>
          </a:p>
        </p:txBody>
      </p:sp>
      <p:grpSp>
        <p:nvGrpSpPr>
          <p:cNvPr id="47" name="Group 46"/>
          <p:cNvGrpSpPr>
            <a:grpSpLocks/>
          </p:cNvGrpSpPr>
          <p:nvPr/>
        </p:nvGrpSpPr>
        <p:grpSpPr bwMode="auto">
          <a:xfrm>
            <a:off x="3742531" y="4402844"/>
            <a:ext cx="1225550" cy="552450"/>
            <a:chOff x="657" y="2750"/>
            <a:chExt cx="772" cy="348"/>
          </a:xfrm>
        </p:grpSpPr>
        <p:sp>
          <p:nvSpPr>
            <p:cNvPr id="48" name="Rectangle 47"/>
            <p:cNvSpPr>
              <a:spLocks noChangeArrowheads="1"/>
            </p:cNvSpPr>
            <p:nvPr/>
          </p:nvSpPr>
          <p:spPr bwMode="auto">
            <a:xfrm>
              <a:off x="657" y="2750"/>
              <a:ext cx="772" cy="136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9" name="Line 48"/>
            <p:cNvSpPr>
              <a:spLocks noChangeShapeType="1"/>
            </p:cNvSpPr>
            <p:nvPr/>
          </p:nvSpPr>
          <p:spPr bwMode="auto">
            <a:xfrm>
              <a:off x="748" y="2750"/>
              <a:ext cx="0" cy="13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50" name="Line 49"/>
            <p:cNvSpPr>
              <a:spLocks noChangeShapeType="1"/>
            </p:cNvSpPr>
            <p:nvPr/>
          </p:nvSpPr>
          <p:spPr bwMode="auto">
            <a:xfrm>
              <a:off x="839" y="2750"/>
              <a:ext cx="0" cy="13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51" name="Line 50"/>
            <p:cNvSpPr>
              <a:spLocks noChangeShapeType="1"/>
            </p:cNvSpPr>
            <p:nvPr/>
          </p:nvSpPr>
          <p:spPr bwMode="auto">
            <a:xfrm>
              <a:off x="1338" y="2750"/>
              <a:ext cx="0" cy="13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52" name="Line 51"/>
            <p:cNvSpPr>
              <a:spLocks noChangeShapeType="1"/>
            </p:cNvSpPr>
            <p:nvPr/>
          </p:nvSpPr>
          <p:spPr bwMode="auto">
            <a:xfrm>
              <a:off x="1247" y="2750"/>
              <a:ext cx="0" cy="13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53" name="Text Box 52"/>
            <p:cNvSpPr txBox="1">
              <a:spLocks noChangeArrowheads="1"/>
            </p:cNvSpPr>
            <p:nvPr/>
          </p:nvSpPr>
          <p:spPr bwMode="auto">
            <a:xfrm>
              <a:off x="657" y="2886"/>
              <a:ext cx="726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GB" sz="1600" b="1">
                  <a:solidFill>
                    <a:schemeClr val="bg1"/>
                  </a:solidFill>
                  <a:latin typeface="Arial" charset="0"/>
                </a:rPr>
                <a:t>Task 0</a:t>
              </a:r>
              <a:endParaRPr lang="en-US" sz="1600" b="1">
                <a:solidFill>
                  <a:schemeClr val="bg1"/>
                </a:solidFill>
                <a:latin typeface="Arial" charset="0"/>
              </a:endParaRPr>
            </a:p>
          </p:txBody>
        </p:sp>
        <p:sp>
          <p:nvSpPr>
            <p:cNvPr id="54" name="Rectangle 53"/>
            <p:cNvSpPr>
              <a:spLocks noChangeArrowheads="1"/>
            </p:cNvSpPr>
            <p:nvPr/>
          </p:nvSpPr>
          <p:spPr bwMode="auto">
            <a:xfrm>
              <a:off x="657" y="2750"/>
              <a:ext cx="91" cy="136"/>
            </a:xfrm>
            <a:prstGeom prst="rect">
              <a:avLst/>
            </a:prstGeom>
            <a:solidFill>
              <a:schemeClr val="folHlink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5" name="Rectangle 54"/>
            <p:cNvSpPr>
              <a:spLocks noChangeArrowheads="1"/>
            </p:cNvSpPr>
            <p:nvPr/>
          </p:nvSpPr>
          <p:spPr bwMode="auto">
            <a:xfrm>
              <a:off x="1338" y="2750"/>
              <a:ext cx="91" cy="136"/>
            </a:xfrm>
            <a:prstGeom prst="rect">
              <a:avLst/>
            </a:prstGeom>
            <a:solidFill>
              <a:schemeClr val="folHlink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56" name="Group 55"/>
          <p:cNvGrpSpPr>
            <a:grpSpLocks/>
          </p:cNvGrpSpPr>
          <p:nvPr/>
        </p:nvGrpSpPr>
        <p:grpSpPr bwMode="auto">
          <a:xfrm>
            <a:off x="5158581" y="4402844"/>
            <a:ext cx="1225550" cy="552450"/>
            <a:chOff x="657" y="2750"/>
            <a:chExt cx="772" cy="348"/>
          </a:xfrm>
        </p:grpSpPr>
        <p:sp>
          <p:nvSpPr>
            <p:cNvPr id="57" name="Rectangle 56"/>
            <p:cNvSpPr>
              <a:spLocks noChangeArrowheads="1"/>
            </p:cNvSpPr>
            <p:nvPr/>
          </p:nvSpPr>
          <p:spPr bwMode="auto">
            <a:xfrm>
              <a:off x="657" y="2750"/>
              <a:ext cx="772" cy="136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8" name="Line 57"/>
            <p:cNvSpPr>
              <a:spLocks noChangeShapeType="1"/>
            </p:cNvSpPr>
            <p:nvPr/>
          </p:nvSpPr>
          <p:spPr bwMode="auto">
            <a:xfrm>
              <a:off x="748" y="2750"/>
              <a:ext cx="0" cy="13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59" name="Line 58"/>
            <p:cNvSpPr>
              <a:spLocks noChangeShapeType="1"/>
            </p:cNvSpPr>
            <p:nvPr/>
          </p:nvSpPr>
          <p:spPr bwMode="auto">
            <a:xfrm>
              <a:off x="839" y="2750"/>
              <a:ext cx="0" cy="13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60" name="Line 59"/>
            <p:cNvSpPr>
              <a:spLocks noChangeShapeType="1"/>
            </p:cNvSpPr>
            <p:nvPr/>
          </p:nvSpPr>
          <p:spPr bwMode="auto">
            <a:xfrm>
              <a:off x="1338" y="2750"/>
              <a:ext cx="0" cy="13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61" name="Line 60"/>
            <p:cNvSpPr>
              <a:spLocks noChangeShapeType="1"/>
            </p:cNvSpPr>
            <p:nvPr/>
          </p:nvSpPr>
          <p:spPr bwMode="auto">
            <a:xfrm>
              <a:off x="1247" y="2750"/>
              <a:ext cx="0" cy="13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62" name="Text Box 61"/>
            <p:cNvSpPr txBox="1">
              <a:spLocks noChangeArrowheads="1"/>
            </p:cNvSpPr>
            <p:nvPr/>
          </p:nvSpPr>
          <p:spPr bwMode="auto">
            <a:xfrm>
              <a:off x="657" y="2886"/>
              <a:ext cx="726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GB" sz="1600" b="1">
                  <a:solidFill>
                    <a:schemeClr val="bg1"/>
                  </a:solidFill>
                  <a:latin typeface="Arial" charset="0"/>
                </a:rPr>
                <a:t>Task 1</a:t>
              </a:r>
              <a:endParaRPr lang="en-US" sz="1600" b="1">
                <a:solidFill>
                  <a:schemeClr val="bg1"/>
                </a:solidFill>
                <a:latin typeface="Arial" charset="0"/>
              </a:endParaRPr>
            </a:p>
          </p:txBody>
        </p:sp>
        <p:sp>
          <p:nvSpPr>
            <p:cNvPr id="63" name="Rectangle 62"/>
            <p:cNvSpPr>
              <a:spLocks noChangeArrowheads="1"/>
            </p:cNvSpPr>
            <p:nvPr/>
          </p:nvSpPr>
          <p:spPr bwMode="auto">
            <a:xfrm>
              <a:off x="657" y="2750"/>
              <a:ext cx="91" cy="136"/>
            </a:xfrm>
            <a:prstGeom prst="rect">
              <a:avLst/>
            </a:prstGeom>
            <a:solidFill>
              <a:schemeClr val="folHlink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64" name="Rectangle 63"/>
            <p:cNvSpPr>
              <a:spLocks noChangeArrowheads="1"/>
            </p:cNvSpPr>
            <p:nvPr/>
          </p:nvSpPr>
          <p:spPr bwMode="auto">
            <a:xfrm>
              <a:off x="1338" y="2750"/>
              <a:ext cx="91" cy="136"/>
            </a:xfrm>
            <a:prstGeom prst="rect">
              <a:avLst/>
            </a:prstGeom>
            <a:solidFill>
              <a:schemeClr val="folHlink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65" name="Group 64"/>
          <p:cNvGrpSpPr>
            <a:grpSpLocks/>
          </p:cNvGrpSpPr>
          <p:nvPr/>
        </p:nvGrpSpPr>
        <p:grpSpPr bwMode="auto">
          <a:xfrm>
            <a:off x="6574631" y="4402844"/>
            <a:ext cx="1225550" cy="552450"/>
            <a:chOff x="657" y="2750"/>
            <a:chExt cx="772" cy="348"/>
          </a:xfrm>
        </p:grpSpPr>
        <p:sp>
          <p:nvSpPr>
            <p:cNvPr id="66" name="Rectangle 65"/>
            <p:cNvSpPr>
              <a:spLocks noChangeArrowheads="1"/>
            </p:cNvSpPr>
            <p:nvPr/>
          </p:nvSpPr>
          <p:spPr bwMode="auto">
            <a:xfrm>
              <a:off x="657" y="2750"/>
              <a:ext cx="772" cy="136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67" name="Line 66"/>
            <p:cNvSpPr>
              <a:spLocks noChangeShapeType="1"/>
            </p:cNvSpPr>
            <p:nvPr/>
          </p:nvSpPr>
          <p:spPr bwMode="auto">
            <a:xfrm>
              <a:off x="748" y="2750"/>
              <a:ext cx="0" cy="13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68" name="Line 67"/>
            <p:cNvSpPr>
              <a:spLocks noChangeShapeType="1"/>
            </p:cNvSpPr>
            <p:nvPr/>
          </p:nvSpPr>
          <p:spPr bwMode="auto">
            <a:xfrm>
              <a:off x="839" y="2750"/>
              <a:ext cx="0" cy="13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69" name="Line 68"/>
            <p:cNvSpPr>
              <a:spLocks noChangeShapeType="1"/>
            </p:cNvSpPr>
            <p:nvPr/>
          </p:nvSpPr>
          <p:spPr bwMode="auto">
            <a:xfrm>
              <a:off x="1338" y="2750"/>
              <a:ext cx="0" cy="13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70" name="Line 69"/>
            <p:cNvSpPr>
              <a:spLocks noChangeShapeType="1"/>
            </p:cNvSpPr>
            <p:nvPr/>
          </p:nvSpPr>
          <p:spPr bwMode="auto">
            <a:xfrm>
              <a:off x="1247" y="2750"/>
              <a:ext cx="0" cy="13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71" name="Text Box 70"/>
            <p:cNvSpPr txBox="1">
              <a:spLocks noChangeArrowheads="1"/>
            </p:cNvSpPr>
            <p:nvPr/>
          </p:nvSpPr>
          <p:spPr bwMode="auto">
            <a:xfrm>
              <a:off x="657" y="2886"/>
              <a:ext cx="726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GB" sz="1600" b="1">
                  <a:solidFill>
                    <a:schemeClr val="bg1"/>
                  </a:solidFill>
                  <a:latin typeface="Arial" charset="0"/>
                </a:rPr>
                <a:t>Task 2</a:t>
              </a:r>
              <a:endParaRPr lang="en-US" sz="1600" b="1">
                <a:solidFill>
                  <a:schemeClr val="bg1"/>
                </a:solidFill>
                <a:latin typeface="Arial" charset="0"/>
              </a:endParaRPr>
            </a:p>
          </p:txBody>
        </p:sp>
        <p:sp>
          <p:nvSpPr>
            <p:cNvPr id="72" name="Rectangle 71"/>
            <p:cNvSpPr>
              <a:spLocks noChangeArrowheads="1"/>
            </p:cNvSpPr>
            <p:nvPr/>
          </p:nvSpPr>
          <p:spPr bwMode="auto">
            <a:xfrm>
              <a:off x="657" y="2750"/>
              <a:ext cx="91" cy="136"/>
            </a:xfrm>
            <a:prstGeom prst="rect">
              <a:avLst/>
            </a:prstGeom>
            <a:solidFill>
              <a:schemeClr val="folHlink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3" name="Rectangle 72"/>
            <p:cNvSpPr>
              <a:spLocks noChangeArrowheads="1"/>
            </p:cNvSpPr>
            <p:nvPr/>
          </p:nvSpPr>
          <p:spPr bwMode="auto">
            <a:xfrm>
              <a:off x="1338" y="2750"/>
              <a:ext cx="91" cy="136"/>
            </a:xfrm>
            <a:prstGeom prst="rect">
              <a:avLst/>
            </a:prstGeom>
            <a:solidFill>
              <a:schemeClr val="folHlink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74" name="Group 73"/>
          <p:cNvGrpSpPr>
            <a:grpSpLocks/>
          </p:cNvGrpSpPr>
          <p:nvPr/>
        </p:nvGrpSpPr>
        <p:grpSpPr bwMode="auto">
          <a:xfrm>
            <a:off x="7992268" y="4402844"/>
            <a:ext cx="1225550" cy="552450"/>
            <a:chOff x="657" y="2750"/>
            <a:chExt cx="772" cy="348"/>
          </a:xfrm>
        </p:grpSpPr>
        <p:sp>
          <p:nvSpPr>
            <p:cNvPr id="75" name="Rectangle 74"/>
            <p:cNvSpPr>
              <a:spLocks noChangeArrowheads="1"/>
            </p:cNvSpPr>
            <p:nvPr/>
          </p:nvSpPr>
          <p:spPr bwMode="auto">
            <a:xfrm>
              <a:off x="657" y="2750"/>
              <a:ext cx="772" cy="136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6" name="Line 75"/>
            <p:cNvSpPr>
              <a:spLocks noChangeShapeType="1"/>
            </p:cNvSpPr>
            <p:nvPr/>
          </p:nvSpPr>
          <p:spPr bwMode="auto">
            <a:xfrm>
              <a:off x="748" y="2750"/>
              <a:ext cx="0" cy="13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77" name="Line 76"/>
            <p:cNvSpPr>
              <a:spLocks noChangeShapeType="1"/>
            </p:cNvSpPr>
            <p:nvPr/>
          </p:nvSpPr>
          <p:spPr bwMode="auto">
            <a:xfrm>
              <a:off x="839" y="2750"/>
              <a:ext cx="0" cy="13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78" name="Line 77"/>
            <p:cNvSpPr>
              <a:spLocks noChangeShapeType="1"/>
            </p:cNvSpPr>
            <p:nvPr/>
          </p:nvSpPr>
          <p:spPr bwMode="auto">
            <a:xfrm>
              <a:off x="1338" y="2750"/>
              <a:ext cx="0" cy="13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79" name="Line 78"/>
            <p:cNvSpPr>
              <a:spLocks noChangeShapeType="1"/>
            </p:cNvSpPr>
            <p:nvPr/>
          </p:nvSpPr>
          <p:spPr bwMode="auto">
            <a:xfrm>
              <a:off x="1247" y="2750"/>
              <a:ext cx="0" cy="13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80" name="Text Box 79"/>
            <p:cNvSpPr txBox="1">
              <a:spLocks noChangeArrowheads="1"/>
            </p:cNvSpPr>
            <p:nvPr/>
          </p:nvSpPr>
          <p:spPr bwMode="auto">
            <a:xfrm>
              <a:off x="657" y="2886"/>
              <a:ext cx="726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GB" sz="1600" b="1">
                  <a:solidFill>
                    <a:schemeClr val="bg1"/>
                  </a:solidFill>
                  <a:latin typeface="Arial" charset="0"/>
                </a:rPr>
                <a:t>Task 3</a:t>
              </a:r>
              <a:endParaRPr lang="en-US" sz="1600" b="1">
                <a:solidFill>
                  <a:schemeClr val="bg1"/>
                </a:solidFill>
                <a:latin typeface="Arial" charset="0"/>
              </a:endParaRPr>
            </a:p>
          </p:txBody>
        </p:sp>
        <p:sp>
          <p:nvSpPr>
            <p:cNvPr id="81" name="Rectangle 80"/>
            <p:cNvSpPr>
              <a:spLocks noChangeArrowheads="1"/>
            </p:cNvSpPr>
            <p:nvPr/>
          </p:nvSpPr>
          <p:spPr bwMode="auto">
            <a:xfrm>
              <a:off x="657" y="2750"/>
              <a:ext cx="91" cy="136"/>
            </a:xfrm>
            <a:prstGeom prst="rect">
              <a:avLst/>
            </a:prstGeom>
            <a:solidFill>
              <a:schemeClr val="folHlink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82" name="Rectangle 81"/>
            <p:cNvSpPr>
              <a:spLocks noChangeArrowheads="1"/>
            </p:cNvSpPr>
            <p:nvPr/>
          </p:nvSpPr>
          <p:spPr bwMode="auto">
            <a:xfrm>
              <a:off x="1338" y="2750"/>
              <a:ext cx="91" cy="136"/>
            </a:xfrm>
            <a:prstGeom prst="rect">
              <a:avLst/>
            </a:prstGeom>
            <a:solidFill>
              <a:schemeClr val="folHlink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83" name="Freeform 82"/>
          <p:cNvSpPr>
            <a:spLocks/>
          </p:cNvSpPr>
          <p:nvPr/>
        </p:nvSpPr>
        <p:spPr bwMode="auto">
          <a:xfrm>
            <a:off x="4726781" y="4113919"/>
            <a:ext cx="504825" cy="360363"/>
          </a:xfrm>
          <a:custGeom>
            <a:avLst/>
            <a:gdLst>
              <a:gd name="T0" fmla="*/ 801409578 w 318"/>
              <a:gd name="T1" fmla="*/ 572077101 h 227"/>
              <a:gd name="T2" fmla="*/ 342741218 w 318"/>
              <a:gd name="T3" fmla="*/ 0 h 227"/>
              <a:gd name="T4" fmla="*/ 0 w 318"/>
              <a:gd name="T5" fmla="*/ 572077101 h 227"/>
              <a:gd name="T6" fmla="*/ 0 60000 65536"/>
              <a:gd name="T7" fmla="*/ 0 60000 65536"/>
              <a:gd name="T8" fmla="*/ 0 60000 65536"/>
              <a:gd name="T9" fmla="*/ 0 w 318"/>
              <a:gd name="T10" fmla="*/ 0 h 227"/>
              <a:gd name="T11" fmla="*/ 318 w 318"/>
              <a:gd name="T12" fmla="*/ 227 h 22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18" h="227">
                <a:moveTo>
                  <a:pt x="318" y="227"/>
                </a:moveTo>
                <a:cubicBezTo>
                  <a:pt x="253" y="113"/>
                  <a:pt x="189" y="0"/>
                  <a:pt x="136" y="0"/>
                </a:cubicBezTo>
                <a:cubicBezTo>
                  <a:pt x="83" y="0"/>
                  <a:pt x="23" y="189"/>
                  <a:pt x="0" y="227"/>
                </a:cubicBezTo>
              </a:path>
            </a:pathLst>
          </a:custGeom>
          <a:noFill/>
          <a:ln w="12700" cap="flat" cmpd="sng">
            <a:solidFill>
              <a:schemeClr val="bg1"/>
            </a:solidFill>
            <a:prstDash val="solid"/>
            <a:round/>
            <a:headEnd type="triangl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>
              <a:solidFill>
                <a:schemeClr val="bg1"/>
              </a:solidFill>
            </a:endParaRPr>
          </a:p>
        </p:txBody>
      </p:sp>
      <p:sp>
        <p:nvSpPr>
          <p:cNvPr id="84" name="Freeform 85"/>
          <p:cNvSpPr>
            <a:spLocks/>
          </p:cNvSpPr>
          <p:nvPr/>
        </p:nvSpPr>
        <p:spPr bwMode="auto">
          <a:xfrm>
            <a:off x="3791743" y="3971044"/>
            <a:ext cx="5184775" cy="515938"/>
          </a:xfrm>
          <a:custGeom>
            <a:avLst/>
            <a:gdLst>
              <a:gd name="T0" fmla="*/ 0 w 3266"/>
              <a:gd name="T1" fmla="*/ 819052260 h 325"/>
              <a:gd name="T2" fmla="*/ 1829633684 w 3266"/>
              <a:gd name="T3" fmla="*/ 133569204 h 325"/>
              <a:gd name="T4" fmla="*/ 2147483647 w 3266"/>
              <a:gd name="T5" fmla="*/ 20161268 h 325"/>
              <a:gd name="T6" fmla="*/ 2147483647 w 3266"/>
              <a:gd name="T7" fmla="*/ 246975558 h 325"/>
              <a:gd name="T8" fmla="*/ 2147483647 w 3266"/>
              <a:gd name="T9" fmla="*/ 819052260 h 3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266"/>
              <a:gd name="T16" fmla="*/ 0 h 325"/>
              <a:gd name="T17" fmla="*/ 3266 w 3266"/>
              <a:gd name="T18" fmla="*/ 325 h 32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266" h="325">
                <a:moveTo>
                  <a:pt x="0" y="325"/>
                </a:moveTo>
                <a:cubicBezTo>
                  <a:pt x="227" y="215"/>
                  <a:pt x="454" y="106"/>
                  <a:pt x="726" y="53"/>
                </a:cubicBezTo>
                <a:cubicBezTo>
                  <a:pt x="998" y="0"/>
                  <a:pt x="1255" y="0"/>
                  <a:pt x="1633" y="8"/>
                </a:cubicBezTo>
                <a:cubicBezTo>
                  <a:pt x="2011" y="16"/>
                  <a:pt x="2722" y="45"/>
                  <a:pt x="2994" y="98"/>
                </a:cubicBezTo>
                <a:cubicBezTo>
                  <a:pt x="3266" y="151"/>
                  <a:pt x="3221" y="287"/>
                  <a:pt x="3266" y="325"/>
                </a:cubicBezTo>
              </a:path>
            </a:pathLst>
          </a:custGeom>
          <a:noFill/>
          <a:ln w="12700" cap="flat" cmpd="sng">
            <a:solidFill>
              <a:schemeClr val="bg1"/>
            </a:solidFill>
            <a:prstDash val="solid"/>
            <a:round/>
            <a:headEnd type="triangl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>
              <a:solidFill>
                <a:schemeClr val="bg1"/>
              </a:solidFill>
            </a:endParaRPr>
          </a:p>
        </p:txBody>
      </p:sp>
      <p:sp>
        <p:nvSpPr>
          <p:cNvPr id="85" name="Text Box 86"/>
          <p:cNvSpPr txBox="1">
            <a:spLocks noChangeArrowheads="1"/>
          </p:cNvSpPr>
          <p:nvPr/>
        </p:nvSpPr>
        <p:spPr bwMode="auto">
          <a:xfrm>
            <a:off x="1605756" y="4329819"/>
            <a:ext cx="19446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GB" sz="1600" b="1">
                <a:solidFill>
                  <a:schemeClr val="bg1"/>
                </a:solidFill>
                <a:latin typeface="Arial" charset="0"/>
              </a:rPr>
              <a:t>send to right</a:t>
            </a:r>
            <a:endParaRPr lang="en-US" sz="1600" b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86" name="Freeform 87"/>
          <p:cNvSpPr>
            <a:spLocks/>
          </p:cNvSpPr>
          <p:nvPr/>
        </p:nvSpPr>
        <p:spPr bwMode="auto">
          <a:xfrm>
            <a:off x="6168231" y="4113919"/>
            <a:ext cx="504825" cy="360363"/>
          </a:xfrm>
          <a:custGeom>
            <a:avLst/>
            <a:gdLst>
              <a:gd name="T0" fmla="*/ 801409578 w 318"/>
              <a:gd name="T1" fmla="*/ 572077101 h 227"/>
              <a:gd name="T2" fmla="*/ 342741218 w 318"/>
              <a:gd name="T3" fmla="*/ 0 h 227"/>
              <a:gd name="T4" fmla="*/ 0 w 318"/>
              <a:gd name="T5" fmla="*/ 572077101 h 227"/>
              <a:gd name="T6" fmla="*/ 0 60000 65536"/>
              <a:gd name="T7" fmla="*/ 0 60000 65536"/>
              <a:gd name="T8" fmla="*/ 0 60000 65536"/>
              <a:gd name="T9" fmla="*/ 0 w 318"/>
              <a:gd name="T10" fmla="*/ 0 h 227"/>
              <a:gd name="T11" fmla="*/ 318 w 318"/>
              <a:gd name="T12" fmla="*/ 227 h 22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18" h="227">
                <a:moveTo>
                  <a:pt x="318" y="227"/>
                </a:moveTo>
                <a:cubicBezTo>
                  <a:pt x="253" y="113"/>
                  <a:pt x="189" y="0"/>
                  <a:pt x="136" y="0"/>
                </a:cubicBezTo>
                <a:cubicBezTo>
                  <a:pt x="83" y="0"/>
                  <a:pt x="23" y="189"/>
                  <a:pt x="0" y="227"/>
                </a:cubicBezTo>
              </a:path>
            </a:pathLst>
          </a:custGeom>
          <a:noFill/>
          <a:ln w="12700" cap="flat" cmpd="sng">
            <a:solidFill>
              <a:schemeClr val="bg1"/>
            </a:solidFill>
            <a:prstDash val="solid"/>
            <a:round/>
            <a:headEnd type="triangl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>
              <a:solidFill>
                <a:schemeClr val="bg1"/>
              </a:solidFill>
            </a:endParaRPr>
          </a:p>
        </p:txBody>
      </p:sp>
      <p:sp>
        <p:nvSpPr>
          <p:cNvPr id="87" name="Freeform 88"/>
          <p:cNvSpPr>
            <a:spLocks/>
          </p:cNvSpPr>
          <p:nvPr/>
        </p:nvSpPr>
        <p:spPr bwMode="auto">
          <a:xfrm>
            <a:off x="7535068" y="4113919"/>
            <a:ext cx="504825" cy="360363"/>
          </a:xfrm>
          <a:custGeom>
            <a:avLst/>
            <a:gdLst>
              <a:gd name="T0" fmla="*/ 801409578 w 318"/>
              <a:gd name="T1" fmla="*/ 572077101 h 227"/>
              <a:gd name="T2" fmla="*/ 342741218 w 318"/>
              <a:gd name="T3" fmla="*/ 0 h 227"/>
              <a:gd name="T4" fmla="*/ 0 w 318"/>
              <a:gd name="T5" fmla="*/ 572077101 h 227"/>
              <a:gd name="T6" fmla="*/ 0 60000 65536"/>
              <a:gd name="T7" fmla="*/ 0 60000 65536"/>
              <a:gd name="T8" fmla="*/ 0 60000 65536"/>
              <a:gd name="T9" fmla="*/ 0 w 318"/>
              <a:gd name="T10" fmla="*/ 0 h 227"/>
              <a:gd name="T11" fmla="*/ 318 w 318"/>
              <a:gd name="T12" fmla="*/ 227 h 22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18" h="227">
                <a:moveTo>
                  <a:pt x="318" y="227"/>
                </a:moveTo>
                <a:cubicBezTo>
                  <a:pt x="253" y="113"/>
                  <a:pt x="189" y="0"/>
                  <a:pt x="136" y="0"/>
                </a:cubicBezTo>
                <a:cubicBezTo>
                  <a:pt x="83" y="0"/>
                  <a:pt x="23" y="189"/>
                  <a:pt x="0" y="227"/>
                </a:cubicBezTo>
              </a:path>
            </a:pathLst>
          </a:custGeom>
          <a:noFill/>
          <a:ln w="12700" cap="flat" cmpd="sng">
            <a:solidFill>
              <a:schemeClr val="bg1"/>
            </a:solidFill>
            <a:prstDash val="solid"/>
            <a:round/>
            <a:headEnd type="triangl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7137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Write_Data</a:t>
            </a: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GB" dirty="0"/>
              <a:t>Reverse of </a:t>
            </a:r>
            <a:r>
              <a:rPr lang="en-GB" dirty="0" err="1"/>
              <a:t>Read_Data</a:t>
            </a:r>
            <a:endParaRPr lang="en-GB" dirty="0"/>
          </a:p>
          <a:p>
            <a:r>
              <a:rPr lang="en-GB" dirty="0"/>
              <a:t>Collect all the data onto Task 0</a:t>
            </a:r>
          </a:p>
          <a:p>
            <a:pPr lvl="1">
              <a:lnSpc>
                <a:spcPct val="80000"/>
              </a:lnSpc>
            </a:pPr>
            <a:r>
              <a:rPr lang="en-GB" dirty="0"/>
              <a:t>We’ll need a temporary array to hold the data on task 0</a:t>
            </a:r>
          </a:p>
          <a:p>
            <a:r>
              <a:rPr lang="en-GB" dirty="0"/>
              <a:t>Gather the data from the tasks to Task 0</a:t>
            </a:r>
          </a:p>
          <a:p>
            <a:pPr lvl="1">
              <a:lnSpc>
                <a:spcPct val="80000"/>
              </a:lnSpc>
            </a:pPr>
            <a:r>
              <a:rPr lang="en-GB" dirty="0"/>
              <a:t>Could use 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SEND/RECV</a:t>
            </a:r>
          </a:p>
          <a:p>
            <a:pPr lvl="1">
              <a:lnSpc>
                <a:spcPct val="80000"/>
              </a:lnSpc>
            </a:pPr>
            <a:r>
              <a:rPr lang="en-GB" dirty="0"/>
              <a:t>Easier to use </a:t>
            </a: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MPI_Gather</a:t>
            </a: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And then write to disk on Task 0</a:t>
            </a:r>
            <a:endParaRPr 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3241086" y="4916488"/>
            <a:ext cx="6408738" cy="2159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3241086" y="3295650"/>
            <a:ext cx="1582738" cy="2159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4823824" y="3692525"/>
            <a:ext cx="1582737" cy="2159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6481174" y="4087813"/>
            <a:ext cx="1582737" cy="2159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8065499" y="4484688"/>
            <a:ext cx="1582737" cy="2159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2159999" y="4845050"/>
            <a:ext cx="971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sz="1600" b="1">
                <a:solidFill>
                  <a:schemeClr val="bg1"/>
                </a:solidFill>
                <a:latin typeface="Arial" charset="0"/>
              </a:rPr>
              <a:t>Task 0</a:t>
            </a:r>
            <a:endParaRPr lang="en-US" sz="1600" b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3241086" y="4845050"/>
            <a:ext cx="64071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GB" sz="1600" b="1">
                <a:solidFill>
                  <a:schemeClr val="bg1"/>
                </a:solidFill>
                <a:latin typeface="Courier New" pitchFamily="49" charset="0"/>
              </a:rPr>
              <a:t>TotalDataArray</a:t>
            </a:r>
            <a:endParaRPr lang="en-US" sz="1600" b="1">
              <a:solidFill>
                <a:schemeClr val="bg1"/>
              </a:solidFill>
              <a:latin typeface="Courier New" pitchFamily="49" charset="0"/>
            </a:endParaRPr>
          </a:p>
        </p:txBody>
      </p:sp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2159999" y="3241675"/>
            <a:ext cx="971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sz="1600" b="1">
                <a:solidFill>
                  <a:schemeClr val="bg1"/>
                </a:solidFill>
                <a:latin typeface="Arial" charset="0"/>
              </a:rPr>
              <a:t>Task 0</a:t>
            </a:r>
            <a:endParaRPr lang="en-US" sz="1600" b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2159999" y="3656013"/>
            <a:ext cx="971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sz="1600" b="1">
                <a:solidFill>
                  <a:schemeClr val="bg1"/>
                </a:solidFill>
                <a:latin typeface="Arial" charset="0"/>
              </a:rPr>
              <a:t>Task 1</a:t>
            </a:r>
            <a:endParaRPr lang="en-US" sz="1600" b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5" name="Text Box 13"/>
          <p:cNvSpPr txBox="1">
            <a:spLocks noChangeArrowheads="1"/>
          </p:cNvSpPr>
          <p:nvPr/>
        </p:nvSpPr>
        <p:spPr bwMode="auto">
          <a:xfrm>
            <a:off x="2159999" y="4070350"/>
            <a:ext cx="971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sz="1600" b="1">
                <a:solidFill>
                  <a:schemeClr val="bg1"/>
                </a:solidFill>
                <a:latin typeface="Arial" charset="0"/>
              </a:rPr>
              <a:t>Task 2</a:t>
            </a:r>
            <a:endParaRPr lang="en-US" sz="1600" b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6" name="Text Box 14"/>
          <p:cNvSpPr txBox="1">
            <a:spLocks noChangeArrowheads="1"/>
          </p:cNvSpPr>
          <p:nvPr/>
        </p:nvSpPr>
        <p:spPr bwMode="auto">
          <a:xfrm>
            <a:off x="2159999" y="4484688"/>
            <a:ext cx="971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sz="1600" b="1">
                <a:solidFill>
                  <a:schemeClr val="bg1"/>
                </a:solidFill>
                <a:latin typeface="Arial" charset="0"/>
              </a:rPr>
              <a:t>Task 3</a:t>
            </a:r>
            <a:endParaRPr lang="en-US" sz="1600" b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7" name="Line 15"/>
          <p:cNvSpPr>
            <a:spLocks noChangeShapeType="1"/>
          </p:cNvSpPr>
          <p:nvPr/>
        </p:nvSpPr>
        <p:spPr bwMode="auto">
          <a:xfrm>
            <a:off x="3960224" y="3548063"/>
            <a:ext cx="0" cy="1223962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chemeClr val="bg1"/>
              </a:solidFill>
            </a:endParaRPr>
          </a:p>
        </p:txBody>
      </p:sp>
      <p:sp>
        <p:nvSpPr>
          <p:cNvPr id="18" name="Line 16"/>
          <p:cNvSpPr>
            <a:spLocks noChangeShapeType="1"/>
          </p:cNvSpPr>
          <p:nvPr/>
        </p:nvSpPr>
        <p:spPr bwMode="auto">
          <a:xfrm>
            <a:off x="5615986" y="3979863"/>
            <a:ext cx="0" cy="865187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chemeClr val="bg1"/>
              </a:solidFill>
            </a:endParaRPr>
          </a:p>
        </p:txBody>
      </p:sp>
      <p:sp>
        <p:nvSpPr>
          <p:cNvPr id="19" name="Line 17"/>
          <p:cNvSpPr>
            <a:spLocks noChangeShapeType="1"/>
          </p:cNvSpPr>
          <p:nvPr/>
        </p:nvSpPr>
        <p:spPr bwMode="auto">
          <a:xfrm>
            <a:off x="7273336" y="4340225"/>
            <a:ext cx="0" cy="503238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chemeClr val="bg1"/>
              </a:solidFill>
            </a:endParaRPr>
          </a:p>
        </p:txBody>
      </p:sp>
      <p:sp>
        <p:nvSpPr>
          <p:cNvPr id="20" name="Line 18"/>
          <p:cNvSpPr>
            <a:spLocks noChangeShapeType="1"/>
          </p:cNvSpPr>
          <p:nvPr/>
        </p:nvSpPr>
        <p:spPr bwMode="auto">
          <a:xfrm>
            <a:off x="8929099" y="4700588"/>
            <a:ext cx="0" cy="21590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chemeClr val="bg1"/>
              </a:solidFill>
            </a:endParaRPr>
          </a:p>
        </p:txBody>
      </p:sp>
      <p:sp>
        <p:nvSpPr>
          <p:cNvPr id="21" name="Text Box 19"/>
          <p:cNvSpPr txBox="1">
            <a:spLocks noChangeArrowheads="1"/>
          </p:cNvSpPr>
          <p:nvPr/>
        </p:nvSpPr>
        <p:spPr bwMode="auto">
          <a:xfrm>
            <a:off x="3241086" y="3260725"/>
            <a:ext cx="15843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GB" sz="1600" b="1">
                <a:solidFill>
                  <a:schemeClr val="bg1"/>
                </a:solidFill>
                <a:latin typeface="Courier New" pitchFamily="49" charset="0"/>
              </a:rPr>
              <a:t>DataArray</a:t>
            </a:r>
            <a:endParaRPr lang="en-US" sz="1600" b="1">
              <a:solidFill>
                <a:schemeClr val="bg1"/>
              </a:solidFill>
              <a:latin typeface="Courier New" pitchFamily="49" charset="0"/>
            </a:endParaRPr>
          </a:p>
        </p:txBody>
      </p:sp>
      <p:sp>
        <p:nvSpPr>
          <p:cNvPr id="22" name="Text Box 20"/>
          <p:cNvSpPr txBox="1">
            <a:spLocks noChangeArrowheads="1"/>
          </p:cNvSpPr>
          <p:nvPr/>
        </p:nvSpPr>
        <p:spPr bwMode="auto">
          <a:xfrm>
            <a:off x="4823824" y="3619500"/>
            <a:ext cx="15843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GB" sz="1600" b="1">
                <a:solidFill>
                  <a:schemeClr val="bg1"/>
                </a:solidFill>
                <a:latin typeface="Courier New" pitchFamily="49" charset="0"/>
              </a:rPr>
              <a:t>DataArray</a:t>
            </a:r>
            <a:endParaRPr lang="en-US" sz="1600" b="1">
              <a:solidFill>
                <a:schemeClr val="bg1"/>
              </a:solidFill>
              <a:latin typeface="Courier New" pitchFamily="49" charset="0"/>
            </a:endParaRPr>
          </a:p>
        </p:txBody>
      </p:sp>
      <p:sp>
        <p:nvSpPr>
          <p:cNvPr id="23" name="Text Box 21"/>
          <p:cNvSpPr txBox="1">
            <a:spLocks noChangeArrowheads="1"/>
          </p:cNvSpPr>
          <p:nvPr/>
        </p:nvSpPr>
        <p:spPr bwMode="auto">
          <a:xfrm>
            <a:off x="6481174" y="4052888"/>
            <a:ext cx="15843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GB" sz="1600" b="1">
                <a:solidFill>
                  <a:schemeClr val="bg1"/>
                </a:solidFill>
                <a:latin typeface="Courier New" pitchFamily="49" charset="0"/>
              </a:rPr>
              <a:t>DataArray</a:t>
            </a:r>
            <a:endParaRPr lang="en-US" sz="1600" b="1">
              <a:solidFill>
                <a:schemeClr val="bg1"/>
              </a:solidFill>
              <a:latin typeface="Courier New" pitchFamily="49" charset="0"/>
            </a:endParaRPr>
          </a:p>
        </p:txBody>
      </p:sp>
      <p:sp>
        <p:nvSpPr>
          <p:cNvPr id="24" name="Text Box 22"/>
          <p:cNvSpPr txBox="1">
            <a:spLocks noChangeArrowheads="1"/>
          </p:cNvSpPr>
          <p:nvPr/>
        </p:nvSpPr>
        <p:spPr bwMode="auto">
          <a:xfrm>
            <a:off x="8065499" y="4411663"/>
            <a:ext cx="15843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GB" sz="1600" b="1">
                <a:solidFill>
                  <a:schemeClr val="bg1"/>
                </a:solidFill>
                <a:latin typeface="Courier New" pitchFamily="49" charset="0"/>
              </a:rPr>
              <a:t>DataArray</a:t>
            </a:r>
            <a:endParaRPr lang="en-US" sz="1600" b="1">
              <a:solidFill>
                <a:schemeClr val="bg1"/>
              </a:solidFill>
              <a:latin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6678103"/>
      </p:ext>
    </p:extLst>
  </p:cSld>
  <p:clrMapOvr>
    <a:masterClrMapping/>
  </p:clrMapOvr>
</p:sld>
</file>

<file path=ppt/theme/theme1.xml><?xml version="1.0" encoding="utf-8"?>
<a:theme xmlns:a="http://schemas.openxmlformats.org/drawingml/2006/main" name="ECMWF Dark 16:9 colou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CMWF_16.9_dark_colour.potx" id="{2516F54D-C88E-4278-9035-58E05A35E147}" vid="{FD462CF4-FAC2-4707-B196-DC3B93263DE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ECMWF_16.9_dark_colour</Template>
  <TotalTime>13</TotalTime>
  <Words>449</Words>
  <Application>Microsoft Office PowerPoint</Application>
  <PresentationFormat>Custom</PresentationFormat>
  <Paragraphs>129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Courier New</vt:lpstr>
      <vt:lpstr>Times</vt:lpstr>
      <vt:lpstr>ECMWF Dark 16:9 colour</vt:lpstr>
      <vt:lpstr>PowerPoint Presentation</vt:lpstr>
      <vt:lpstr>General Guidance</vt:lpstr>
      <vt:lpstr>Parallel Initialisation</vt:lpstr>
      <vt:lpstr>Model_Driver</vt:lpstr>
      <vt:lpstr>Read_Data</vt:lpstr>
      <vt:lpstr>Sum_Data</vt:lpstr>
      <vt:lpstr>Finite_Difference</vt:lpstr>
      <vt:lpstr>Write_Data</vt:lpstr>
    </vt:vector>
  </TitlesOfParts>
  <Company>ECMWF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Burton</dc:creator>
  <cp:lastModifiedBy>Paul Burton</cp:lastModifiedBy>
  <cp:revision>3</cp:revision>
  <dcterms:created xsi:type="dcterms:W3CDTF">2017-01-25T16:47:44Z</dcterms:created>
  <dcterms:modified xsi:type="dcterms:W3CDTF">2017-01-26T08:20:57Z</dcterms:modified>
</cp:coreProperties>
</file>