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media/image104.jpg" ContentType="image/png"/>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65" r:id="rId2"/>
    <p:sldMasterId id="2147483718" r:id="rId3"/>
    <p:sldMasterId id="2147483736" r:id="rId4"/>
  </p:sldMasterIdLst>
  <p:notesMasterIdLst>
    <p:notesMasterId r:id="rId60"/>
  </p:notesMasterIdLst>
  <p:handoutMasterIdLst>
    <p:handoutMasterId r:id="rId61"/>
  </p:handoutMasterIdLst>
  <p:sldIdLst>
    <p:sldId id="699" r:id="rId5"/>
    <p:sldId id="700" r:id="rId6"/>
    <p:sldId id="647" r:id="rId7"/>
    <p:sldId id="634" r:id="rId8"/>
    <p:sldId id="702" r:id="rId9"/>
    <p:sldId id="701" r:id="rId10"/>
    <p:sldId id="690" r:id="rId11"/>
    <p:sldId id="691" r:id="rId12"/>
    <p:sldId id="710" r:id="rId13"/>
    <p:sldId id="709" r:id="rId14"/>
    <p:sldId id="711" r:id="rId15"/>
    <p:sldId id="676" r:id="rId16"/>
    <p:sldId id="684" r:id="rId17"/>
    <p:sldId id="695" r:id="rId18"/>
    <p:sldId id="685" r:id="rId19"/>
    <p:sldId id="686" r:id="rId20"/>
    <p:sldId id="688" r:id="rId21"/>
    <p:sldId id="705" r:id="rId22"/>
    <p:sldId id="668" r:id="rId23"/>
    <p:sldId id="566" r:id="rId24"/>
    <p:sldId id="635" r:id="rId25"/>
    <p:sldId id="616" r:id="rId26"/>
    <p:sldId id="617" r:id="rId27"/>
    <p:sldId id="689" r:id="rId28"/>
    <p:sldId id="646" r:id="rId29"/>
    <p:sldId id="673" r:id="rId30"/>
    <p:sldId id="704" r:id="rId31"/>
    <p:sldId id="666" r:id="rId32"/>
    <p:sldId id="561" r:id="rId33"/>
    <p:sldId id="697" r:id="rId34"/>
    <p:sldId id="707" r:id="rId35"/>
    <p:sldId id="572" r:id="rId36"/>
    <p:sldId id="624" r:id="rId37"/>
    <p:sldId id="625" r:id="rId38"/>
    <p:sldId id="660" r:id="rId39"/>
    <p:sldId id="514" r:id="rId40"/>
    <p:sldId id="258" r:id="rId41"/>
    <p:sldId id="708" r:id="rId42"/>
    <p:sldId id="544" r:id="rId43"/>
    <p:sldId id="713" r:id="rId44"/>
    <p:sldId id="535" r:id="rId45"/>
    <p:sldId id="596" r:id="rId46"/>
    <p:sldId id="529" r:id="rId47"/>
    <p:sldId id="537" r:id="rId48"/>
    <p:sldId id="672" r:id="rId49"/>
    <p:sldId id="665" r:id="rId50"/>
    <p:sldId id="484" r:id="rId51"/>
    <p:sldId id="589" r:id="rId52"/>
    <p:sldId id="714" r:id="rId53"/>
    <p:sldId id="590" r:id="rId54"/>
    <p:sldId id="582" r:id="rId55"/>
    <p:sldId id="585" r:id="rId56"/>
    <p:sldId id="556" r:id="rId57"/>
    <p:sldId id="706" r:id="rId58"/>
    <p:sldId id="588" r:id="rId59"/>
  </p:sldIdLst>
  <p:sldSz cx="9144000" cy="6858000" type="screen4x3"/>
  <p:notesSz cx="6794500" cy="99314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3692"/>
    <a:srgbClr val="3399FF"/>
    <a:srgbClr val="FF5050"/>
    <a:srgbClr val="0000FF"/>
    <a:srgbClr val="FF7575"/>
    <a:srgbClr val="FF9999"/>
    <a:srgbClr val="CCECFF"/>
    <a:srgbClr val="CC0000"/>
    <a:srgbClr val="FF9933"/>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11" autoAdjust="0"/>
    <p:restoredTop sz="90929"/>
  </p:normalViewPr>
  <p:slideViewPr>
    <p:cSldViewPr>
      <p:cViewPr varScale="1">
        <p:scale>
          <a:sx n="109" d="100"/>
          <a:sy n="109" d="100"/>
        </p:scale>
        <p:origin x="130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2190"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37.wmf"/><Relationship Id="rId7" Type="http://schemas.openxmlformats.org/officeDocument/2006/relationships/image" Target="../media/image41.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 Id="rId9"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44284" cy="496570"/>
          </a:xfrm>
          <a:prstGeom prst="rect">
            <a:avLst/>
          </a:prstGeom>
          <a:noFill/>
          <a:ln w="9525">
            <a:noFill/>
            <a:miter lim="800000"/>
            <a:headEnd/>
            <a:tailEnd/>
          </a:ln>
          <a:effectLst/>
        </p:spPr>
        <p:txBody>
          <a:bodyPr vert="horz" wrap="square" lIns="91285" tIns="45643" rIns="91285" bIns="45643" numCol="1" anchor="t" anchorCtr="0" compatLnSpc="1">
            <a:prstTxWarp prst="textNoShape">
              <a:avLst/>
            </a:prstTxWarp>
          </a:bodyPr>
          <a:lstStyle>
            <a:lvl1pPr>
              <a:defRPr sz="1200">
                <a:latin typeface="Times New Roman" pitchFamily="18" charset="0"/>
              </a:defRPr>
            </a:lvl1pPr>
          </a:lstStyle>
          <a:p>
            <a:endParaRPr lang="en-GB"/>
          </a:p>
        </p:txBody>
      </p:sp>
      <p:sp>
        <p:nvSpPr>
          <p:cNvPr id="60419" name="Rectangle 3"/>
          <p:cNvSpPr>
            <a:spLocks noGrp="1" noChangeArrowheads="1"/>
          </p:cNvSpPr>
          <p:nvPr>
            <p:ph type="dt" sz="quarter" idx="1"/>
          </p:nvPr>
        </p:nvSpPr>
        <p:spPr bwMode="auto">
          <a:xfrm>
            <a:off x="3850217" y="0"/>
            <a:ext cx="2944284" cy="496570"/>
          </a:xfrm>
          <a:prstGeom prst="rect">
            <a:avLst/>
          </a:prstGeom>
          <a:noFill/>
          <a:ln w="9525">
            <a:noFill/>
            <a:miter lim="800000"/>
            <a:headEnd/>
            <a:tailEnd/>
          </a:ln>
          <a:effectLst/>
        </p:spPr>
        <p:txBody>
          <a:bodyPr vert="horz" wrap="square" lIns="91285" tIns="45643" rIns="91285" bIns="45643" numCol="1" anchor="t" anchorCtr="0" compatLnSpc="1">
            <a:prstTxWarp prst="textNoShape">
              <a:avLst/>
            </a:prstTxWarp>
          </a:bodyPr>
          <a:lstStyle>
            <a:lvl1pPr algn="r">
              <a:defRPr sz="1200">
                <a:latin typeface="Times New Roman" pitchFamily="18" charset="0"/>
              </a:defRPr>
            </a:lvl1pPr>
          </a:lstStyle>
          <a:p>
            <a:endParaRPr lang="en-GB"/>
          </a:p>
        </p:txBody>
      </p:sp>
      <p:sp>
        <p:nvSpPr>
          <p:cNvPr id="60420" name="Rectangle 4"/>
          <p:cNvSpPr>
            <a:spLocks noGrp="1" noChangeArrowheads="1"/>
          </p:cNvSpPr>
          <p:nvPr>
            <p:ph type="ftr" sz="quarter" idx="2"/>
          </p:nvPr>
        </p:nvSpPr>
        <p:spPr bwMode="auto">
          <a:xfrm>
            <a:off x="0" y="9434830"/>
            <a:ext cx="2944284" cy="496570"/>
          </a:xfrm>
          <a:prstGeom prst="rect">
            <a:avLst/>
          </a:prstGeom>
          <a:noFill/>
          <a:ln w="9525">
            <a:noFill/>
            <a:miter lim="800000"/>
            <a:headEnd/>
            <a:tailEnd/>
          </a:ln>
          <a:effectLst/>
        </p:spPr>
        <p:txBody>
          <a:bodyPr vert="horz" wrap="square" lIns="91285" tIns="45643" rIns="91285" bIns="45643" numCol="1" anchor="b" anchorCtr="0" compatLnSpc="1">
            <a:prstTxWarp prst="textNoShape">
              <a:avLst/>
            </a:prstTxWarp>
          </a:bodyPr>
          <a:lstStyle>
            <a:lvl1pPr>
              <a:defRPr sz="1200">
                <a:latin typeface="Times New Roman" pitchFamily="18" charset="0"/>
              </a:defRPr>
            </a:lvl1pPr>
          </a:lstStyle>
          <a:p>
            <a:endParaRPr lang="en-GB"/>
          </a:p>
        </p:txBody>
      </p:sp>
      <p:sp>
        <p:nvSpPr>
          <p:cNvPr id="60421" name="Rectangle 5"/>
          <p:cNvSpPr>
            <a:spLocks noGrp="1" noChangeArrowheads="1"/>
          </p:cNvSpPr>
          <p:nvPr>
            <p:ph type="sldNum" sz="quarter" idx="3"/>
          </p:nvPr>
        </p:nvSpPr>
        <p:spPr bwMode="auto">
          <a:xfrm>
            <a:off x="3850217" y="9434830"/>
            <a:ext cx="2944284" cy="496570"/>
          </a:xfrm>
          <a:prstGeom prst="rect">
            <a:avLst/>
          </a:prstGeom>
          <a:noFill/>
          <a:ln w="9525">
            <a:noFill/>
            <a:miter lim="800000"/>
            <a:headEnd/>
            <a:tailEnd/>
          </a:ln>
          <a:effectLst/>
        </p:spPr>
        <p:txBody>
          <a:bodyPr vert="horz" wrap="square" lIns="91285" tIns="45643" rIns="91285" bIns="45643" numCol="1" anchor="b" anchorCtr="0" compatLnSpc="1">
            <a:prstTxWarp prst="textNoShape">
              <a:avLst/>
            </a:prstTxWarp>
          </a:bodyPr>
          <a:lstStyle>
            <a:lvl1pPr algn="r">
              <a:defRPr sz="1200">
                <a:latin typeface="Times New Roman" pitchFamily="18" charset="0"/>
              </a:defRPr>
            </a:lvl1pPr>
          </a:lstStyle>
          <a:p>
            <a:fld id="{39962623-47D8-4804-B65D-C5BA3054D626}" type="slidenum">
              <a:rPr lang="en-GB"/>
              <a:pPr/>
              <a:t>‹#›</a:t>
            </a:fld>
            <a:endParaRPr lang="en-GB"/>
          </a:p>
        </p:txBody>
      </p:sp>
    </p:spTree>
    <p:extLst>
      <p:ext uri="{BB962C8B-B14F-4D97-AF65-F5344CB8AC3E}">
        <p14:creationId xmlns:p14="http://schemas.microsoft.com/office/powerpoint/2010/main" val="3706801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284" cy="496570"/>
          </a:xfrm>
          <a:prstGeom prst="rect">
            <a:avLst/>
          </a:prstGeom>
          <a:noFill/>
          <a:ln w="9525">
            <a:noFill/>
            <a:miter lim="800000"/>
            <a:headEnd/>
            <a:tailEnd/>
          </a:ln>
          <a:effectLst/>
        </p:spPr>
        <p:txBody>
          <a:bodyPr vert="horz" wrap="square" lIns="91285" tIns="45643" rIns="91285" bIns="45643" numCol="1" anchor="t" anchorCtr="0" compatLnSpc="1">
            <a:prstTxWarp prst="textNoShape">
              <a:avLst/>
            </a:prstTxWarp>
          </a:bodyPr>
          <a:lstStyle>
            <a:lvl1pPr>
              <a:defRPr sz="1200">
                <a:latin typeface="Times New Roman" pitchFamily="18" charset="0"/>
              </a:defRPr>
            </a:lvl1pPr>
          </a:lstStyle>
          <a:p>
            <a:endParaRPr lang="en-GB"/>
          </a:p>
        </p:txBody>
      </p:sp>
      <p:sp>
        <p:nvSpPr>
          <p:cNvPr id="5123" name="Rectangle 3"/>
          <p:cNvSpPr>
            <a:spLocks noGrp="1" noChangeArrowheads="1"/>
          </p:cNvSpPr>
          <p:nvPr>
            <p:ph type="dt" idx="1"/>
          </p:nvPr>
        </p:nvSpPr>
        <p:spPr bwMode="auto">
          <a:xfrm>
            <a:off x="3850217" y="0"/>
            <a:ext cx="2944284" cy="496570"/>
          </a:xfrm>
          <a:prstGeom prst="rect">
            <a:avLst/>
          </a:prstGeom>
          <a:noFill/>
          <a:ln w="9525">
            <a:noFill/>
            <a:miter lim="800000"/>
            <a:headEnd/>
            <a:tailEnd/>
          </a:ln>
          <a:effectLst/>
        </p:spPr>
        <p:txBody>
          <a:bodyPr vert="horz" wrap="square" lIns="91285" tIns="45643" rIns="91285" bIns="45643" numCol="1" anchor="t" anchorCtr="0" compatLnSpc="1">
            <a:prstTxWarp prst="textNoShape">
              <a:avLst/>
            </a:prstTxWarp>
          </a:bodyPr>
          <a:lstStyle>
            <a:lvl1pPr algn="r">
              <a:defRPr sz="1200">
                <a:latin typeface="Times New Roman" pitchFamily="18" charset="0"/>
              </a:defRPr>
            </a:lvl1pPr>
          </a:lstStyle>
          <a:p>
            <a:endParaRPr lang="en-GB"/>
          </a:p>
        </p:txBody>
      </p:sp>
      <p:sp>
        <p:nvSpPr>
          <p:cNvPr id="5124" name="Rectangle 4"/>
          <p:cNvSpPr>
            <a:spLocks noGrp="1" noRot="1" noChangeAspect="1" noChangeArrowheads="1" noTextEdit="1"/>
          </p:cNvSpPr>
          <p:nvPr>
            <p:ph type="sldImg" idx="2"/>
          </p:nvPr>
        </p:nvSpPr>
        <p:spPr bwMode="auto">
          <a:xfrm>
            <a:off x="914400" y="746125"/>
            <a:ext cx="4965700" cy="3724275"/>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5934" y="4717415"/>
            <a:ext cx="4982634" cy="4469130"/>
          </a:xfrm>
          <a:prstGeom prst="rect">
            <a:avLst/>
          </a:prstGeom>
          <a:noFill/>
          <a:ln w="9525">
            <a:noFill/>
            <a:miter lim="800000"/>
            <a:headEnd/>
            <a:tailEnd/>
          </a:ln>
          <a:effectLst/>
        </p:spPr>
        <p:txBody>
          <a:bodyPr vert="horz" wrap="square" lIns="91285" tIns="45643" rIns="91285" bIns="45643"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126" name="Rectangle 6"/>
          <p:cNvSpPr>
            <a:spLocks noGrp="1" noChangeArrowheads="1"/>
          </p:cNvSpPr>
          <p:nvPr>
            <p:ph type="ftr" sz="quarter" idx="4"/>
          </p:nvPr>
        </p:nvSpPr>
        <p:spPr bwMode="auto">
          <a:xfrm>
            <a:off x="0" y="9434830"/>
            <a:ext cx="2944284" cy="496570"/>
          </a:xfrm>
          <a:prstGeom prst="rect">
            <a:avLst/>
          </a:prstGeom>
          <a:noFill/>
          <a:ln w="9525">
            <a:noFill/>
            <a:miter lim="800000"/>
            <a:headEnd/>
            <a:tailEnd/>
          </a:ln>
          <a:effectLst/>
        </p:spPr>
        <p:txBody>
          <a:bodyPr vert="horz" wrap="square" lIns="91285" tIns="45643" rIns="91285" bIns="45643" numCol="1" anchor="b" anchorCtr="0" compatLnSpc="1">
            <a:prstTxWarp prst="textNoShape">
              <a:avLst/>
            </a:prstTxWarp>
          </a:bodyPr>
          <a:lstStyle>
            <a:lvl1pPr>
              <a:defRPr sz="1200">
                <a:latin typeface="Times New Roman" pitchFamily="18" charset="0"/>
              </a:defRPr>
            </a:lvl1pPr>
          </a:lstStyle>
          <a:p>
            <a:endParaRPr lang="en-GB"/>
          </a:p>
        </p:txBody>
      </p:sp>
      <p:sp>
        <p:nvSpPr>
          <p:cNvPr id="5127" name="Rectangle 7"/>
          <p:cNvSpPr>
            <a:spLocks noGrp="1" noChangeArrowheads="1"/>
          </p:cNvSpPr>
          <p:nvPr>
            <p:ph type="sldNum" sz="quarter" idx="5"/>
          </p:nvPr>
        </p:nvSpPr>
        <p:spPr bwMode="auto">
          <a:xfrm>
            <a:off x="3850217" y="9434830"/>
            <a:ext cx="2944284" cy="496570"/>
          </a:xfrm>
          <a:prstGeom prst="rect">
            <a:avLst/>
          </a:prstGeom>
          <a:noFill/>
          <a:ln w="9525">
            <a:noFill/>
            <a:miter lim="800000"/>
            <a:headEnd/>
            <a:tailEnd/>
          </a:ln>
          <a:effectLst/>
        </p:spPr>
        <p:txBody>
          <a:bodyPr vert="horz" wrap="square" lIns="91285" tIns="45643" rIns="91285" bIns="45643" numCol="1" anchor="b" anchorCtr="0" compatLnSpc="1">
            <a:prstTxWarp prst="textNoShape">
              <a:avLst/>
            </a:prstTxWarp>
          </a:bodyPr>
          <a:lstStyle>
            <a:lvl1pPr algn="r">
              <a:defRPr sz="1200">
                <a:latin typeface="Times New Roman" pitchFamily="18" charset="0"/>
              </a:defRPr>
            </a:lvl1pPr>
          </a:lstStyle>
          <a:p>
            <a:fld id="{C23EB412-D6DE-4281-82B9-DFBA719497C9}" type="slidenum">
              <a:rPr lang="en-GB"/>
              <a:pPr/>
              <a:t>‹#›</a:t>
            </a:fld>
            <a:endParaRPr lang="en-GB"/>
          </a:p>
        </p:txBody>
      </p:sp>
    </p:spTree>
    <p:extLst>
      <p:ext uri="{BB962C8B-B14F-4D97-AF65-F5344CB8AC3E}">
        <p14:creationId xmlns:p14="http://schemas.microsoft.com/office/powerpoint/2010/main" val="127806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1</a:t>
            </a:fld>
            <a:endParaRPr lang="en-GB"/>
          </a:p>
        </p:txBody>
      </p:sp>
    </p:spTree>
    <p:extLst>
      <p:ext uri="{BB962C8B-B14F-4D97-AF65-F5344CB8AC3E}">
        <p14:creationId xmlns:p14="http://schemas.microsoft.com/office/powerpoint/2010/main" val="2016720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Mean error and change, as in previous slide. Here the main point is that there is a feedback between the change in aerosol radiative forcing (mainly less absorption by the mineral dust layer over the Arabian peninsula) and the local circulation in summer in the northern Indian ocean region. In particular, the model tends to have too strong lower level zonal wind associated to the summer Monsoon circulation and this contributes to an overestimation of precipitation in western India. The change in aerosol radiative forcing helps to slow down the circulation and reduces the precipitation bias. It is responsible for a reduction in the wind model bias of ~30% and the improvement in precipitation bias is confined to the western India coast only.</a:t>
            </a:r>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11</a:t>
            </a:fld>
            <a:endParaRPr lang="en-GB"/>
          </a:p>
        </p:txBody>
      </p:sp>
    </p:spTree>
    <p:extLst>
      <p:ext uri="{BB962C8B-B14F-4D97-AF65-F5344CB8AC3E}">
        <p14:creationId xmlns:p14="http://schemas.microsoft.com/office/powerpoint/2010/main" val="3952104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12</a:t>
            </a:fld>
            <a:endParaRPr lang="en-GB"/>
          </a:p>
        </p:txBody>
      </p:sp>
    </p:spTree>
    <p:extLst>
      <p:ext uri="{BB962C8B-B14F-4D97-AF65-F5344CB8AC3E}">
        <p14:creationId xmlns:p14="http://schemas.microsoft.com/office/powerpoint/2010/main" val="2291258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076" indent="-342076" defTabSz="912202">
              <a:spcBef>
                <a:spcPct val="20000"/>
              </a:spcBef>
              <a:buFontTx/>
              <a:buChar char="•"/>
              <a:defRPr/>
            </a:pPr>
            <a:r>
              <a:rPr lang="en-GB" sz="2400" kern="0" dirty="0">
                <a:solidFill>
                  <a:srgbClr val="000000"/>
                </a:solidFill>
                <a:latin typeface="Calibri"/>
              </a:rPr>
              <a:t>Tracer observations not really available at spatial and temporal resolution needed to extract wind info directly</a:t>
            </a:r>
          </a:p>
          <a:p>
            <a:pPr marL="342076" indent="-342076" defTabSz="912202">
              <a:spcBef>
                <a:spcPct val="20000"/>
              </a:spcBef>
              <a:buFontTx/>
              <a:buChar char="•"/>
              <a:defRPr/>
            </a:pPr>
            <a:r>
              <a:rPr lang="en-GB" sz="2400" kern="0" dirty="0">
                <a:solidFill>
                  <a:srgbClr val="000000"/>
                </a:solidFill>
                <a:latin typeface="Calibri"/>
              </a:rPr>
              <a:t>DA gives the potential to extract wind info indirectly through TL and AD of tracer advection</a:t>
            </a:r>
          </a:p>
          <a:p>
            <a:pPr marL="342076" indent="-342076" defTabSz="912202">
              <a:spcBef>
                <a:spcPct val="20000"/>
              </a:spcBef>
              <a:buFontTx/>
              <a:buChar char="•"/>
              <a:defRPr/>
            </a:pPr>
            <a:r>
              <a:rPr lang="en-GB" sz="2400" kern="0" dirty="0">
                <a:solidFill>
                  <a:srgbClr val="000000"/>
                </a:solidFill>
                <a:latin typeface="Calibri"/>
              </a:rPr>
              <a:t> Variability of O3 in UTLS is dominated by transport process. Photochemical lifetime long (months) and O3 is good tracer for flow). </a:t>
            </a:r>
          </a:p>
          <a:p>
            <a:pPr marL="342076" indent="-342076" defTabSz="912202">
              <a:spcBef>
                <a:spcPct val="20000"/>
              </a:spcBef>
              <a:buFontTx/>
              <a:buChar char="•"/>
              <a:defRPr/>
            </a:pPr>
            <a:r>
              <a:rPr lang="en-GB" sz="2400" dirty="0"/>
              <a:t>Similar to assimilation of IR and MW humidity channels have positive impact on tropospheric winds (</a:t>
            </a:r>
            <a:r>
              <a:rPr lang="en-GB" sz="2400" dirty="0" err="1"/>
              <a:t>Peuby</a:t>
            </a:r>
            <a:r>
              <a:rPr lang="en-GB" sz="2400" dirty="0"/>
              <a:t> and McNally, 2009)</a:t>
            </a:r>
          </a:p>
          <a:p>
            <a:pPr marL="342076" indent="-342076" defTabSz="912202">
              <a:spcBef>
                <a:spcPct val="20000"/>
              </a:spcBef>
              <a:buFontTx/>
              <a:buChar char="•"/>
              <a:defRPr/>
            </a:pPr>
            <a:endParaRPr lang="en-GB" sz="2400" kern="0" dirty="0">
              <a:solidFill>
                <a:srgbClr val="000000"/>
              </a:solidFill>
              <a:latin typeface="Calibri"/>
            </a:endParaRPr>
          </a:p>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2135358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076" indent="-342076" defTabSz="912202">
              <a:spcBef>
                <a:spcPct val="20000"/>
              </a:spcBef>
              <a:buFontTx/>
              <a:buChar char="•"/>
              <a:defRPr/>
            </a:pPr>
            <a:r>
              <a:rPr lang="en-GB" sz="2400" kern="0" dirty="0">
                <a:solidFill>
                  <a:srgbClr val="000000"/>
                </a:solidFill>
                <a:latin typeface="Calibri"/>
              </a:rPr>
              <a:t>Tracer observations not really available at spatial and temporal resolution needed to extract wind info directly</a:t>
            </a:r>
          </a:p>
          <a:p>
            <a:pPr marL="342076" indent="-342076" defTabSz="912202">
              <a:spcBef>
                <a:spcPct val="20000"/>
              </a:spcBef>
              <a:buFontTx/>
              <a:buChar char="•"/>
              <a:defRPr/>
            </a:pPr>
            <a:r>
              <a:rPr lang="en-GB" sz="2400" kern="0" dirty="0">
                <a:solidFill>
                  <a:srgbClr val="000000"/>
                </a:solidFill>
                <a:latin typeface="Calibri"/>
              </a:rPr>
              <a:t>DA gives the potential to extract wind info indirectly through TL and AD of tracer advection</a:t>
            </a:r>
          </a:p>
          <a:p>
            <a:pPr marL="342076" indent="-342076" defTabSz="912202">
              <a:spcBef>
                <a:spcPct val="20000"/>
              </a:spcBef>
              <a:buFontTx/>
              <a:buChar char="•"/>
              <a:defRPr/>
            </a:pPr>
            <a:r>
              <a:rPr lang="en-GB" sz="2400" kern="0" dirty="0">
                <a:solidFill>
                  <a:srgbClr val="000000"/>
                </a:solidFill>
                <a:latin typeface="Calibri"/>
              </a:rPr>
              <a:t> Variability of O3 in UTLS is dominated by transport process. Photochemical lifetime long (months) and O3 is good tracer for flow). </a:t>
            </a:r>
          </a:p>
          <a:p>
            <a:pPr marL="342076" indent="-342076" defTabSz="912202">
              <a:spcBef>
                <a:spcPct val="20000"/>
              </a:spcBef>
              <a:buFontTx/>
              <a:buChar char="•"/>
              <a:defRPr/>
            </a:pPr>
            <a:r>
              <a:rPr lang="en-GB" sz="2400" dirty="0"/>
              <a:t>Similar to assimilation of IR and MW humidity channels have positive impact on tropospheric winds (</a:t>
            </a:r>
            <a:r>
              <a:rPr lang="en-GB" sz="2400" dirty="0" err="1"/>
              <a:t>Peuby</a:t>
            </a:r>
            <a:r>
              <a:rPr lang="en-GB" sz="2400" dirty="0"/>
              <a:t> and McNally, 2009)</a:t>
            </a:r>
          </a:p>
          <a:p>
            <a:pPr marL="342076" indent="-342076" defTabSz="912202">
              <a:spcBef>
                <a:spcPct val="20000"/>
              </a:spcBef>
              <a:buFontTx/>
              <a:buChar char="•"/>
              <a:defRPr/>
            </a:pPr>
            <a:endParaRPr lang="en-GB" sz="2400" kern="0" dirty="0">
              <a:solidFill>
                <a:srgbClr val="000000"/>
              </a:solidFill>
              <a:latin typeface="Calibri"/>
            </a:endParaRPr>
          </a:p>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2135358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383386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Increments you get from observation</a:t>
            </a:r>
            <a:r>
              <a:rPr lang="en-GB" baseline="0" dirty="0" smtClean="0"/>
              <a:t> placed at the beginning of the window (top right), in the middle of the window (bottom left) and the end of the window (bottom right). Observation at the beginning of the window is like 3D-var (Integration of the tangent linear model for no </a:t>
            </a:r>
            <a:r>
              <a:rPr lang="en-GB" baseline="0" dirty="0" err="1" smtClean="0"/>
              <a:t>timesteps</a:t>
            </a:r>
            <a:r>
              <a:rPr lang="en-GB" baseline="0" dirty="0" smtClean="0"/>
              <a:t> does nothing!, Mike’s old </a:t>
            </a:r>
            <a:r>
              <a:rPr lang="en-GB" baseline="0" smtClean="0"/>
              <a:t>4D-var lecture shows the maths)</a:t>
            </a:r>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16</a:t>
            </a:fld>
            <a:endParaRPr lang="en-GB"/>
          </a:p>
        </p:txBody>
      </p:sp>
    </p:spTree>
    <p:extLst>
      <p:ext uri="{BB962C8B-B14F-4D97-AF65-F5344CB8AC3E}">
        <p14:creationId xmlns:p14="http://schemas.microsoft.com/office/powerpoint/2010/main" val="1910942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bwMode="auto">
          <a:xfrm>
            <a:off x="914400" y="746125"/>
            <a:ext cx="4965700" cy="3724275"/>
          </a:xfrm>
          <a:prstGeom prst="rect">
            <a:avLst/>
          </a:prstGeom>
          <a:noFill/>
          <a:ln>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D7C06F-EBDE-493B-814B-7303D5BE855B}" type="slidenum">
              <a:rPr lang="en-GB" smtClean="0">
                <a:solidFill>
                  <a:prstClr val="black"/>
                </a:solidFill>
              </a:rPr>
              <a:pPr/>
              <a:t>18</a:t>
            </a:fld>
            <a:endParaRPr lang="en-GB" smtClean="0">
              <a:solidFill>
                <a:prstClr val="black"/>
              </a:solidFill>
            </a:endParaRPr>
          </a:p>
        </p:txBody>
      </p:sp>
    </p:spTree>
    <p:extLst>
      <p:ext uri="{BB962C8B-B14F-4D97-AF65-F5344CB8AC3E}">
        <p14:creationId xmlns:p14="http://schemas.microsoft.com/office/powerpoint/2010/main" val="2914273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19</a:t>
            </a:fld>
            <a:endParaRPr lang="en-GB"/>
          </a:p>
        </p:txBody>
      </p:sp>
    </p:spTree>
    <p:extLst>
      <p:ext uri="{BB962C8B-B14F-4D97-AF65-F5344CB8AC3E}">
        <p14:creationId xmlns:p14="http://schemas.microsoft.com/office/powerpoint/2010/main" val="40719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20</a:t>
            </a:fld>
            <a:endParaRPr lang="en-GB"/>
          </a:p>
        </p:txBody>
      </p:sp>
    </p:spTree>
    <p:extLst>
      <p:ext uri="{BB962C8B-B14F-4D97-AF65-F5344CB8AC3E}">
        <p14:creationId xmlns:p14="http://schemas.microsoft.com/office/powerpoint/2010/main" val="3171652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1pPr>
            <a:lvl2pPr marL="749711" indent="-28835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2pPr>
            <a:lvl3pPr marL="1153401"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3pPr>
            <a:lvl4pPr marL="161476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4pPr>
            <a:lvl5pPr marL="207612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5pPr>
            <a:lvl6pPr marL="253748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6pPr>
            <a:lvl7pPr marL="299884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7pPr>
            <a:lvl8pPr marL="346020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8pPr>
            <a:lvl9pPr marL="392156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9pPr>
          </a:lstStyle>
          <a:p>
            <a:pPr eaLnBrk="1" hangingPunct="1"/>
            <a:fld id="{3CBC41EC-0575-4094-B747-2A9661B42AF0}" type="slidenum">
              <a:rPr lang="en-GB" smtClean="0">
                <a:solidFill>
                  <a:srgbClr val="000000"/>
                </a:solidFill>
              </a:rPr>
              <a:pPr eaLnBrk="1" hangingPunct="1"/>
              <a:t>21</a:t>
            </a:fld>
            <a:endParaRPr lang="en-GB" smtClean="0">
              <a:solidFill>
                <a:srgbClr val="000000"/>
              </a:solidFill>
            </a:endParaRPr>
          </a:p>
        </p:txBody>
      </p:sp>
      <p:sp>
        <p:nvSpPr>
          <p:cNvPr id="52227" name="Rectangle 1"/>
          <p:cNvSpPr>
            <a:spLocks noGrp="1" noRot="1" noChangeAspect="1" noChangeArrowheads="1" noTextEdit="1"/>
          </p:cNvSpPr>
          <p:nvPr>
            <p:ph type="sldImg"/>
          </p:nvPr>
        </p:nvSpPr>
        <p:spPr>
          <a:xfrm>
            <a:off x="914400" y="746125"/>
            <a:ext cx="4965700" cy="3724275"/>
          </a:xfrm>
          <a:ln/>
        </p:spPr>
      </p:sp>
      <p:sp>
        <p:nvSpPr>
          <p:cNvPr id="52228" name="Rectangle 2"/>
          <p:cNvSpPr>
            <a:spLocks noGrp="1" noChangeArrowheads="1"/>
          </p:cNvSpPr>
          <p:nvPr>
            <p:ph type="body" idx="1"/>
          </p:nvPr>
        </p:nvSpPr>
        <p:spPr>
          <a:xfrm>
            <a:off x="679450" y="4717415"/>
            <a:ext cx="5435600" cy="44691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948851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2505955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22</a:t>
            </a:fld>
            <a:endParaRPr lang="en-GB"/>
          </a:p>
        </p:txBody>
      </p:sp>
    </p:spTree>
    <p:extLst>
      <p:ext uri="{BB962C8B-B14F-4D97-AF65-F5344CB8AC3E}">
        <p14:creationId xmlns:p14="http://schemas.microsoft.com/office/powerpoint/2010/main" val="6508962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23</a:t>
            </a:fld>
            <a:endParaRPr lang="en-GB"/>
          </a:p>
        </p:txBody>
      </p:sp>
    </p:spTree>
    <p:extLst>
      <p:ext uri="{BB962C8B-B14F-4D97-AF65-F5344CB8AC3E}">
        <p14:creationId xmlns:p14="http://schemas.microsoft.com/office/powerpoint/2010/main" val="7293648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24</a:t>
            </a:fld>
            <a:endParaRPr lang="en-GB"/>
          </a:p>
        </p:txBody>
      </p:sp>
    </p:spTree>
    <p:extLst>
      <p:ext uri="{BB962C8B-B14F-4D97-AF65-F5344CB8AC3E}">
        <p14:creationId xmlns:p14="http://schemas.microsoft.com/office/powerpoint/2010/main" val="1752693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25</a:t>
            </a:fld>
            <a:endParaRPr lang="en-GB"/>
          </a:p>
        </p:txBody>
      </p:sp>
    </p:spTree>
    <p:extLst>
      <p:ext uri="{BB962C8B-B14F-4D97-AF65-F5344CB8AC3E}">
        <p14:creationId xmlns:p14="http://schemas.microsoft.com/office/powerpoint/2010/main" val="20828785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26</a:t>
            </a:fld>
            <a:endParaRPr lang="en-GB"/>
          </a:p>
        </p:txBody>
      </p:sp>
    </p:spTree>
    <p:extLst>
      <p:ext uri="{BB962C8B-B14F-4D97-AF65-F5344CB8AC3E}">
        <p14:creationId xmlns:p14="http://schemas.microsoft.com/office/powerpoint/2010/main" val="2630082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27</a:t>
            </a:fld>
            <a:endParaRPr lang="en-GB"/>
          </a:p>
        </p:txBody>
      </p:sp>
    </p:spTree>
    <p:extLst>
      <p:ext uri="{BB962C8B-B14F-4D97-AF65-F5344CB8AC3E}">
        <p14:creationId xmlns:p14="http://schemas.microsoft.com/office/powerpoint/2010/main" val="26300822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28</a:t>
            </a:fld>
            <a:endParaRPr lang="en-GB"/>
          </a:p>
        </p:txBody>
      </p:sp>
    </p:spTree>
    <p:extLst>
      <p:ext uri="{BB962C8B-B14F-4D97-AF65-F5344CB8AC3E}">
        <p14:creationId xmlns:p14="http://schemas.microsoft.com/office/powerpoint/2010/main" val="34785790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en-US" smtClean="0">
                <a:latin typeface="Times New Roman" pitchFamily="18" charset="0"/>
              </a:rPr>
              <a:t>The last few decades satellites have provided many exciting observations of atmospheric composition. This has allowed us to view the ozone hole, pollution, dust plumes, and volcanic ash, among many other things.</a:t>
            </a:r>
          </a:p>
        </p:txBody>
      </p:sp>
      <p:sp>
        <p:nvSpPr>
          <p:cNvPr id="64516"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1pPr>
            <a:lvl2pPr marL="749711" indent="-28835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2pPr>
            <a:lvl3pPr marL="1153401"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3pPr>
            <a:lvl4pPr marL="161476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4pPr>
            <a:lvl5pPr marL="207612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5pPr>
            <a:lvl6pPr marL="253748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6pPr>
            <a:lvl7pPr marL="299884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7pPr>
            <a:lvl8pPr marL="346020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8pPr>
            <a:lvl9pPr marL="392156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pitchFamily="34" charset="0"/>
                <a:ea typeface="DejaVu Sans" charset="0"/>
                <a:cs typeface="DejaVu Sans" charset="0"/>
              </a:defRPr>
            </a:lvl9pPr>
          </a:lstStyle>
          <a:p>
            <a:pPr eaLnBrk="1" hangingPunct="1">
              <a:buFont typeface="Arial" pitchFamily="34" charset="0"/>
              <a:buNone/>
            </a:pPr>
            <a:fld id="{20DCD25B-D8B4-404A-B3A1-782B8C407B96}" type="slidenum">
              <a:rPr lang="en-GB" smtClean="0">
                <a:solidFill>
                  <a:srgbClr val="000000"/>
                </a:solidFill>
              </a:rPr>
              <a:pPr eaLnBrk="1" hangingPunct="1">
                <a:buFont typeface="Arial" pitchFamily="34" charset="0"/>
                <a:buNone/>
              </a:pPr>
              <a:t>29</a:t>
            </a:fld>
            <a:endParaRPr lang="en-GB" smtClean="0">
              <a:solidFill>
                <a:srgbClr val="000000"/>
              </a:solidFill>
            </a:endParaRPr>
          </a:p>
        </p:txBody>
      </p:sp>
    </p:spTree>
    <p:extLst>
      <p:ext uri="{BB962C8B-B14F-4D97-AF65-F5344CB8AC3E}">
        <p14:creationId xmlns:p14="http://schemas.microsoft.com/office/powerpoint/2010/main" val="15347674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GOSAT:</a:t>
            </a:r>
            <a:r>
              <a:rPr lang="en-GB" baseline="0" dirty="0" smtClean="0"/>
              <a:t> Lower Troposphere (it’s what we want because the main variability is there) but not dense at all and only daytime data. Two measurement modes: nadir over land (even more sparse) and glint over ocean. </a:t>
            </a:r>
          </a:p>
          <a:p>
            <a:r>
              <a:rPr lang="en-GB" baseline="0" dirty="0" smtClean="0"/>
              <a:t>IASI: Middle Troposphere. Less interesting  but better coverage, denser and daytime + </a:t>
            </a:r>
            <a:r>
              <a:rPr lang="en-GB" baseline="0" dirty="0" err="1" smtClean="0"/>
              <a:t>nighttime</a:t>
            </a:r>
            <a:r>
              <a:rPr lang="en-GB" baseline="0" dirty="0" smtClean="0"/>
              <a:t> measurements. </a:t>
            </a:r>
          </a:p>
          <a:p>
            <a:r>
              <a:rPr lang="en-GB" baseline="0" dirty="0" smtClean="0"/>
              <a:t>OCO-2: Similar to GOSAT but only “one line” (tiny swath). At the beginning of the mission, few orbits at nadir and then few orbits at glint.</a:t>
            </a:r>
            <a:endParaRPr lang="en-GB" dirty="0"/>
          </a:p>
        </p:txBody>
      </p:sp>
      <p:sp>
        <p:nvSpPr>
          <p:cNvPr id="4" name="Slide Number Placeholder 3"/>
          <p:cNvSpPr>
            <a:spLocks noGrp="1"/>
          </p:cNvSpPr>
          <p:nvPr>
            <p:ph type="sldNum" sz="quarter" idx="10"/>
          </p:nvPr>
        </p:nvSpPr>
        <p:spPr/>
        <p:txBody>
          <a:bodyPr/>
          <a:lstStyle/>
          <a:p>
            <a:fld id="{2646D813-E120-4CEF-A968-E6AD40482C38}" type="slidenum">
              <a:rPr lang="en-GB" smtClean="0"/>
              <a:t>31</a:t>
            </a:fld>
            <a:endParaRPr lang="en-GB"/>
          </a:p>
        </p:txBody>
      </p:sp>
    </p:spTree>
    <p:extLst>
      <p:ext uri="{BB962C8B-B14F-4D97-AF65-F5344CB8AC3E}">
        <p14:creationId xmlns:p14="http://schemas.microsoft.com/office/powerpoint/2010/main" val="38247975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32</a:t>
            </a:fld>
            <a:endParaRPr lang="en-GB"/>
          </a:p>
        </p:txBody>
      </p:sp>
    </p:spTree>
    <p:extLst>
      <p:ext uri="{BB962C8B-B14F-4D97-AF65-F5344CB8AC3E}">
        <p14:creationId xmlns:p14="http://schemas.microsoft.com/office/powerpoint/2010/main" val="2984884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a:t>
            </a:fld>
            <a:endParaRPr lang="en-GB"/>
          </a:p>
        </p:txBody>
      </p:sp>
    </p:spTree>
    <p:extLst>
      <p:ext uri="{BB962C8B-B14F-4D97-AF65-F5344CB8AC3E}">
        <p14:creationId xmlns:p14="http://schemas.microsoft.com/office/powerpoint/2010/main" val="3826278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33</a:t>
            </a:fld>
            <a:endParaRPr lang="en-GB"/>
          </a:p>
        </p:txBody>
      </p:sp>
    </p:spTree>
    <p:extLst>
      <p:ext uri="{BB962C8B-B14F-4D97-AF65-F5344CB8AC3E}">
        <p14:creationId xmlns:p14="http://schemas.microsoft.com/office/powerpoint/2010/main" val="13155054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34</a:t>
            </a:fld>
            <a:endParaRPr lang="en-GB"/>
          </a:p>
        </p:txBody>
      </p:sp>
    </p:spTree>
    <p:extLst>
      <p:ext uri="{BB962C8B-B14F-4D97-AF65-F5344CB8AC3E}">
        <p14:creationId xmlns:p14="http://schemas.microsoft.com/office/powerpoint/2010/main" val="14952842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35</a:t>
            </a:fld>
            <a:endParaRPr lang="en-GB"/>
          </a:p>
        </p:txBody>
      </p:sp>
    </p:spTree>
    <p:extLst>
      <p:ext uri="{BB962C8B-B14F-4D97-AF65-F5344CB8AC3E}">
        <p14:creationId xmlns:p14="http://schemas.microsoft.com/office/powerpoint/2010/main" val="9053307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36</a:t>
            </a:fld>
            <a:endParaRPr lang="en-GB"/>
          </a:p>
        </p:txBody>
      </p:sp>
    </p:spTree>
    <p:extLst>
      <p:ext uri="{BB962C8B-B14F-4D97-AF65-F5344CB8AC3E}">
        <p14:creationId xmlns:p14="http://schemas.microsoft.com/office/powerpoint/2010/main" val="33194483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4BA63F-1C7B-4D6A-B5BB-EF1EC5E15268}" type="slidenum">
              <a:rPr lang="en-GB"/>
              <a:pPr/>
              <a:t>37</a:t>
            </a:fld>
            <a:endParaRPr lang="en-GB"/>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xfrm>
            <a:off x="905060" y="4716946"/>
            <a:ext cx="4984382" cy="4470539"/>
          </a:xfrm>
        </p:spPr>
        <p:txBody>
          <a:bodyPr/>
          <a:lstStyle/>
          <a:p>
            <a:endParaRPr lang="en-US"/>
          </a:p>
        </p:txBody>
      </p:sp>
    </p:spTree>
    <p:extLst>
      <p:ext uri="{BB962C8B-B14F-4D97-AF65-F5344CB8AC3E}">
        <p14:creationId xmlns:p14="http://schemas.microsoft.com/office/powerpoint/2010/main" val="561478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Fine mode to come….</a:t>
            </a:r>
            <a:endParaRPr lang="en-GB" dirty="0"/>
          </a:p>
        </p:txBody>
      </p:sp>
      <p:sp>
        <p:nvSpPr>
          <p:cNvPr id="4" name="Slide Number Placeholder 3"/>
          <p:cNvSpPr>
            <a:spLocks noGrp="1"/>
          </p:cNvSpPr>
          <p:nvPr>
            <p:ph type="sldNum" sz="quarter" idx="10"/>
          </p:nvPr>
        </p:nvSpPr>
        <p:spPr/>
        <p:txBody>
          <a:bodyPr/>
          <a:lstStyle/>
          <a:p>
            <a:pPr>
              <a:defRPr/>
            </a:pPr>
            <a:fld id="{269FDC64-620F-42CE-9BDE-D93F06389D21}" type="slidenum">
              <a:rPr lang="en-GB" smtClean="0"/>
              <a:pPr>
                <a:defRPr/>
              </a:pPr>
              <a:t>39</a:t>
            </a:fld>
            <a:endParaRPr lang="en-GB"/>
          </a:p>
        </p:txBody>
      </p:sp>
    </p:spTree>
    <p:extLst>
      <p:ext uri="{BB962C8B-B14F-4D97-AF65-F5344CB8AC3E}">
        <p14:creationId xmlns:p14="http://schemas.microsoft.com/office/powerpoint/2010/main" val="17185578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C3699-3A4A-4130-A52D-07C327F58922}" type="slidenum">
              <a:rPr lang="en-GB"/>
              <a:pPr/>
              <a:t>41</a:t>
            </a:fld>
            <a:endParaRPr lang="en-GB"/>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xfrm>
            <a:off x="905060" y="4716946"/>
            <a:ext cx="4984382" cy="4470539"/>
          </a:xfrm>
        </p:spPr>
        <p:txBody>
          <a:bodyPr/>
          <a:lstStyle/>
          <a:p>
            <a:endParaRPr lang="en-US"/>
          </a:p>
        </p:txBody>
      </p:sp>
    </p:spTree>
    <p:extLst>
      <p:ext uri="{BB962C8B-B14F-4D97-AF65-F5344CB8AC3E}">
        <p14:creationId xmlns:p14="http://schemas.microsoft.com/office/powerpoint/2010/main" val="430319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42</a:t>
            </a:fld>
            <a:endParaRPr lang="en-GB"/>
          </a:p>
        </p:txBody>
      </p:sp>
    </p:spTree>
    <p:extLst>
      <p:ext uri="{BB962C8B-B14F-4D97-AF65-F5344CB8AC3E}">
        <p14:creationId xmlns:p14="http://schemas.microsoft.com/office/powerpoint/2010/main" val="17953040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43</a:t>
            </a:fld>
            <a:endParaRPr lang="en-GB"/>
          </a:p>
        </p:txBody>
      </p:sp>
    </p:spTree>
    <p:extLst>
      <p:ext uri="{BB962C8B-B14F-4D97-AF65-F5344CB8AC3E}">
        <p14:creationId xmlns:p14="http://schemas.microsoft.com/office/powerpoint/2010/main" val="2605260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4B3C28B0-3EF3-4062-B3F9-4468B97B2F55}" type="slidenum">
              <a:rPr lang="en-GB" smtClean="0"/>
              <a:pPr/>
              <a:t>44</a:t>
            </a:fld>
            <a:endParaRPr lang="en-GB"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GB" dirty="0" smtClean="0"/>
          </a:p>
          <a:p>
            <a:r>
              <a:rPr lang="en-GB" smtClean="0"/>
              <a:t>What </a:t>
            </a:r>
            <a:r>
              <a:rPr lang="en-GB" dirty="0" smtClean="0"/>
              <a:t>you’re presented with is a map of the world showing a section of the A-Train orbit, and some simple menus. You can choose a start year, month, day, hour and minute and that defines the orbit start time. And you can choose a period in hours which dictates the length of orbit you want to show. Then if you click any two points on the orbit you get a plot of…</a:t>
            </a:r>
          </a:p>
          <a:p>
            <a:endParaRPr lang="en-GB" dirty="0" smtClean="0"/>
          </a:p>
          <a:p>
            <a:r>
              <a:rPr lang="en-GB" dirty="0" smtClean="0"/>
              <a:t>… </a:t>
            </a:r>
            <a:r>
              <a:rPr lang="en-GB" dirty="0" err="1" smtClean="0"/>
              <a:t>CloudSat</a:t>
            </a:r>
            <a:r>
              <a:rPr lang="en-GB" dirty="0" smtClean="0"/>
              <a:t> reflectivity, CALIPSO feature classification flag (just as in the previous slide), and then the IFS forecast for the corresponding section. The IFS plots show cloud and aerosol optical thickness superimposed – aerosol is represented by the vertical colours, and cloud is represented by superimposed shades of grey. The experiments shown here are </a:t>
            </a:r>
            <a:r>
              <a:rPr lang="en-GB" dirty="0" err="1" smtClean="0"/>
              <a:t>eybt</a:t>
            </a:r>
            <a:r>
              <a:rPr lang="en-GB" dirty="0" smtClean="0"/>
              <a:t> and f026, which are forecast only and with data assimilation respectively.</a:t>
            </a:r>
          </a:p>
          <a:p>
            <a:endParaRPr lang="en-GB" dirty="0" smtClean="0"/>
          </a:p>
          <a:p>
            <a:r>
              <a:rPr lang="en-GB" dirty="0" smtClean="0"/>
              <a:t>As you can see, this only allows a qualitative comparison, not a </a:t>
            </a:r>
            <a:r>
              <a:rPr lang="en-GB" dirty="0" err="1" smtClean="0"/>
              <a:t>quantative</a:t>
            </a:r>
            <a:r>
              <a:rPr lang="en-GB" dirty="0" smtClean="0"/>
              <a:t> one, but you can see that there’s generally pretty good agreement between the observations and both IFS forecasts. Areas of cloud match well, as do aerosol in the boundary layer. The vertical structure of the forecast aerosols had never been looked at before though, and so one thing that this comparison has thrown up is these areas where aerosol appears to have been lifted up by convection, and this is not seen in the CALIPSO data. So this now raises the question of whether the model is not raining the aerosol out well enough in convective plumes, or the CALIPSO processing algorithm has problems seeing aerosol underneath cloud.</a:t>
            </a:r>
          </a:p>
          <a:p>
            <a:endParaRPr lang="en-GB" dirty="0" smtClean="0"/>
          </a:p>
          <a:p>
            <a:r>
              <a:rPr lang="en-GB" dirty="0" smtClean="0"/>
              <a:t>Apparent uplifting of aerosol by convection has lead to more thought being put into both model parameterisation and CALIPSO processing.</a:t>
            </a:r>
          </a:p>
          <a:p>
            <a:r>
              <a:rPr lang="en-GB" dirty="0" smtClean="0"/>
              <a:t>Parameterisation: should aerosol be lifted like this? Should it not be rained out instead? May trigger work to more closely integrate the wet deposition with the convection scheme to get more realistic behaviour.</a:t>
            </a:r>
          </a:p>
          <a:p>
            <a:r>
              <a:rPr lang="en-GB" dirty="0" smtClean="0"/>
              <a:t>CALIPSO processing: algorithm to detect aerosol is not used underneath cloud of more than a certain thickness, despite possibility that it could possibly still detect some aerosol. Might lead to CALIPSO missing aerosol that really is there. May trigger work on this processing.</a:t>
            </a:r>
          </a:p>
          <a:p>
            <a:endParaRPr lang="en-GB" dirty="0" smtClean="0"/>
          </a:p>
        </p:txBody>
      </p:sp>
    </p:spTree>
    <p:extLst>
      <p:ext uri="{BB962C8B-B14F-4D97-AF65-F5344CB8AC3E}">
        <p14:creationId xmlns:p14="http://schemas.microsoft.com/office/powerpoint/2010/main" val="3506798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WHO(2014):</a:t>
            </a:r>
            <a:r>
              <a:rPr lang="en-GB" baseline="0" dirty="0" smtClean="0"/>
              <a:t> ~ 7 million deaths related to air pollution in 2012. Biggest environmental health risk.</a:t>
            </a:r>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4</a:t>
            </a:fld>
            <a:endParaRPr lang="en-GB"/>
          </a:p>
        </p:txBody>
      </p:sp>
    </p:spTree>
    <p:extLst>
      <p:ext uri="{BB962C8B-B14F-4D97-AF65-F5344CB8AC3E}">
        <p14:creationId xmlns:p14="http://schemas.microsoft.com/office/powerpoint/2010/main" val="40167955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6670086-D1AD-4385-A6DE-BDA5F3793C8C}" type="slidenum">
              <a:rPr lang="en-GB" smtClean="0"/>
              <a:pPr>
                <a:defRPr/>
              </a:pPr>
              <a:t>45</a:t>
            </a:fld>
            <a:endParaRPr lang="en-GB"/>
          </a:p>
        </p:txBody>
      </p:sp>
    </p:spTree>
    <p:extLst>
      <p:ext uri="{BB962C8B-B14F-4D97-AF65-F5344CB8AC3E}">
        <p14:creationId xmlns:p14="http://schemas.microsoft.com/office/powerpoint/2010/main" val="1528906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1pPr>
            <a:lvl2pPr marL="749711" indent="-28835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2pPr>
            <a:lvl3pPr marL="1153401"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3pPr>
            <a:lvl4pPr marL="161476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4pPr>
            <a:lvl5pPr marL="2076122" indent="-230680" eaLnBrk="0" hangingPunct="0">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5pPr>
            <a:lvl6pPr marL="253748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6pPr>
            <a:lvl7pPr marL="2998843"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7pPr>
            <a:lvl8pPr marL="346020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8pPr>
            <a:lvl9pPr marL="3921564" indent="-230680" defTabSz="453351" eaLnBrk="0" fontAlgn="base" hangingPunct="0">
              <a:spcBef>
                <a:spcPct val="0"/>
              </a:spcBef>
              <a:spcAft>
                <a:spcPct val="0"/>
              </a:spcAft>
              <a:tabLst>
                <a:tab pos="0" algn="l"/>
                <a:tab pos="922721" algn="l"/>
                <a:tab pos="1845442" algn="l"/>
                <a:tab pos="2768163" algn="l"/>
                <a:tab pos="3690884" algn="l"/>
                <a:tab pos="4613605" algn="l"/>
                <a:tab pos="5536326" algn="l"/>
                <a:tab pos="6459047" algn="l"/>
                <a:tab pos="7381768" algn="l"/>
                <a:tab pos="8304489" algn="l"/>
                <a:tab pos="9227210" algn="l"/>
                <a:tab pos="10149931" algn="l"/>
              </a:tabLst>
              <a:defRPr>
                <a:solidFill>
                  <a:schemeClr val="bg1"/>
                </a:solidFill>
                <a:latin typeface="Arial" charset="0"/>
                <a:ea typeface="DejaVu Sans" charset="0"/>
                <a:cs typeface="DejaVu Sans" charset="0"/>
              </a:defRPr>
            </a:lvl9pPr>
          </a:lstStyle>
          <a:p>
            <a:pPr eaLnBrk="1" hangingPunct="1"/>
            <a:fld id="{336A64DA-F930-4ED6-8869-08EF9D878DBD}" type="slidenum">
              <a:rPr lang="en-GB" smtClean="0">
                <a:solidFill>
                  <a:srgbClr val="000000"/>
                </a:solidFill>
              </a:rPr>
              <a:pPr eaLnBrk="1" hangingPunct="1"/>
              <a:t>46</a:t>
            </a:fld>
            <a:endParaRPr lang="en-GB" smtClean="0">
              <a:solidFill>
                <a:srgbClr val="000000"/>
              </a:solidFill>
            </a:endParaRPr>
          </a:p>
        </p:txBody>
      </p:sp>
      <p:sp>
        <p:nvSpPr>
          <p:cNvPr id="57347" name="Rectangle 1"/>
          <p:cNvSpPr>
            <a:spLocks noGrp="1" noRot="1" noChangeAspect="1" noChangeArrowheads="1" noTextEdit="1"/>
          </p:cNvSpPr>
          <p:nvPr>
            <p:ph type="sldImg"/>
          </p:nvPr>
        </p:nvSpPr>
        <p:spPr>
          <a:xfrm>
            <a:off x="914400" y="746125"/>
            <a:ext cx="4965700" cy="3724275"/>
          </a:xfrm>
          <a:ln/>
        </p:spPr>
      </p:sp>
      <p:sp>
        <p:nvSpPr>
          <p:cNvPr id="57348" name="Rectangle 2"/>
          <p:cNvSpPr>
            <a:spLocks noGrp="1" noChangeArrowheads="1"/>
          </p:cNvSpPr>
          <p:nvPr>
            <p:ph type="body" idx="1"/>
          </p:nvPr>
        </p:nvSpPr>
        <p:spPr>
          <a:xfrm>
            <a:off x="679450" y="4717415"/>
            <a:ext cx="5435600" cy="44691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5458845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47</a:t>
            </a:fld>
            <a:endParaRPr lang="en-GB"/>
          </a:p>
        </p:txBody>
      </p:sp>
    </p:spTree>
    <p:extLst>
      <p:ext uri="{BB962C8B-B14F-4D97-AF65-F5344CB8AC3E}">
        <p14:creationId xmlns:p14="http://schemas.microsoft.com/office/powerpoint/2010/main" val="5469365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48</a:t>
            </a:fld>
            <a:endParaRPr lang="en-GB"/>
          </a:p>
        </p:txBody>
      </p:sp>
    </p:spTree>
    <p:extLst>
      <p:ext uri="{BB962C8B-B14F-4D97-AF65-F5344CB8AC3E}">
        <p14:creationId xmlns:p14="http://schemas.microsoft.com/office/powerpoint/2010/main" val="33153771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49</a:t>
            </a:fld>
            <a:endParaRPr lang="en-GB"/>
          </a:p>
        </p:txBody>
      </p:sp>
    </p:spTree>
    <p:extLst>
      <p:ext uri="{BB962C8B-B14F-4D97-AF65-F5344CB8AC3E}">
        <p14:creationId xmlns:p14="http://schemas.microsoft.com/office/powerpoint/2010/main" val="4377013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50</a:t>
            </a:fld>
            <a:endParaRPr lang="en-GB"/>
          </a:p>
        </p:txBody>
      </p:sp>
    </p:spTree>
    <p:extLst>
      <p:ext uri="{BB962C8B-B14F-4D97-AF65-F5344CB8AC3E}">
        <p14:creationId xmlns:p14="http://schemas.microsoft.com/office/powerpoint/2010/main" val="31177689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51</a:t>
            </a:fld>
            <a:endParaRPr lang="en-GB"/>
          </a:p>
        </p:txBody>
      </p:sp>
    </p:spTree>
    <p:extLst>
      <p:ext uri="{BB962C8B-B14F-4D97-AF65-F5344CB8AC3E}">
        <p14:creationId xmlns:p14="http://schemas.microsoft.com/office/powerpoint/2010/main" val="33116483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52</a:t>
            </a:fld>
            <a:endParaRPr lang="en-GB"/>
          </a:p>
        </p:txBody>
      </p:sp>
    </p:spTree>
    <p:extLst>
      <p:ext uri="{BB962C8B-B14F-4D97-AF65-F5344CB8AC3E}">
        <p14:creationId xmlns:p14="http://schemas.microsoft.com/office/powerpoint/2010/main" val="16865419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53</a:t>
            </a:fld>
            <a:endParaRPr lang="en-GB"/>
          </a:p>
        </p:txBody>
      </p:sp>
    </p:spTree>
    <p:extLst>
      <p:ext uri="{BB962C8B-B14F-4D97-AF65-F5344CB8AC3E}">
        <p14:creationId xmlns:p14="http://schemas.microsoft.com/office/powerpoint/2010/main" val="29570343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54</a:t>
            </a:fld>
            <a:endParaRPr lang="en-GB"/>
          </a:p>
        </p:txBody>
      </p:sp>
    </p:spTree>
    <p:extLst>
      <p:ext uri="{BB962C8B-B14F-4D97-AF65-F5344CB8AC3E}">
        <p14:creationId xmlns:p14="http://schemas.microsoft.com/office/powerpoint/2010/main" val="1552116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5</a:t>
            </a:fld>
            <a:endParaRPr lang="en-GB"/>
          </a:p>
        </p:txBody>
      </p:sp>
    </p:spTree>
    <p:extLst>
      <p:ext uri="{BB962C8B-B14F-4D97-AF65-F5344CB8AC3E}">
        <p14:creationId xmlns:p14="http://schemas.microsoft.com/office/powerpoint/2010/main" val="40167955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55</a:t>
            </a:fld>
            <a:endParaRPr lang="en-GB"/>
          </a:p>
        </p:txBody>
      </p:sp>
    </p:spTree>
    <p:extLst>
      <p:ext uri="{BB962C8B-B14F-4D97-AF65-F5344CB8AC3E}">
        <p14:creationId xmlns:p14="http://schemas.microsoft.com/office/powerpoint/2010/main" val="2062435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692035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pPr/>
              <a:t>8</a:t>
            </a:fld>
            <a:endParaRPr lang="en-GB"/>
          </a:p>
        </p:txBody>
      </p:sp>
    </p:spTree>
    <p:extLst>
      <p:ext uri="{BB962C8B-B14F-4D97-AF65-F5344CB8AC3E}">
        <p14:creationId xmlns:p14="http://schemas.microsoft.com/office/powerpoint/2010/main" val="4035818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t>
            </a:r>
            <a:r>
              <a:rPr lang="en-GB" dirty="0" err="1" smtClean="0"/>
              <a:t>Tegen</a:t>
            </a:r>
            <a:r>
              <a:rPr lang="en-GB" dirty="0" smtClean="0"/>
              <a:t> climatology is currently the operational choice but from CY43R3 it will be substituted by the CAMS climatology</a:t>
            </a:r>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9</a:t>
            </a:fld>
            <a:endParaRPr lang="en-GB"/>
          </a:p>
        </p:txBody>
      </p:sp>
    </p:spTree>
    <p:extLst>
      <p:ext uri="{BB962C8B-B14F-4D97-AF65-F5344CB8AC3E}">
        <p14:creationId xmlns:p14="http://schemas.microsoft.com/office/powerpoint/2010/main" val="3338151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the left it is shown the temperature and U wind mean error at d+5 with the </a:t>
            </a:r>
            <a:r>
              <a:rPr lang="en-GB" dirty="0" err="1" smtClean="0"/>
              <a:t>Tegen</a:t>
            </a:r>
            <a:r>
              <a:rPr lang="en-GB" dirty="0" smtClean="0"/>
              <a:t> climatology and on the right hand side the difference in mean error using the CAMS climatology. So when the difference is opposite in sign to the mean error, it is good (mean error decreases)</a:t>
            </a:r>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10</a:t>
            </a:fld>
            <a:endParaRPr lang="en-GB"/>
          </a:p>
        </p:txBody>
      </p:sp>
    </p:spTree>
    <p:extLst>
      <p:ext uri="{BB962C8B-B14F-4D97-AF65-F5344CB8AC3E}">
        <p14:creationId xmlns:p14="http://schemas.microsoft.com/office/powerpoint/2010/main" val="2637066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0292863B-0130-4C7C-90B6-F95537E78979}" type="slidenum">
              <a:rPr lang="en-GB"/>
              <a:pPr/>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BD582035-6C8B-441C-A446-199C2077F0BD}" type="slidenum">
              <a:rPr lang="en-GB"/>
              <a:pPr/>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7999BFD1-F15C-495A-BDD0-3E801120DE3F}" type="slidenum">
              <a:rPr lang="en-GB"/>
              <a:pPr/>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4246FC19-5067-44CA-8838-213149C89246}" type="slidenum">
              <a:rPr lang="en-GB"/>
              <a:pPr/>
              <a:t>‹#›</a:t>
            </a:fld>
            <a:endParaRPr lang="en-GB"/>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extLst>
      <p:ext uri="{BB962C8B-B14F-4D97-AF65-F5344CB8AC3E}">
        <p14:creationId xmlns:p14="http://schemas.microsoft.com/office/powerpoint/2010/main" val="26256935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extLst>
      <p:ext uri="{BB962C8B-B14F-4D97-AF65-F5344CB8AC3E}">
        <p14:creationId xmlns:p14="http://schemas.microsoft.com/office/powerpoint/2010/main" val="242395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t>Slide </a:t>
            </a:r>
            <a:fld id="{DB137B54-802A-496F-AD6D-8632935552AD}" type="slidenum">
              <a:rPr lang="en-GB" smtClean="0"/>
              <a:pPr/>
              <a:t>‹#›</a:t>
            </a:fld>
            <a:endParaRPr lang="en-GB"/>
          </a:p>
        </p:txBody>
      </p:sp>
      <p:sp>
        <p:nvSpPr>
          <p:cNvPr id="7" name="Footer Placeholder 6"/>
          <p:cNvSpPr>
            <a:spLocks noGrp="1"/>
          </p:cNvSpPr>
          <p:nvPr>
            <p:ph type="ftr" sz="quarter" idx="11"/>
          </p:nvPr>
        </p:nvSpPr>
        <p:spPr/>
        <p:txBody>
          <a:bodyPr/>
          <a:lstStyle/>
          <a:p>
            <a:r>
              <a:rPr lang="en-GB" dirty="0" smtClean="0"/>
              <a:t>Environmental Monitoring (II)</a:t>
            </a:r>
            <a:endParaRPr lang="en-GB"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Environmental Monitoring</a:t>
            </a:r>
            <a:endParaRPr lang="en-GB"/>
          </a:p>
        </p:txBody>
      </p:sp>
      <p:sp>
        <p:nvSpPr>
          <p:cNvPr id="9" name="Slide Number Placeholder 8"/>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Environmental Monitoring</a:t>
            </a:r>
            <a:endParaRPr lang="en-GB"/>
          </a:p>
        </p:txBody>
      </p:sp>
      <p:sp>
        <p:nvSpPr>
          <p:cNvPr id="5" name="Slide Number Placeholder 4"/>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Environmental Monitoring</a:t>
            </a:r>
            <a:endParaRPr lang="en-GB"/>
          </a:p>
        </p:txBody>
      </p:sp>
      <p:sp>
        <p:nvSpPr>
          <p:cNvPr id="4" name="Slide Number Placeholder 3"/>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0292863B-0130-4C7C-90B6-F95537E7897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9323357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
        <p:nvSpPr>
          <p:cNvPr id="7" name="Footer Placeholder 6"/>
          <p:cNvSpPr>
            <a:spLocks noGrp="1"/>
          </p:cNvSpPr>
          <p:nvPr>
            <p:ph type="ftr" sz="quarter" idx="11"/>
          </p:nvPr>
        </p:nvSpPr>
        <p:spPr/>
        <p:txBody>
          <a:bodyPr/>
          <a:lstStyle/>
          <a:p>
            <a:r>
              <a:rPr lang="en-GB" dirty="0" smtClean="0">
                <a:solidFill>
                  <a:srgbClr val="FFFFFF"/>
                </a:solidFill>
              </a:rPr>
              <a:t>Environmental Monitoring (II)</a:t>
            </a:r>
            <a:endParaRPr lang="en-GB" dirty="0">
              <a:solidFill>
                <a:srgbClr val="FFFFFF"/>
              </a:solidFill>
            </a:endParaRPr>
          </a:p>
        </p:txBody>
      </p:sp>
    </p:spTree>
    <p:extLst>
      <p:ext uri="{BB962C8B-B14F-4D97-AF65-F5344CB8AC3E}">
        <p14:creationId xmlns:p14="http://schemas.microsoft.com/office/powerpoint/2010/main" val="332045665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704F6CB-BBB1-48C4-90EC-5FE206C32758}"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4961782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4704F6CB-BBB1-48C4-90EC-5FE206C32758}" type="slidenum">
              <a:rPr lang="en-GB"/>
              <a:pPr/>
              <a:t>‹#›</a:t>
            </a:fld>
            <a:endParaRPr lang="en-GB"/>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2E89039A-0EA7-4AEB-A4BB-90CB950B660A}"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53626250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8" name="Slide Number Placeholder 7"/>
          <p:cNvSpPr>
            <a:spLocks noGrp="1"/>
          </p:cNvSpPr>
          <p:nvPr>
            <p:ph type="sldNum" sz="quarter" idx="11"/>
          </p:nvPr>
        </p:nvSpPr>
        <p:spPr/>
        <p:txBody>
          <a:bodyPr/>
          <a:lstStyle>
            <a:lvl1pPr>
              <a:defRPr/>
            </a:lvl1pPr>
          </a:lstStyle>
          <a:p>
            <a:r>
              <a:rPr lang="en-GB">
                <a:solidFill>
                  <a:srgbClr val="FFFFFF"/>
                </a:solidFill>
              </a:rPr>
              <a:t>Slide </a:t>
            </a:r>
            <a:fld id="{35A4253E-255A-4151-B417-1128256075E3}"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82675240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r>
              <a:rPr lang="en-GB">
                <a:solidFill>
                  <a:srgbClr val="FFFFFF"/>
                </a:solidFill>
              </a:rPr>
              <a:t>Slide </a:t>
            </a:r>
            <a:fld id="{4E567AF3-9D1A-46B3-AE83-267C8175D97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821427475"/>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541206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3" name="Slide Number Placeholder 2"/>
          <p:cNvSpPr>
            <a:spLocks noGrp="1"/>
          </p:cNvSpPr>
          <p:nvPr>
            <p:ph type="sldNum" sz="quarter" idx="11"/>
          </p:nvPr>
        </p:nvSpPr>
        <p:spPr/>
        <p:txBody>
          <a:bodyPr/>
          <a:lstStyle>
            <a:lvl1pPr>
              <a:defRPr/>
            </a:lvl1pPr>
          </a:lstStyle>
          <a:p>
            <a:r>
              <a:rPr lang="en-GB">
                <a:solidFill>
                  <a:srgbClr val="FFFFFF"/>
                </a:solidFill>
              </a:rPr>
              <a:t>Slide </a:t>
            </a:r>
            <a:fld id="{0F6170DA-8F2E-455D-85A5-0E840A24603E}"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39381214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6CC2A383-EE71-4659-9A55-A81678011DE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10671435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BD582035-6C8B-441C-A446-199C2077F0B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4929790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7999BFD1-F15C-495A-BDD0-3E801120DE3F}"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20200688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246FC19-5067-44CA-8838-213149C89246}"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69310235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182261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2E89039A-0EA7-4AEB-A4BB-90CB950B660A}" type="slidenum">
              <a:rPr lang="en-GB"/>
              <a:pPr/>
              <a:t>‹#›</a:t>
            </a:fld>
            <a:endParaRPr lang="en-GB"/>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16382504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7068681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1108646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7_1 tekstblok">
    <p:spTree>
      <p:nvGrpSpPr>
        <p:cNvPr id="1" name=""/>
        <p:cNvGrpSpPr/>
        <p:nvPr/>
      </p:nvGrpSpPr>
      <p:grpSpPr>
        <a:xfrm>
          <a:off x="0" y="0"/>
          <a:ext cx="0" cy="0"/>
          <a:chOff x="0" y="0"/>
          <a:chExt cx="0" cy="0"/>
        </a:xfrm>
      </p:grpSpPr>
      <p:sp>
        <p:nvSpPr>
          <p:cNvPr id="4" name="shpKleurvlakOnder"/>
          <p:cNvSpPr>
            <a:spLocks noChangeArrowheads="1"/>
          </p:cNvSpPr>
          <p:nvPr/>
        </p:nvSpPr>
        <p:spPr bwMode="auto">
          <a:xfrm>
            <a:off x="0" y="6318250"/>
            <a:ext cx="9144000" cy="539750"/>
          </a:xfrm>
          <a:prstGeom prst="rect">
            <a:avLst/>
          </a:prstGeom>
          <a:solidFill>
            <a:srgbClr val="9ACCD4"/>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rgbClr val="FFFFFF"/>
              </a:solidFill>
              <a:latin typeface="Arial"/>
            </a:endParaRPr>
          </a:p>
        </p:txBody>
      </p:sp>
      <p:sp>
        <p:nvSpPr>
          <p:cNvPr id="5" name="shpTekst"/>
          <p:cNvSpPr>
            <a:spLocks noChangeArrowheads="1"/>
          </p:cNvSpPr>
          <p:nvPr/>
        </p:nvSpPr>
        <p:spPr bwMode="auto">
          <a:xfrm>
            <a:off x="0" y="0"/>
            <a:ext cx="9144000" cy="1071563"/>
          </a:xfrm>
          <a:prstGeom prst="rect">
            <a:avLst/>
          </a:prstGeom>
          <a:solidFill>
            <a:srgbClr val="9ACCD4"/>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rgbClr val="FFFFFF"/>
              </a:solidFill>
              <a:latin typeface="Arial"/>
            </a:endParaRPr>
          </a:p>
        </p:txBody>
      </p:sp>
      <p:pic>
        <p:nvPicPr>
          <p:cNvPr id="6" name="shpDatum" descr="RO__vervolgpagina~LPP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27488" y="0"/>
            <a:ext cx="9144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5" descr="MACC-banne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217170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368300" y="1233039"/>
            <a:ext cx="7847038" cy="571504"/>
          </a:xfrm>
          <a:prstGeom prst="rect">
            <a:avLst/>
          </a:prstGeom>
        </p:spPr>
        <p:txBody>
          <a:bodyPr>
            <a:normAutofit/>
          </a:bodyPr>
          <a:lstStyle>
            <a:lvl1pPr algn="l">
              <a:defRPr sz="2600" spc="-60" baseline="0">
                <a:solidFill>
                  <a:srgbClr val="2494C5"/>
                </a:solidFill>
                <a:latin typeface="Verdana" pitchFamily="34" charset="0"/>
                <a:ea typeface="Verdana" pitchFamily="34" charset="0"/>
                <a:cs typeface="Verdana" pitchFamily="34" charset="0"/>
              </a:defRPr>
            </a:lvl1pPr>
          </a:lstStyle>
          <a:p>
            <a:r>
              <a:rPr lang="nl-NL" smtClean="0"/>
              <a:t>Klik om de stijl te bewerken</a:t>
            </a:r>
            <a:endParaRPr lang="nl-NL" dirty="0"/>
          </a:p>
        </p:txBody>
      </p:sp>
      <p:sp>
        <p:nvSpPr>
          <p:cNvPr id="13" name="Tijdelijke aanduiding voor inhoud 2"/>
          <p:cNvSpPr>
            <a:spLocks noGrp="1"/>
          </p:cNvSpPr>
          <p:nvPr>
            <p:ph idx="1"/>
          </p:nvPr>
        </p:nvSpPr>
        <p:spPr>
          <a:xfrm>
            <a:off x="369858" y="1798626"/>
            <a:ext cx="7858180" cy="4273580"/>
          </a:xfrm>
          <a:prstGeom prst="rect">
            <a:avLst/>
          </a:prstGeom>
        </p:spPr>
        <p:txBody>
          <a:bodyPr>
            <a:normAutofit/>
          </a:bodyPr>
          <a:lstStyle>
            <a:lvl1pPr marL="0" indent="0">
              <a:buNone/>
              <a:defRPr sz="1800">
                <a:latin typeface="Verdana" pitchFamily="34" charset="0"/>
                <a:ea typeface="Verdana" pitchFamily="34" charset="0"/>
                <a:cs typeface="Verdana" pitchFamily="34" charset="0"/>
              </a:defRPr>
            </a:lvl1pPr>
            <a:lvl2pPr marL="179388" indent="-179388">
              <a:buFont typeface="Arial" pitchFamily="34" charset="0"/>
              <a:buChar char="•"/>
              <a:defRPr sz="1800">
                <a:latin typeface="Verdana" pitchFamily="34" charset="0"/>
                <a:ea typeface="Verdana" pitchFamily="34" charset="0"/>
                <a:cs typeface="Verdana" pitchFamily="34" charset="0"/>
              </a:defRPr>
            </a:lvl2pPr>
            <a:lvl3pPr marL="396000" indent="-252000">
              <a:buFontTx/>
              <a:buBlip>
                <a:blip r:embed="rId4"/>
              </a:buBlip>
              <a:defRPr sz="1800">
                <a:latin typeface="Verdana" pitchFamily="34" charset="0"/>
                <a:ea typeface="Verdana" pitchFamily="34" charset="0"/>
                <a:cs typeface="Verdana" pitchFamily="34" charset="0"/>
              </a:defRPr>
            </a:lvl3pPr>
            <a:lvl4pPr marL="539750" indent="-144000">
              <a:buSzPct val="100000"/>
              <a:buFontTx/>
              <a:buBlip>
                <a:blip r:embed="rId5"/>
              </a:buBlip>
              <a:defRPr sz="1800">
                <a:latin typeface="Verdana" pitchFamily="34" charset="0"/>
                <a:ea typeface="Verdana" pitchFamily="34" charset="0"/>
                <a:cs typeface="Verdana" pitchFamily="34" charset="0"/>
              </a:defRPr>
            </a:lvl4pPr>
            <a:lvl5pPr>
              <a:defRPr sz="1800">
                <a:latin typeface="Verdana" pitchFamily="34" charset="0"/>
                <a:ea typeface="Verdana" pitchFamily="34" charset="0"/>
                <a:cs typeface="Verdana"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p:txBody>
      </p:sp>
      <p:sp>
        <p:nvSpPr>
          <p:cNvPr id="8" name="shpKleurvlakBoven"/>
          <p:cNvSpPr>
            <a:spLocks noGrp="1" noChangeArrowheads="1"/>
          </p:cNvSpPr>
          <p:nvPr>
            <p:ph type="ftr" sz="quarter" idx="10"/>
          </p:nvPr>
        </p:nvSpPr>
        <p:spPr>
          <a:xfrm>
            <a:off x="7151688" y="6459538"/>
            <a:ext cx="1992312" cy="284162"/>
          </a:xfrm>
        </p:spPr>
        <p:txBody>
          <a:bodyPr/>
          <a:lstStyle>
            <a:lvl1pPr>
              <a:defRPr/>
            </a:lvl1pPr>
          </a:lstStyle>
          <a:p>
            <a:pPr>
              <a:defRPr/>
            </a:pPr>
            <a:r>
              <a:rPr lang="nl-NL">
                <a:solidFill>
                  <a:srgbClr val="FFFFFF"/>
                </a:solidFill>
              </a:rPr>
              <a:t>April 2011</a:t>
            </a:r>
          </a:p>
        </p:txBody>
      </p:sp>
      <p:sp>
        <p:nvSpPr>
          <p:cNvPr id="9" name="shpBeeldmerk"/>
          <p:cNvSpPr>
            <a:spLocks noGrp="1" noChangeArrowheads="1"/>
          </p:cNvSpPr>
          <p:nvPr>
            <p:ph type="sldNum" sz="quarter" idx="11"/>
          </p:nvPr>
        </p:nvSpPr>
        <p:spPr/>
        <p:txBody>
          <a:bodyPr/>
          <a:lstStyle>
            <a:lvl1pPr>
              <a:defRPr/>
            </a:lvl1pPr>
          </a:lstStyle>
          <a:p>
            <a:pPr>
              <a:defRPr/>
            </a:pPr>
            <a:fld id="{09266580-330E-4867-8425-1A961B80C2CC}"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3427562719"/>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0292863B-0130-4C7C-90B6-F95537E7897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87302600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
        <p:nvSpPr>
          <p:cNvPr id="7" name="Footer Placeholder 6"/>
          <p:cNvSpPr>
            <a:spLocks noGrp="1"/>
          </p:cNvSpPr>
          <p:nvPr>
            <p:ph type="ftr" sz="quarter" idx="11"/>
          </p:nvPr>
        </p:nvSpPr>
        <p:spPr/>
        <p:txBody>
          <a:bodyPr/>
          <a:lstStyle/>
          <a:p>
            <a:r>
              <a:rPr lang="en-GB" dirty="0" smtClean="0">
                <a:solidFill>
                  <a:srgbClr val="FFFFFF"/>
                </a:solidFill>
              </a:rPr>
              <a:t>Environmental Monitoring (II)</a:t>
            </a:r>
            <a:endParaRPr lang="en-GB" dirty="0">
              <a:solidFill>
                <a:srgbClr val="FFFFFF"/>
              </a:solidFill>
            </a:endParaRPr>
          </a:p>
        </p:txBody>
      </p:sp>
    </p:spTree>
    <p:extLst>
      <p:ext uri="{BB962C8B-B14F-4D97-AF65-F5344CB8AC3E}">
        <p14:creationId xmlns:p14="http://schemas.microsoft.com/office/powerpoint/2010/main" val="381440650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704F6CB-BBB1-48C4-90EC-5FE206C32758}"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0502519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2E89039A-0EA7-4AEB-A4BB-90CB950B660A}"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778795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8" name="Slide Number Placeholder 7"/>
          <p:cNvSpPr>
            <a:spLocks noGrp="1"/>
          </p:cNvSpPr>
          <p:nvPr>
            <p:ph type="sldNum" sz="quarter" idx="11"/>
          </p:nvPr>
        </p:nvSpPr>
        <p:spPr/>
        <p:txBody>
          <a:bodyPr/>
          <a:lstStyle>
            <a:lvl1pPr>
              <a:defRPr/>
            </a:lvl1pPr>
          </a:lstStyle>
          <a:p>
            <a:r>
              <a:rPr lang="en-GB">
                <a:solidFill>
                  <a:srgbClr val="FFFFFF"/>
                </a:solidFill>
              </a:rPr>
              <a:t>Slide </a:t>
            </a:r>
            <a:fld id="{35A4253E-255A-4151-B417-1128256075E3}"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5521967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r>
              <a:rPr lang="en-GB">
                <a:solidFill>
                  <a:srgbClr val="FFFFFF"/>
                </a:solidFill>
              </a:rPr>
              <a:t>Slide </a:t>
            </a:r>
            <a:fld id="{4E567AF3-9D1A-46B3-AE83-267C8175D97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3344209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8" name="Slide Number Placeholder 7"/>
          <p:cNvSpPr>
            <a:spLocks noGrp="1"/>
          </p:cNvSpPr>
          <p:nvPr>
            <p:ph type="sldNum" sz="quarter" idx="11"/>
          </p:nvPr>
        </p:nvSpPr>
        <p:spPr/>
        <p:txBody>
          <a:bodyPr/>
          <a:lstStyle>
            <a:lvl1pPr>
              <a:defRPr/>
            </a:lvl1pPr>
          </a:lstStyle>
          <a:p>
            <a:r>
              <a:rPr lang="en-GB"/>
              <a:t>Slide </a:t>
            </a:r>
            <a:fld id="{35A4253E-255A-4151-B417-1128256075E3}" type="slidenum">
              <a:rPr lang="en-GB"/>
              <a:pPr/>
              <a:t>‹#›</a:t>
            </a:fld>
            <a:endParaRPr lang="en-GB"/>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8693346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3" name="Slide Number Placeholder 2"/>
          <p:cNvSpPr>
            <a:spLocks noGrp="1"/>
          </p:cNvSpPr>
          <p:nvPr>
            <p:ph type="sldNum" sz="quarter" idx="11"/>
          </p:nvPr>
        </p:nvSpPr>
        <p:spPr/>
        <p:txBody>
          <a:bodyPr/>
          <a:lstStyle>
            <a:lvl1pPr>
              <a:defRPr/>
            </a:lvl1pPr>
          </a:lstStyle>
          <a:p>
            <a:r>
              <a:rPr lang="en-GB">
                <a:solidFill>
                  <a:srgbClr val="FFFFFF"/>
                </a:solidFill>
              </a:rPr>
              <a:t>Slide </a:t>
            </a:r>
            <a:fld id="{0F6170DA-8F2E-455D-85A5-0E840A24603E}"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15413777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6CC2A383-EE71-4659-9A55-A81678011DE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97941160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BD582035-6C8B-441C-A446-199C2077F0B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42097974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7999BFD1-F15C-495A-BDD0-3E801120DE3F}"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5958916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246FC19-5067-44CA-8838-213149C89246}"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8443136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9390133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08039515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7184016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213564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4" name="Slide Number Placeholder 3"/>
          <p:cNvSpPr>
            <a:spLocks noGrp="1"/>
          </p:cNvSpPr>
          <p:nvPr>
            <p:ph type="sldNum" sz="quarter" idx="11"/>
          </p:nvPr>
        </p:nvSpPr>
        <p:spPr/>
        <p:txBody>
          <a:bodyPr/>
          <a:lstStyle>
            <a:lvl1pPr>
              <a:defRPr/>
            </a:lvl1pPr>
          </a:lstStyle>
          <a:p>
            <a:r>
              <a:rPr lang="en-GB"/>
              <a:t>Slide </a:t>
            </a:r>
            <a:fld id="{4E567AF3-9D1A-46B3-AE83-267C8175D972}" type="slidenum">
              <a:rPr lang="en-GB"/>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t>Environmental Monitoring</a:t>
            </a:r>
            <a:endParaRPr lang="en-GB" dirty="0"/>
          </a:p>
        </p:txBody>
      </p:sp>
      <p:sp>
        <p:nvSpPr>
          <p:cNvPr id="4" name="Slide Number Placeholder 3"/>
          <p:cNvSpPr>
            <a:spLocks noGrp="1"/>
          </p:cNvSpPr>
          <p:nvPr>
            <p:ph type="sldNum" sz="quarter" idx="11"/>
          </p:nvPr>
        </p:nvSpPr>
        <p:spPr/>
        <p:txBody>
          <a:bodyPr/>
          <a:lstStyle/>
          <a:p>
            <a:r>
              <a:rPr lang="en-GB" smtClean="0"/>
              <a:t>Slide </a:t>
            </a:r>
            <a:fld id="{DB137B54-802A-496F-AD6D-8632935552A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3" name="Slide Number Placeholder 2"/>
          <p:cNvSpPr>
            <a:spLocks noGrp="1"/>
          </p:cNvSpPr>
          <p:nvPr>
            <p:ph type="sldNum" sz="quarter" idx="11"/>
          </p:nvPr>
        </p:nvSpPr>
        <p:spPr/>
        <p:txBody>
          <a:bodyPr/>
          <a:lstStyle>
            <a:lvl1pPr>
              <a:defRPr/>
            </a:lvl1pPr>
          </a:lstStyle>
          <a:p>
            <a:r>
              <a:rPr lang="en-GB"/>
              <a:t>Slide </a:t>
            </a:r>
            <a:fld id="{0F6170DA-8F2E-455D-85A5-0E840A24603E}" type="slidenum">
              <a:rPr lang="en-GB"/>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6CC2A383-EE71-4659-9A55-A81678011DE9}" type="slidenum">
              <a:rPr lang="en-GB"/>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image" Target="../media/image1.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image" Target="../media/image1.png"/><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t>Environmental Monitoring</a:t>
            </a:r>
            <a:endParaRPr lang="en-GB" dirty="0"/>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chemeClr val="bg1"/>
                </a:solidFill>
                <a:latin typeface="Arial" charset="0"/>
              </a:rPr>
              <a:t>Slide </a:t>
            </a:r>
            <a:fld id="{0253C743-10B5-4E44-BD92-D0A2A8464976}" type="slidenum">
              <a:rPr lang="en-GB" sz="1200" b="1">
                <a:solidFill>
                  <a:schemeClr val="bg1"/>
                </a:solidFill>
                <a:latin typeface="Arial" charset="0"/>
              </a:rPr>
              <a:pPr/>
              <a:t>‹#›</a:t>
            </a:fld>
            <a:endParaRPr lang="en-GB" sz="1200" b="1">
              <a:solidFill>
                <a:schemeClr val="bg1"/>
              </a:solidFill>
              <a:latin typeface="Arial" charset="0"/>
            </a:endParaRPr>
          </a:p>
        </p:txBody>
      </p:sp>
      <p:pic>
        <p:nvPicPr>
          <p:cNvPr id="70665" name="Picture 9" descr="ECMWF_new_logo"/>
          <p:cNvPicPr>
            <a:picLocks noChangeAspect="1" noChangeArrowheads="1"/>
          </p:cNvPicPr>
          <p:nvPr/>
        </p:nvPicPr>
        <p:blipFill>
          <a:blip r:embed="rId17"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t>Slide </a:t>
            </a:r>
            <a:fld id="{DB137B54-802A-496F-AD6D-8632935552AD}"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704" r:id="rId7"/>
    <p:sldLayoutId id="2147483657" r:id="rId8"/>
    <p:sldLayoutId id="2147483658" r:id="rId9"/>
    <p:sldLayoutId id="2147483659" r:id="rId10"/>
    <p:sldLayoutId id="2147483660" r:id="rId11"/>
    <p:sldLayoutId id="2147483661" r:id="rId12"/>
    <p:sldLayoutId id="2147483694" r:id="rId13"/>
    <p:sldLayoutId id="2147483705" r:id="rId14"/>
    <p:sldLayoutId id="2147483709" r:id="rId15"/>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Environmental Monitoring</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F14B28-0C5A-45A3-B059-0DA7F1D7C80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solidFill>
                  <a:srgbClr val="FFFFFF"/>
                </a:solidFill>
              </a:rPr>
              <a:t>Environmental Monitoring</a:t>
            </a:r>
            <a:endParaRPr lang="en-GB" dirty="0">
              <a:solidFill>
                <a:srgbClr val="FFFFFF"/>
              </a:solidFill>
            </a:endParaRPr>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rgbClr val="FFFFFF"/>
                </a:solidFill>
                <a:latin typeface="Arial" charset="0"/>
              </a:rPr>
              <a:t>Slide </a:t>
            </a:r>
            <a:fld id="{0253C743-10B5-4E44-BD92-D0A2A8464976}" type="slidenum">
              <a:rPr lang="en-GB" sz="1200" b="1">
                <a:solidFill>
                  <a:srgbClr val="FFFFFF"/>
                </a:solidFill>
                <a:latin typeface="Arial" charset="0"/>
              </a:rPr>
              <a:pPr/>
              <a:t>‹#›</a:t>
            </a:fld>
            <a:endParaRPr lang="en-GB" sz="1200" b="1">
              <a:solidFill>
                <a:srgbClr val="FFFFFF"/>
              </a:solidFill>
              <a:latin typeface="Arial" charset="0"/>
            </a:endParaRPr>
          </a:p>
        </p:txBody>
      </p:sp>
      <p:pic>
        <p:nvPicPr>
          <p:cNvPr id="70665" name="Picture 9" descr="ECMWF_new_logo"/>
          <p:cNvPicPr>
            <a:picLocks noChangeAspect="1" noChangeArrowheads="1"/>
          </p:cNvPicPr>
          <p:nvPr/>
        </p:nvPicPr>
        <p:blipFill>
          <a:blip r:embed="rId19"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solidFill>
                  <a:srgbClr val="FFFFFF"/>
                </a:solidFill>
              </a:rPr>
              <a:t>Slide </a:t>
            </a:r>
            <a:fld id="{DB137B54-802A-496F-AD6D-8632935552A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73309340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solidFill>
                  <a:srgbClr val="FFFFFF"/>
                </a:solidFill>
              </a:rPr>
              <a:t>Environmental Monitoring</a:t>
            </a:r>
            <a:endParaRPr lang="en-GB" dirty="0">
              <a:solidFill>
                <a:srgbClr val="FFFFFF"/>
              </a:solidFill>
            </a:endParaRPr>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rgbClr val="FFFFFF"/>
                </a:solidFill>
                <a:latin typeface="Arial" charset="0"/>
              </a:rPr>
              <a:t>Slide </a:t>
            </a:r>
            <a:fld id="{0253C743-10B5-4E44-BD92-D0A2A8464976}" type="slidenum">
              <a:rPr lang="en-GB" sz="1200" b="1">
                <a:solidFill>
                  <a:srgbClr val="FFFFFF"/>
                </a:solidFill>
                <a:latin typeface="Arial" charset="0"/>
              </a:rPr>
              <a:pPr/>
              <a:t>‹#›</a:t>
            </a:fld>
            <a:endParaRPr lang="en-GB" sz="1200" b="1">
              <a:solidFill>
                <a:srgbClr val="FFFFFF"/>
              </a:solidFill>
              <a:latin typeface="Arial" charset="0"/>
            </a:endParaRPr>
          </a:p>
        </p:txBody>
      </p:sp>
      <p:pic>
        <p:nvPicPr>
          <p:cNvPr id="70665" name="Picture 9" descr="ECMWF_new_logo"/>
          <p:cNvPicPr>
            <a:picLocks noChangeAspect="1" noChangeArrowheads="1"/>
          </p:cNvPicPr>
          <p:nvPr/>
        </p:nvPicPr>
        <p:blipFill>
          <a:blip r:embed="rId18"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solidFill>
                  <a:srgbClr val="FFFFFF"/>
                </a:solidFill>
              </a:rPr>
              <a:t>Slide </a:t>
            </a:r>
            <a:fld id="{DB137B54-802A-496F-AD6D-8632935552A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211427311"/>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g"/><Relationship Id="rId5" Type="http://schemas.openxmlformats.org/officeDocument/2006/relationships/image" Target="../media/image8.jpeg"/><Relationship Id="rId10" Type="http://schemas.openxmlformats.org/officeDocument/2006/relationships/image" Target="../media/image13.jpg"/><Relationship Id="rId4" Type="http://schemas.openxmlformats.org/officeDocument/2006/relationships/image" Target="../media/image7.jpg"/><Relationship Id="rId9"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9.wmf"/><Relationship Id="rId18" Type="http://schemas.openxmlformats.org/officeDocument/2006/relationships/oleObject" Target="../embeddings/oleObject8.bin"/><Relationship Id="rId3" Type="http://schemas.openxmlformats.org/officeDocument/2006/relationships/notesSlide" Target="../notesSlides/notesSlide14.xml"/><Relationship Id="rId21" Type="http://schemas.openxmlformats.org/officeDocument/2006/relationships/image" Target="../media/image43.wmf"/><Relationship Id="rId7" Type="http://schemas.openxmlformats.org/officeDocument/2006/relationships/image" Target="../media/image36.wmf"/><Relationship Id="rId12" Type="http://schemas.openxmlformats.org/officeDocument/2006/relationships/oleObject" Target="../embeddings/oleObject5.bin"/><Relationship Id="rId17" Type="http://schemas.openxmlformats.org/officeDocument/2006/relationships/image" Target="../media/image41.wmf"/><Relationship Id="rId2" Type="http://schemas.openxmlformats.org/officeDocument/2006/relationships/slideLayout" Target="../slideLayouts/slideLayout8.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8.wmf"/><Relationship Id="rId5" Type="http://schemas.openxmlformats.org/officeDocument/2006/relationships/image" Target="../media/image35.wmf"/><Relationship Id="rId15" Type="http://schemas.openxmlformats.org/officeDocument/2006/relationships/image" Target="../media/image40.wmf"/><Relationship Id="rId10" Type="http://schemas.openxmlformats.org/officeDocument/2006/relationships/oleObject" Target="../embeddings/oleObject4.bin"/><Relationship Id="rId19" Type="http://schemas.openxmlformats.org/officeDocument/2006/relationships/image" Target="../media/image42.wmf"/><Relationship Id="rId4" Type="http://schemas.openxmlformats.org/officeDocument/2006/relationships/oleObject" Target="../embeddings/oleObject1.bin"/><Relationship Id="rId9" Type="http://schemas.openxmlformats.org/officeDocument/2006/relationships/image" Target="../media/image37.wmf"/><Relationship Id="rId1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46.jpeg"/><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6.xml"/><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2.xml"/><Relationship Id="rId1" Type="http://schemas.openxmlformats.org/officeDocument/2006/relationships/slideLayout" Target="../slideLayouts/slideLayout28.xml"/><Relationship Id="rId5" Type="http://schemas.openxmlformats.org/officeDocument/2006/relationships/image" Target="../media/image54.jpeg"/><Relationship Id="rId4" Type="http://schemas.openxmlformats.org/officeDocument/2006/relationships/image" Target="../media/image53.jpe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8.x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8.xml"/><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64.gif"/><Relationship Id="rId5" Type="http://schemas.openxmlformats.org/officeDocument/2006/relationships/image" Target="../media/image63.png"/><Relationship Id="rId4" Type="http://schemas.openxmlformats.org/officeDocument/2006/relationships/image" Target="../media/image6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73.png"/><Relationship Id="rId4" Type="http://schemas.openxmlformats.org/officeDocument/2006/relationships/image" Target="../media/image7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image" Target="../media/image74.wmf"/><Relationship Id="rId5" Type="http://schemas.openxmlformats.org/officeDocument/2006/relationships/oleObject" Target="../embeddings/oleObject10.bin"/><Relationship Id="rId4" Type="http://schemas.openxmlformats.org/officeDocument/2006/relationships/image" Target="../media/image75.png"/></Relationships>
</file>

<file path=ppt/slides/_rels/slide3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openxmlformats.org/officeDocument/2006/relationships/image" Target="../media/image77.png"/></Relationships>
</file>

<file path=ppt/slides/_rels/slide35.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38.x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36.xml"/><Relationship Id="rId7" Type="http://schemas.openxmlformats.org/officeDocument/2006/relationships/image" Target="../media/image87.wmf"/><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image" Target="../media/image86.wmf"/><Relationship Id="rId4" Type="http://schemas.openxmlformats.org/officeDocument/2006/relationships/oleObject" Target="../embeddings/oleObject11.bin"/><Relationship Id="rId9" Type="http://schemas.openxmlformats.org/officeDocument/2006/relationships/image" Target="../media/image88.wmf"/></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4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99.gif"/></Relationships>
</file>

<file path=ppt/slides/_rels/slide4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0.xml"/><Relationship Id="rId1" Type="http://schemas.openxmlformats.org/officeDocument/2006/relationships/slideLayout" Target="../slideLayouts/slideLayout8.xml"/><Relationship Id="rId5" Type="http://schemas.openxmlformats.org/officeDocument/2006/relationships/image" Target="../media/image102.png"/><Relationship Id="rId4" Type="http://schemas.openxmlformats.org/officeDocument/2006/relationships/image" Target="../media/image10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copernicus-atmosphere.eu/"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104.jpg"/><Relationship Id="rId5" Type="http://schemas.openxmlformats.org/officeDocument/2006/relationships/image" Target="../media/image103.png"/><Relationship Id="rId4" Type="http://schemas.openxmlformats.org/officeDocument/2006/relationships/image" Target="../media/image1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image" Target="../media/image24.gif"/><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5692" y="308144"/>
            <a:ext cx="3386447" cy="2616800"/>
          </a:xfrm>
          <a:prstGeom prst="rect">
            <a:avLst/>
          </a:prstGeom>
        </p:spPr>
      </p:pic>
      <p:sp>
        <p:nvSpPr>
          <p:cNvPr id="2" name="Title 1"/>
          <p:cNvSpPr>
            <a:spLocks noGrp="1"/>
          </p:cNvSpPr>
          <p:nvPr>
            <p:ph type="title"/>
          </p:nvPr>
        </p:nvSpPr>
        <p:spPr>
          <a:xfrm>
            <a:off x="251520" y="-27384"/>
            <a:ext cx="8113712" cy="708025"/>
          </a:xfrm>
        </p:spPr>
        <p:txBody>
          <a:bodyPr/>
          <a:lstStyle/>
          <a:p>
            <a:r>
              <a:rPr lang="en-GB" dirty="0" smtClean="0"/>
              <a:t>Atmospheric composition</a:t>
            </a:r>
            <a:endParaRPr lang="en-GB" dirty="0"/>
          </a:p>
        </p:txBody>
      </p:sp>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049333" y="640732"/>
            <a:ext cx="2941341" cy="1764804"/>
          </a:xfrm>
        </p:spPr>
      </p:pic>
      <p:sp>
        <p:nvSpPr>
          <p:cNvPr id="4" name="Slide Number Placeholder 3"/>
          <p:cNvSpPr>
            <a:spLocks noGrp="1"/>
          </p:cNvSpPr>
          <p:nvPr>
            <p:ph type="sldNum" sz="quarter" idx="10"/>
          </p:nvPr>
        </p:nvSpPr>
        <p:spPr/>
        <p:txBody>
          <a:bodyPr/>
          <a:lstStyle/>
          <a:p>
            <a:r>
              <a:rPr lang="en-GB" smtClean="0"/>
              <a:t>Slide </a:t>
            </a:r>
            <a:fld id="{DB137B54-802A-496F-AD6D-8632935552AD}" type="slidenum">
              <a:rPr lang="en-GB" smtClean="0"/>
              <a:pPr/>
              <a:t>1</a:t>
            </a:fld>
            <a:endParaRPr lang="en-GB"/>
          </a:p>
        </p:txBody>
      </p:sp>
      <p:sp>
        <p:nvSpPr>
          <p:cNvPr id="5" name="Footer Placeholder 4"/>
          <p:cNvSpPr>
            <a:spLocks noGrp="1"/>
          </p:cNvSpPr>
          <p:nvPr>
            <p:ph type="ftr" sz="quarter" idx="11"/>
          </p:nvPr>
        </p:nvSpPr>
        <p:spPr/>
        <p:txBody>
          <a:bodyPr/>
          <a:lstStyle/>
          <a:p>
            <a:r>
              <a:rPr lang="en-GB" smtClean="0"/>
              <a:t>Environmental Monitoring (II)</a:t>
            </a:r>
            <a:endParaRPr lang="en-GB"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4516" y="4499357"/>
            <a:ext cx="3480067" cy="2314019"/>
          </a:xfrm>
          <a:prstGeom prst="rect">
            <a:avLst/>
          </a:prstGeom>
        </p:spPr>
      </p:pic>
      <p:pic>
        <p:nvPicPr>
          <p:cNvPr id="11" name="Picture 4" descr="grimsvotn_eruption_640_high_0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03505" y="4262050"/>
            <a:ext cx="2108655" cy="25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cancelledflights_wideweb__470x349,0.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70170" y="2961644"/>
            <a:ext cx="1897974" cy="125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493" y="548680"/>
            <a:ext cx="2791778" cy="2093595"/>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47405" y="2656956"/>
            <a:ext cx="2589091" cy="1711596"/>
          </a:xfrm>
          <a:prstGeom prst="rect">
            <a:avLst/>
          </a:prstGeom>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33595" y="4785803"/>
            <a:ext cx="2889997" cy="1955565"/>
          </a:xfrm>
          <a:prstGeom prst="rect">
            <a:avLst/>
          </a:prstGeom>
        </p:spPr>
      </p:pic>
      <p:pic>
        <p:nvPicPr>
          <p:cNvPr id="17" name="Pictur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77211" y="2703600"/>
            <a:ext cx="2727372" cy="1805520"/>
          </a:xfrm>
          <a:prstGeom prst="rect">
            <a:avLst/>
          </a:prstGeom>
        </p:spPr>
      </p:pic>
    </p:spTree>
    <p:extLst>
      <p:ext uri="{BB962C8B-B14F-4D97-AF65-F5344CB8AC3E}">
        <p14:creationId xmlns:p14="http://schemas.microsoft.com/office/powerpoint/2010/main" val="2253712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5496" y="3206067"/>
            <a:ext cx="7057342" cy="2580051"/>
          </a:xfrm>
          <a:prstGeom prst="rect">
            <a:avLst/>
          </a:prstGeom>
        </p:spPr>
      </p:pic>
      <p:sp>
        <p:nvSpPr>
          <p:cNvPr id="2" name="Title 1"/>
          <p:cNvSpPr>
            <a:spLocks noGrp="1"/>
          </p:cNvSpPr>
          <p:nvPr>
            <p:ph type="title"/>
          </p:nvPr>
        </p:nvSpPr>
        <p:spPr>
          <a:xfrm>
            <a:off x="2067085" y="181546"/>
            <a:ext cx="4897509" cy="277071"/>
          </a:xfrm>
        </p:spPr>
        <p:txBody>
          <a:bodyPr>
            <a:noAutofit/>
          </a:bodyPr>
          <a:lstStyle/>
          <a:p>
            <a:r>
              <a:rPr lang="en-GB" sz="3151" b="1" dirty="0">
                <a:latin typeface="Calibri" pitchFamily="36" charset="0"/>
                <a:ea typeface="ＭＳ Ｐゴシック" pitchFamily="36" charset="-128"/>
              </a:rPr>
              <a:t>Impacts on forecast errors </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10</a:t>
            </a:fld>
            <a:endParaRPr lang="en-US" dirty="0"/>
          </a:p>
        </p:txBody>
      </p:sp>
      <p:pic>
        <p:nvPicPr>
          <p:cNvPr id="6" name="Picture 5"/>
          <p:cNvPicPr>
            <a:picLocks noChangeAspect="1"/>
          </p:cNvPicPr>
          <p:nvPr/>
        </p:nvPicPr>
        <p:blipFill>
          <a:blip r:embed="rId4"/>
          <a:stretch>
            <a:fillRect/>
          </a:stretch>
        </p:blipFill>
        <p:spPr>
          <a:xfrm>
            <a:off x="46045" y="585762"/>
            <a:ext cx="7052464" cy="2570296"/>
          </a:xfrm>
          <a:prstGeom prst="rect">
            <a:avLst/>
          </a:prstGeom>
        </p:spPr>
      </p:pic>
      <p:sp>
        <p:nvSpPr>
          <p:cNvPr id="8" name="TextBox 7"/>
          <p:cNvSpPr txBox="1"/>
          <p:nvPr/>
        </p:nvSpPr>
        <p:spPr>
          <a:xfrm>
            <a:off x="337773" y="5621598"/>
            <a:ext cx="2125162" cy="584775"/>
          </a:xfrm>
          <a:prstGeom prst="rect">
            <a:avLst/>
          </a:prstGeom>
          <a:noFill/>
        </p:spPr>
        <p:txBody>
          <a:bodyPr wrap="square" rtlCol="0">
            <a:spAutoFit/>
          </a:bodyPr>
          <a:lstStyle/>
          <a:p>
            <a:r>
              <a:rPr lang="en-GB" sz="1600" dirty="0">
                <a:latin typeface="+mn-lt"/>
              </a:rPr>
              <a:t>June-July</a:t>
            </a:r>
          </a:p>
          <a:p>
            <a:r>
              <a:rPr lang="en-GB" sz="1600" dirty="0">
                <a:latin typeface="+mn-lt"/>
              </a:rPr>
              <a:t>Model FC error d+5</a:t>
            </a:r>
          </a:p>
        </p:txBody>
      </p:sp>
      <p:sp>
        <p:nvSpPr>
          <p:cNvPr id="9" name="TextBox 8"/>
          <p:cNvSpPr txBox="1"/>
          <p:nvPr/>
        </p:nvSpPr>
        <p:spPr>
          <a:xfrm>
            <a:off x="4266371" y="5696512"/>
            <a:ext cx="2411484" cy="584775"/>
          </a:xfrm>
          <a:prstGeom prst="rect">
            <a:avLst/>
          </a:prstGeom>
          <a:noFill/>
        </p:spPr>
        <p:txBody>
          <a:bodyPr wrap="square" rtlCol="0">
            <a:spAutoFit/>
          </a:bodyPr>
          <a:lstStyle/>
          <a:p>
            <a:r>
              <a:rPr lang="en-GB" sz="1600" dirty="0">
                <a:latin typeface="+mn-lt"/>
              </a:rPr>
              <a:t>June-July</a:t>
            </a:r>
          </a:p>
          <a:p>
            <a:r>
              <a:rPr lang="en-GB" sz="1600" dirty="0">
                <a:latin typeface="+mn-lt"/>
              </a:rPr>
              <a:t>Change in FC error d+5</a:t>
            </a:r>
          </a:p>
        </p:txBody>
      </p:sp>
      <p:sp>
        <p:nvSpPr>
          <p:cNvPr id="10" name="TextBox 9"/>
          <p:cNvSpPr txBox="1"/>
          <p:nvPr/>
        </p:nvSpPr>
        <p:spPr>
          <a:xfrm>
            <a:off x="285856" y="1013807"/>
            <a:ext cx="765597" cy="369332"/>
          </a:xfrm>
          <a:prstGeom prst="rect">
            <a:avLst/>
          </a:prstGeom>
          <a:solidFill>
            <a:schemeClr val="bg1"/>
          </a:solidFill>
        </p:spPr>
        <p:txBody>
          <a:bodyPr wrap="square" rtlCol="0">
            <a:spAutoFit/>
          </a:bodyPr>
          <a:lstStyle/>
          <a:p>
            <a:r>
              <a:rPr lang="en-GB" sz="1800" dirty="0"/>
              <a:t>Temp</a:t>
            </a:r>
          </a:p>
        </p:txBody>
      </p:sp>
      <p:sp>
        <p:nvSpPr>
          <p:cNvPr id="12" name="TextBox 11"/>
          <p:cNvSpPr txBox="1"/>
          <p:nvPr/>
        </p:nvSpPr>
        <p:spPr>
          <a:xfrm>
            <a:off x="247895" y="3673185"/>
            <a:ext cx="1045806" cy="369332"/>
          </a:xfrm>
          <a:prstGeom prst="rect">
            <a:avLst/>
          </a:prstGeom>
          <a:solidFill>
            <a:schemeClr val="bg1"/>
          </a:solidFill>
        </p:spPr>
        <p:txBody>
          <a:bodyPr wrap="square" rtlCol="0">
            <a:spAutoFit/>
          </a:bodyPr>
          <a:lstStyle/>
          <a:p>
            <a:r>
              <a:rPr lang="en-GB" sz="1800" dirty="0"/>
              <a:t>U-wind</a:t>
            </a:r>
          </a:p>
        </p:txBody>
      </p:sp>
      <p:cxnSp>
        <p:nvCxnSpPr>
          <p:cNvPr id="15" name="Straight Arrow Connector 14"/>
          <p:cNvCxnSpPr/>
          <p:nvPr/>
        </p:nvCxnSpPr>
        <p:spPr>
          <a:xfrm flipH="1">
            <a:off x="5080953" y="1586817"/>
            <a:ext cx="1705744" cy="77449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025736" y="1013807"/>
            <a:ext cx="2118264" cy="4770537"/>
          </a:xfrm>
          <a:prstGeom prst="rect">
            <a:avLst/>
          </a:prstGeom>
          <a:noFill/>
        </p:spPr>
        <p:txBody>
          <a:bodyPr wrap="square" rtlCol="0">
            <a:spAutoFit/>
          </a:bodyPr>
          <a:lstStyle/>
          <a:p>
            <a:pPr marL="214370" indent="-214370">
              <a:buFont typeface="Arial" panose="020B0604020202020204" pitchFamily="34" charset="0"/>
              <a:buChar char="•"/>
            </a:pPr>
            <a:r>
              <a:rPr lang="en-GB" sz="1600" dirty="0">
                <a:latin typeface="+mn-lt"/>
              </a:rPr>
              <a:t>Change in mass distribution and optical properties -&gt; reduction in SW absorption -&gt; reduction in temperature (positive)</a:t>
            </a:r>
          </a:p>
          <a:p>
            <a:endParaRPr lang="en-GB" sz="1600" dirty="0">
              <a:latin typeface="+mn-lt"/>
            </a:endParaRPr>
          </a:p>
          <a:p>
            <a:pPr marL="214370" indent="-214370">
              <a:buFont typeface="Arial" panose="020B0604020202020204" pitchFamily="34" charset="0"/>
              <a:buChar char="•"/>
            </a:pPr>
            <a:r>
              <a:rPr lang="en-GB" sz="1600" dirty="0">
                <a:latin typeface="+mn-lt"/>
              </a:rPr>
              <a:t>This is of the order of  0.1K for a bias of the order of 0.3K – it explains at least ~30% of the temperature error.</a:t>
            </a:r>
          </a:p>
          <a:p>
            <a:endParaRPr lang="en-GB" sz="1600" dirty="0">
              <a:latin typeface="+mn-lt"/>
            </a:endParaRPr>
          </a:p>
          <a:p>
            <a:pPr marL="214370" indent="-214370">
              <a:buFont typeface="Arial" panose="020B0604020202020204" pitchFamily="34" charset="0"/>
              <a:buChar char="•"/>
            </a:pPr>
            <a:r>
              <a:rPr lang="en-GB" sz="1600" dirty="0">
                <a:latin typeface="+mn-lt"/>
              </a:rPr>
              <a:t>Similar for winds at upper levels</a:t>
            </a:r>
          </a:p>
        </p:txBody>
      </p:sp>
      <p:sp>
        <p:nvSpPr>
          <p:cNvPr id="14" name="TextBox 13"/>
          <p:cNvSpPr txBox="1"/>
          <p:nvPr/>
        </p:nvSpPr>
        <p:spPr>
          <a:xfrm>
            <a:off x="2542152" y="6129429"/>
            <a:ext cx="1645002" cy="276999"/>
          </a:xfrm>
          <a:prstGeom prst="rect">
            <a:avLst/>
          </a:prstGeom>
          <a:noFill/>
        </p:spPr>
        <p:txBody>
          <a:bodyPr wrap="none" rtlCol="0">
            <a:spAutoFit/>
          </a:bodyPr>
          <a:lstStyle/>
          <a:p>
            <a:r>
              <a:rPr lang="en-GB" sz="1200" b="1" dirty="0"/>
              <a:t>Credits: </a:t>
            </a:r>
            <a:r>
              <a:rPr lang="en-GB" sz="1200" b="1" dirty="0" err="1"/>
              <a:t>Alessio</a:t>
            </a:r>
            <a:r>
              <a:rPr lang="en-GB" sz="1200" b="1" dirty="0"/>
              <a:t> </a:t>
            </a:r>
            <a:r>
              <a:rPr lang="en-GB" sz="1200" b="1" dirty="0" err="1"/>
              <a:t>Bozzo</a:t>
            </a:r>
            <a:endParaRPr lang="en-GB" sz="1200" b="1" dirty="0"/>
          </a:p>
        </p:txBody>
      </p:sp>
    </p:spTree>
    <p:extLst>
      <p:ext uri="{BB962C8B-B14F-4D97-AF65-F5344CB8AC3E}">
        <p14:creationId xmlns:p14="http://schemas.microsoft.com/office/powerpoint/2010/main" val="2186090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54831" y="2897612"/>
            <a:ext cx="2828126" cy="3995290"/>
          </a:xfrm>
          <a:prstGeom prst="rect">
            <a:avLst/>
          </a:prstGeom>
        </p:spPr>
      </p:pic>
      <p:sp>
        <p:nvSpPr>
          <p:cNvPr id="3" name="Rectangle 2"/>
          <p:cNvSpPr/>
          <p:nvPr/>
        </p:nvSpPr>
        <p:spPr>
          <a:xfrm>
            <a:off x="5149347" y="3560072"/>
            <a:ext cx="2463892" cy="2749248"/>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pic>
        <p:nvPicPr>
          <p:cNvPr id="5" name="Content Placeholder 4"/>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rot="5400000">
            <a:off x="754831" y="177326"/>
            <a:ext cx="2828126" cy="3995290"/>
          </a:xfrm>
          <a:prstGeom prst="rect">
            <a:avLst/>
          </a:prstGeom>
        </p:spPr>
      </p:pic>
      <p:pic>
        <p:nvPicPr>
          <p:cNvPr id="8" name="Picture 7"/>
          <p:cNvPicPr>
            <a:picLocks noChangeAspect="1"/>
          </p:cNvPicPr>
          <p:nvPr/>
        </p:nvPicPr>
        <p:blipFill>
          <a:blip r:embed="rId5"/>
          <a:stretch>
            <a:fillRect/>
          </a:stretch>
        </p:blipFill>
        <p:spPr>
          <a:xfrm>
            <a:off x="4414091" y="764704"/>
            <a:ext cx="4048095" cy="2725148"/>
          </a:xfrm>
          <a:prstGeom prst="rect">
            <a:avLst/>
          </a:prstGeom>
        </p:spPr>
      </p:pic>
      <p:sp>
        <p:nvSpPr>
          <p:cNvPr id="11" name="TextBox 10"/>
          <p:cNvSpPr txBox="1"/>
          <p:nvPr/>
        </p:nvSpPr>
        <p:spPr>
          <a:xfrm>
            <a:off x="367643" y="3560550"/>
            <a:ext cx="3442491" cy="338554"/>
          </a:xfrm>
          <a:prstGeom prst="rect">
            <a:avLst/>
          </a:prstGeom>
          <a:solidFill>
            <a:schemeClr val="bg1"/>
          </a:solidFill>
        </p:spPr>
        <p:txBody>
          <a:bodyPr wrap="square" rtlCol="0">
            <a:spAutoFit/>
          </a:bodyPr>
          <a:lstStyle/>
          <a:p>
            <a:r>
              <a:rPr lang="en-GB" sz="1600" dirty="0">
                <a:latin typeface="+mn-lt"/>
              </a:rPr>
              <a:t>U 925 </a:t>
            </a:r>
            <a:r>
              <a:rPr lang="en-GB" sz="1600" dirty="0" err="1">
                <a:latin typeface="+mn-lt"/>
              </a:rPr>
              <a:t>hPa</a:t>
            </a:r>
            <a:r>
              <a:rPr lang="en-GB" sz="1600" dirty="0">
                <a:latin typeface="+mn-lt"/>
              </a:rPr>
              <a:t> – change in model bias</a:t>
            </a:r>
          </a:p>
        </p:txBody>
      </p:sp>
      <p:sp>
        <p:nvSpPr>
          <p:cNvPr id="12" name="TextBox 11"/>
          <p:cNvSpPr txBox="1"/>
          <p:nvPr/>
        </p:nvSpPr>
        <p:spPr>
          <a:xfrm>
            <a:off x="367643" y="840265"/>
            <a:ext cx="3330884" cy="338554"/>
          </a:xfrm>
          <a:prstGeom prst="rect">
            <a:avLst/>
          </a:prstGeom>
          <a:solidFill>
            <a:schemeClr val="bg1"/>
          </a:solidFill>
        </p:spPr>
        <p:txBody>
          <a:bodyPr wrap="square" rtlCol="0">
            <a:spAutoFit/>
          </a:bodyPr>
          <a:lstStyle/>
          <a:p>
            <a:r>
              <a:rPr lang="en-GB" sz="1600" dirty="0">
                <a:latin typeface="+mn-lt"/>
              </a:rPr>
              <a:t>U 925 </a:t>
            </a:r>
            <a:r>
              <a:rPr lang="en-GB" sz="1600" dirty="0" err="1">
                <a:latin typeface="+mn-lt"/>
              </a:rPr>
              <a:t>hPa</a:t>
            </a:r>
            <a:r>
              <a:rPr lang="en-GB" sz="1600" dirty="0">
                <a:latin typeface="+mn-lt"/>
              </a:rPr>
              <a:t> – model bias at D+5</a:t>
            </a:r>
          </a:p>
        </p:txBody>
      </p:sp>
      <p:sp>
        <p:nvSpPr>
          <p:cNvPr id="13" name="TextBox 12"/>
          <p:cNvSpPr txBox="1"/>
          <p:nvPr/>
        </p:nvSpPr>
        <p:spPr>
          <a:xfrm>
            <a:off x="2502722" y="2971070"/>
            <a:ext cx="1307412" cy="369332"/>
          </a:xfrm>
          <a:prstGeom prst="rect">
            <a:avLst/>
          </a:prstGeom>
          <a:solidFill>
            <a:schemeClr val="bg1"/>
          </a:solidFill>
        </p:spPr>
        <p:txBody>
          <a:bodyPr wrap="square" rtlCol="0">
            <a:spAutoFit/>
          </a:bodyPr>
          <a:lstStyle/>
          <a:p>
            <a:r>
              <a:rPr lang="en-GB" sz="1800" dirty="0"/>
              <a:t>June-July</a:t>
            </a:r>
          </a:p>
        </p:txBody>
      </p:sp>
      <p:sp>
        <p:nvSpPr>
          <p:cNvPr id="2" name="Title 1"/>
          <p:cNvSpPr>
            <a:spLocks noGrp="1"/>
          </p:cNvSpPr>
          <p:nvPr>
            <p:ph type="title"/>
          </p:nvPr>
        </p:nvSpPr>
        <p:spPr>
          <a:xfrm>
            <a:off x="2498766" y="340847"/>
            <a:ext cx="4428956" cy="277071"/>
          </a:xfrm>
        </p:spPr>
        <p:txBody>
          <a:bodyPr>
            <a:noAutofit/>
          </a:bodyPr>
          <a:lstStyle/>
          <a:p>
            <a:r>
              <a:rPr lang="en-GB" sz="3151" b="1" dirty="0">
                <a:latin typeface="Calibri" pitchFamily="36" charset="0"/>
                <a:ea typeface="ＭＳ Ｐゴシック" pitchFamily="36" charset="-128"/>
              </a:rPr>
              <a:t>Impacts on FC errors</a:t>
            </a:r>
          </a:p>
        </p:txBody>
      </p:sp>
      <p:sp>
        <p:nvSpPr>
          <p:cNvPr id="14" name="TextBox 13"/>
          <p:cNvSpPr txBox="1"/>
          <p:nvPr/>
        </p:nvSpPr>
        <p:spPr>
          <a:xfrm>
            <a:off x="1055903" y="6072727"/>
            <a:ext cx="2885726" cy="276999"/>
          </a:xfrm>
          <a:prstGeom prst="rect">
            <a:avLst/>
          </a:prstGeom>
          <a:noFill/>
        </p:spPr>
        <p:txBody>
          <a:bodyPr wrap="none" rtlCol="0">
            <a:spAutoFit/>
          </a:bodyPr>
          <a:lstStyle/>
          <a:p>
            <a:r>
              <a:rPr lang="en-GB" sz="1200" b="1" dirty="0"/>
              <a:t>Credits: </a:t>
            </a:r>
            <a:r>
              <a:rPr lang="en-GB" sz="1200" b="1" dirty="0" err="1"/>
              <a:t>Alessio</a:t>
            </a:r>
            <a:r>
              <a:rPr lang="en-GB" sz="1200" b="1" dirty="0"/>
              <a:t> </a:t>
            </a:r>
            <a:r>
              <a:rPr lang="en-GB" sz="1200" b="1" dirty="0" err="1"/>
              <a:t>Bozzo</a:t>
            </a:r>
            <a:r>
              <a:rPr lang="en-GB" sz="1200" b="1" dirty="0"/>
              <a:t>, Linus Magnusson</a:t>
            </a:r>
          </a:p>
        </p:txBody>
      </p:sp>
      <p:sp>
        <p:nvSpPr>
          <p:cNvPr id="16" name="TextBox 15"/>
          <p:cNvSpPr txBox="1"/>
          <p:nvPr/>
        </p:nvSpPr>
        <p:spPr>
          <a:xfrm>
            <a:off x="7478970" y="3155630"/>
            <a:ext cx="1321837" cy="369332"/>
          </a:xfrm>
          <a:prstGeom prst="rect">
            <a:avLst/>
          </a:prstGeom>
          <a:solidFill>
            <a:schemeClr val="bg1"/>
          </a:solidFill>
        </p:spPr>
        <p:txBody>
          <a:bodyPr wrap="none" rtlCol="0">
            <a:spAutoFit/>
          </a:bodyPr>
          <a:lstStyle/>
          <a:p>
            <a:r>
              <a:rPr lang="en-GB" sz="1800" b="1" dirty="0"/>
              <a:t>20 year run</a:t>
            </a:r>
          </a:p>
        </p:txBody>
      </p:sp>
      <p:pic>
        <p:nvPicPr>
          <p:cNvPr id="15" name="Picture 14"/>
          <p:cNvPicPr>
            <a:picLocks noChangeAspect="1"/>
          </p:cNvPicPr>
          <p:nvPr/>
        </p:nvPicPr>
        <p:blipFill>
          <a:blip r:embed="rId6"/>
          <a:stretch>
            <a:fillRect/>
          </a:stretch>
        </p:blipFill>
        <p:spPr>
          <a:xfrm>
            <a:off x="5335710" y="3732343"/>
            <a:ext cx="2131292" cy="2478884"/>
          </a:xfrm>
          <a:prstGeom prst="rect">
            <a:avLst/>
          </a:prstGeom>
        </p:spPr>
      </p:pic>
      <p:sp>
        <p:nvSpPr>
          <p:cNvPr id="9" name="TextBox 8"/>
          <p:cNvSpPr txBox="1"/>
          <p:nvPr/>
        </p:nvSpPr>
        <p:spPr>
          <a:xfrm>
            <a:off x="6653994" y="4005064"/>
            <a:ext cx="1481713" cy="1323439"/>
          </a:xfrm>
          <a:prstGeom prst="rect">
            <a:avLst/>
          </a:prstGeom>
          <a:noFill/>
        </p:spPr>
        <p:txBody>
          <a:bodyPr wrap="square" rtlCol="0">
            <a:spAutoFit/>
          </a:bodyPr>
          <a:lstStyle/>
          <a:p>
            <a:r>
              <a:rPr lang="en-GB" sz="1600" dirty="0">
                <a:solidFill>
                  <a:schemeClr val="accent1"/>
                </a:solidFill>
                <a:latin typeface="+mn-lt"/>
              </a:rPr>
              <a:t>OLD climatology</a:t>
            </a:r>
          </a:p>
          <a:p>
            <a:r>
              <a:rPr lang="en-GB" sz="1600" dirty="0">
                <a:solidFill>
                  <a:srgbClr val="FF0000"/>
                </a:solidFill>
                <a:latin typeface="+mn-lt"/>
              </a:rPr>
              <a:t>NEW climatology </a:t>
            </a:r>
          </a:p>
          <a:p>
            <a:r>
              <a:rPr lang="en-GB" sz="1600" dirty="0">
                <a:latin typeface="+mn-lt"/>
              </a:rPr>
              <a:t>GPCP (</a:t>
            </a:r>
            <a:r>
              <a:rPr lang="en-GB" sz="1600" dirty="0" err="1">
                <a:latin typeface="+mn-lt"/>
              </a:rPr>
              <a:t>obs</a:t>
            </a:r>
            <a:r>
              <a:rPr lang="en-GB" sz="1600" dirty="0">
                <a:latin typeface="+mn-lt"/>
              </a:rPr>
              <a:t>)</a:t>
            </a:r>
          </a:p>
        </p:txBody>
      </p:sp>
    </p:spTree>
    <p:extLst>
      <p:ext uri="{BB962C8B-B14F-4D97-AF65-F5344CB8AC3E}">
        <p14:creationId xmlns:p14="http://schemas.microsoft.com/office/powerpoint/2010/main" val="2065529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ngelen_QJ_figure_10.png"/>
          <p:cNvPicPr>
            <a:picLocks noChangeAspect="1"/>
          </p:cNvPicPr>
          <p:nvPr/>
        </p:nvPicPr>
        <p:blipFill>
          <a:blip r:embed="rId3" cstate="print"/>
          <a:srcRect b="22034"/>
          <a:stretch>
            <a:fillRect/>
          </a:stretch>
        </p:blipFill>
        <p:spPr>
          <a:xfrm>
            <a:off x="35496" y="3861048"/>
            <a:ext cx="2957691" cy="2890182"/>
          </a:xfrm>
          <a:prstGeom prst="rect">
            <a:avLst/>
          </a:prstGeom>
        </p:spPr>
      </p:pic>
      <p:sp>
        <p:nvSpPr>
          <p:cNvPr id="7" name="TextBox 6"/>
          <p:cNvSpPr txBox="1"/>
          <p:nvPr/>
        </p:nvSpPr>
        <p:spPr>
          <a:xfrm>
            <a:off x="2987824" y="3645024"/>
            <a:ext cx="6084168" cy="3477875"/>
          </a:xfrm>
          <a:prstGeom prst="rect">
            <a:avLst/>
          </a:prstGeom>
          <a:solidFill>
            <a:schemeClr val="bg1"/>
          </a:solidFill>
        </p:spPr>
        <p:txBody>
          <a:bodyPr wrap="square" rtlCol="0">
            <a:spAutoFit/>
          </a:bodyPr>
          <a:lstStyle/>
          <a:p>
            <a:pPr marL="342900" indent="-342900">
              <a:buFont typeface="Arial" pitchFamily="34" charset="0"/>
              <a:buChar char="•"/>
            </a:pPr>
            <a:r>
              <a:rPr lang="en-GB" sz="2000" dirty="0" smtClean="0">
                <a:latin typeface="+mn-lt"/>
              </a:rPr>
              <a:t>Using modelled CO</a:t>
            </a:r>
            <a:r>
              <a:rPr lang="en-GB" sz="2000" baseline="-25000" dirty="0" smtClean="0">
                <a:latin typeface="+mn-lt"/>
              </a:rPr>
              <a:t>2</a:t>
            </a:r>
            <a:r>
              <a:rPr lang="en-GB" sz="2000" dirty="0" smtClean="0">
                <a:latin typeface="+mn-lt"/>
              </a:rPr>
              <a:t> in AIRS/IASI radiance assimilation leads to significant reduction in needed bias correction.</a:t>
            </a:r>
          </a:p>
          <a:p>
            <a:pPr marL="342900" indent="-342900">
              <a:buFont typeface="Arial" pitchFamily="34" charset="0"/>
              <a:buChar char="•"/>
            </a:pPr>
            <a:r>
              <a:rPr lang="en-GB" sz="2000" dirty="0" smtClean="0">
                <a:latin typeface="+mn-lt"/>
              </a:rPr>
              <a:t>Small positive effect on T analysis and neutral scores/ small positive impact at 200 </a:t>
            </a:r>
            <a:r>
              <a:rPr lang="en-GB" sz="2000" dirty="0" err="1" smtClean="0">
                <a:latin typeface="+mn-lt"/>
              </a:rPr>
              <a:t>hPa</a:t>
            </a:r>
            <a:r>
              <a:rPr lang="en-GB" sz="2000" dirty="0" smtClean="0">
                <a:latin typeface="+mn-lt"/>
              </a:rPr>
              <a:t> T in Tropics</a:t>
            </a:r>
          </a:p>
          <a:p>
            <a:pPr marL="342900" indent="-342900">
              <a:buFont typeface="Arial" pitchFamily="34" charset="0"/>
              <a:buChar char="•"/>
            </a:pPr>
            <a:r>
              <a:rPr lang="en-GB" sz="2000" dirty="0" smtClean="0">
                <a:latin typeface="+mn-lt"/>
              </a:rPr>
              <a:t>Stratospheric T in variable CO2 </a:t>
            </a:r>
            <a:r>
              <a:rPr lang="en-GB" sz="2000" dirty="0" err="1" smtClean="0">
                <a:latin typeface="+mn-lt"/>
              </a:rPr>
              <a:t>exp</a:t>
            </a:r>
            <a:r>
              <a:rPr lang="en-GB" sz="2000" dirty="0" smtClean="0">
                <a:latin typeface="+mn-lt"/>
              </a:rPr>
              <a:t> more consistent with AMSU-A </a:t>
            </a:r>
          </a:p>
          <a:p>
            <a:pPr marL="342900" indent="-342900">
              <a:buFont typeface="Arial" pitchFamily="34" charset="0"/>
              <a:buChar char="•"/>
            </a:pPr>
            <a:r>
              <a:rPr lang="en-GB" sz="2000" dirty="0" smtClean="0">
                <a:latin typeface="+mn-lt"/>
              </a:rPr>
              <a:t>It would be beneficial to replace the fixed value by more realistic values</a:t>
            </a:r>
          </a:p>
          <a:p>
            <a:pPr marL="342900" indent="-342900">
              <a:buFont typeface="Arial" pitchFamily="34" charset="0"/>
              <a:buChar char="•"/>
            </a:pPr>
            <a:endParaRPr lang="en-GB" sz="2000" dirty="0">
              <a:latin typeface="+mn-lt"/>
            </a:endParaRPr>
          </a:p>
        </p:txBody>
      </p:sp>
      <p:pic>
        <p:nvPicPr>
          <p:cNvPr id="4" name="Picture 3" descr="Engelen_QJ_figure_3.png"/>
          <p:cNvPicPr>
            <a:picLocks noChangeAspect="1"/>
          </p:cNvPicPr>
          <p:nvPr/>
        </p:nvPicPr>
        <p:blipFill>
          <a:blip r:embed="rId4" cstate="print"/>
          <a:srcRect t="11060"/>
          <a:stretch>
            <a:fillRect/>
          </a:stretch>
        </p:blipFill>
        <p:spPr>
          <a:xfrm>
            <a:off x="323528" y="1340768"/>
            <a:ext cx="7488832" cy="1761349"/>
          </a:xfrm>
          <a:prstGeom prst="rect">
            <a:avLst/>
          </a:prstGeom>
        </p:spPr>
      </p:pic>
      <p:sp>
        <p:nvSpPr>
          <p:cNvPr id="6" name="Title 5"/>
          <p:cNvSpPr>
            <a:spLocks noGrp="1"/>
          </p:cNvSpPr>
          <p:nvPr>
            <p:ph type="title"/>
          </p:nvPr>
        </p:nvSpPr>
        <p:spPr>
          <a:xfrm>
            <a:off x="457200" y="-99392"/>
            <a:ext cx="8229600" cy="1143000"/>
          </a:xfrm>
        </p:spPr>
        <p:txBody>
          <a:bodyPr/>
          <a:lstStyle/>
          <a:p>
            <a:r>
              <a:rPr lang="en-GB" sz="2800" b="1" dirty="0" smtClean="0"/>
              <a:t>Benefit </a:t>
            </a:r>
            <a:r>
              <a:rPr lang="en-GB" sz="2800" b="1" dirty="0"/>
              <a:t>of trace gases for NWP:  </a:t>
            </a:r>
            <a:br>
              <a:rPr lang="en-GB" sz="2800" b="1" dirty="0"/>
            </a:br>
            <a:r>
              <a:rPr lang="en-GB" sz="2800" b="1" dirty="0" smtClean="0"/>
              <a:t>Variable CO</a:t>
            </a:r>
            <a:r>
              <a:rPr lang="en-GB" sz="2800" b="1" baseline="-25000" dirty="0" smtClean="0"/>
              <a:t>2</a:t>
            </a:r>
            <a:r>
              <a:rPr lang="en-GB" sz="2800" b="1" dirty="0" smtClean="0"/>
              <a:t> </a:t>
            </a:r>
            <a:r>
              <a:rPr lang="en-GB" sz="2800" b="1" dirty="0"/>
              <a:t>in radiance assimilation</a:t>
            </a:r>
          </a:p>
        </p:txBody>
      </p:sp>
      <p:sp>
        <p:nvSpPr>
          <p:cNvPr id="9" name="TextBox 8"/>
          <p:cNvSpPr txBox="1"/>
          <p:nvPr/>
        </p:nvSpPr>
        <p:spPr>
          <a:xfrm>
            <a:off x="107504" y="5013176"/>
            <a:ext cx="1368152" cy="1323439"/>
          </a:xfrm>
          <a:prstGeom prst="rect">
            <a:avLst/>
          </a:prstGeom>
          <a:noFill/>
        </p:spPr>
        <p:txBody>
          <a:bodyPr wrap="square" rtlCol="0">
            <a:spAutoFit/>
          </a:bodyPr>
          <a:lstStyle/>
          <a:p>
            <a:r>
              <a:rPr lang="en-GB" sz="2000" dirty="0" smtClean="0"/>
              <a:t>Reduced</a:t>
            </a:r>
          </a:p>
          <a:p>
            <a:r>
              <a:rPr lang="en-GB" sz="2000" dirty="0" smtClean="0"/>
              <a:t>AMSU-A</a:t>
            </a:r>
          </a:p>
          <a:p>
            <a:r>
              <a:rPr lang="en-GB" sz="2000" dirty="0" smtClean="0"/>
              <a:t>Bias Correction</a:t>
            </a:r>
            <a:endParaRPr lang="en-GB" sz="2000" dirty="0"/>
          </a:p>
        </p:txBody>
      </p:sp>
      <p:sp>
        <p:nvSpPr>
          <p:cNvPr id="11" name="TextBox 10"/>
          <p:cNvSpPr txBox="1"/>
          <p:nvPr/>
        </p:nvSpPr>
        <p:spPr>
          <a:xfrm>
            <a:off x="251520" y="980728"/>
            <a:ext cx="6624736" cy="461665"/>
          </a:xfrm>
          <a:prstGeom prst="rect">
            <a:avLst/>
          </a:prstGeom>
          <a:noFill/>
        </p:spPr>
        <p:txBody>
          <a:bodyPr wrap="square" rtlCol="0">
            <a:spAutoFit/>
          </a:bodyPr>
          <a:lstStyle/>
          <a:p>
            <a:r>
              <a:rPr lang="en-GB" dirty="0" smtClean="0"/>
              <a:t>Reduced AIRS and IASI Bias Correction</a:t>
            </a:r>
            <a:endParaRPr lang="en-GB" dirty="0"/>
          </a:p>
        </p:txBody>
      </p:sp>
      <p:sp>
        <p:nvSpPr>
          <p:cNvPr id="12" name="TextBox 11"/>
          <p:cNvSpPr txBox="1"/>
          <p:nvPr/>
        </p:nvSpPr>
        <p:spPr>
          <a:xfrm>
            <a:off x="5652120" y="811450"/>
            <a:ext cx="3744416" cy="369332"/>
          </a:xfrm>
          <a:prstGeom prst="rect">
            <a:avLst/>
          </a:prstGeom>
          <a:noFill/>
        </p:spPr>
        <p:txBody>
          <a:bodyPr wrap="square" rtlCol="0">
            <a:spAutoFit/>
          </a:bodyPr>
          <a:lstStyle/>
          <a:p>
            <a:r>
              <a:rPr lang="en-GB" sz="1800" dirty="0" smtClean="0"/>
              <a:t>Engelen and Bauer, QJRMS, 2011</a:t>
            </a:r>
            <a:endParaRPr lang="en-GB" sz="1800" dirty="0"/>
          </a:p>
        </p:txBody>
      </p:sp>
      <p:sp>
        <p:nvSpPr>
          <p:cNvPr id="13" name="TextBox 12"/>
          <p:cNvSpPr txBox="1"/>
          <p:nvPr/>
        </p:nvSpPr>
        <p:spPr>
          <a:xfrm>
            <a:off x="395536" y="1340768"/>
            <a:ext cx="1440160"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GB" dirty="0" smtClean="0">
                <a:solidFill>
                  <a:schemeClr val="bg1"/>
                </a:solidFill>
              </a:rPr>
              <a:t>Fixed CO2</a:t>
            </a:r>
            <a:endParaRPr lang="en-GB" dirty="0">
              <a:solidFill>
                <a:schemeClr val="bg1"/>
              </a:solidFill>
            </a:endParaRPr>
          </a:p>
        </p:txBody>
      </p:sp>
      <p:sp>
        <p:nvSpPr>
          <p:cNvPr id="14" name="TextBox 13"/>
          <p:cNvSpPr txBox="1"/>
          <p:nvPr/>
        </p:nvSpPr>
        <p:spPr>
          <a:xfrm>
            <a:off x="3995936" y="1340768"/>
            <a:ext cx="1656184"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GB" dirty="0" smtClean="0">
                <a:solidFill>
                  <a:schemeClr val="bg1"/>
                </a:solidFill>
              </a:rPr>
              <a:t>Variable CO2</a:t>
            </a:r>
            <a:endParaRPr lang="en-GB" dirty="0">
              <a:solidFill>
                <a:schemeClr val="bg1"/>
              </a:solidFill>
            </a:endParaRPr>
          </a:p>
        </p:txBody>
      </p:sp>
      <p:sp>
        <p:nvSpPr>
          <p:cNvPr id="15" name="TextBox 14"/>
          <p:cNvSpPr txBox="1"/>
          <p:nvPr/>
        </p:nvSpPr>
        <p:spPr>
          <a:xfrm>
            <a:off x="1259632" y="3068960"/>
            <a:ext cx="5184576" cy="492443"/>
          </a:xfrm>
          <a:prstGeom prst="rect">
            <a:avLst/>
          </a:prstGeom>
          <a:noFill/>
        </p:spPr>
        <p:txBody>
          <a:bodyPr wrap="square" rtlCol="0">
            <a:spAutoFit/>
          </a:bodyPr>
          <a:lstStyle/>
          <a:p>
            <a:pPr algn="ctr"/>
            <a:r>
              <a:rPr lang="en-GB" sz="1300" b="1" dirty="0" smtClean="0"/>
              <a:t>Mean bias correction (K) for August 2009 for AIRS channel 175 (699.7 cm</a:t>
            </a:r>
            <a:r>
              <a:rPr lang="en-GB" sz="1300" b="1" baseline="30000" dirty="0" smtClean="0"/>
              <a:t>-1</a:t>
            </a:r>
            <a:r>
              <a:rPr lang="en-GB" sz="1300" b="1" dirty="0" smtClean="0"/>
              <a:t>; maximum temperature sensitivity at ~ 200 hPa) </a:t>
            </a:r>
            <a:endParaRPr lang="en-GB" sz="1300" b="1" dirty="0"/>
          </a:p>
        </p:txBody>
      </p:sp>
      <p:cxnSp>
        <p:nvCxnSpPr>
          <p:cNvPr id="3" name="Straight Connector 2"/>
          <p:cNvCxnSpPr/>
          <p:nvPr/>
        </p:nvCxnSpPr>
        <p:spPr>
          <a:xfrm>
            <a:off x="2483768" y="4149080"/>
            <a:ext cx="0" cy="7200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rot="16200000">
            <a:off x="1821870" y="4317955"/>
            <a:ext cx="1046797" cy="276999"/>
          </a:xfrm>
          <a:prstGeom prst="rect">
            <a:avLst/>
          </a:prstGeom>
          <a:noFill/>
        </p:spPr>
        <p:txBody>
          <a:bodyPr wrap="square" rtlCol="0">
            <a:spAutoFit/>
          </a:bodyPr>
          <a:lstStyle/>
          <a:p>
            <a:r>
              <a:rPr lang="en-GB" sz="1200" dirty="0" smtClean="0">
                <a:solidFill>
                  <a:srgbClr val="FF0000"/>
                </a:solidFill>
              </a:rPr>
              <a:t>stratosphere</a:t>
            </a:r>
            <a:endParaRPr lang="en-GB" sz="1200"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50504"/>
            <a:ext cx="8820472" cy="4114800"/>
          </a:xfrm>
        </p:spPr>
        <p:txBody>
          <a:bodyPr/>
          <a:lstStyle/>
          <a:p>
            <a:r>
              <a:rPr lang="en-GB" dirty="0" smtClean="0"/>
              <a:t>Prospect to extract wind information from long lived tracers in stratosphere  and upper troposphere, e.g. O3, H2O, N2O.</a:t>
            </a:r>
          </a:p>
          <a:p>
            <a:r>
              <a:rPr lang="en-GB" dirty="0" smtClean="0"/>
              <a:t>Similar to cloud track winds but data coverage worse</a:t>
            </a:r>
          </a:p>
          <a:p>
            <a:r>
              <a:rPr lang="en-GB" dirty="0" smtClean="0"/>
              <a:t>Potential </a:t>
            </a:r>
            <a:r>
              <a:rPr lang="en-GB" dirty="0"/>
              <a:t>to extract wind info indirectly through TL and AD of tracer </a:t>
            </a:r>
            <a:r>
              <a:rPr lang="en-GB" dirty="0" smtClean="0"/>
              <a:t>advection</a:t>
            </a:r>
          </a:p>
          <a:p>
            <a:r>
              <a:rPr lang="en-GB" dirty="0" smtClean="0"/>
              <a:t>Potential was demonstrated in early studies for H2O (</a:t>
            </a:r>
            <a:r>
              <a:rPr lang="en-GB" dirty="0" err="1" smtClean="0"/>
              <a:t>Thepaut</a:t>
            </a:r>
            <a:r>
              <a:rPr lang="en-GB" dirty="0" smtClean="0"/>
              <a:t> 1992) and O3 (</a:t>
            </a:r>
            <a:r>
              <a:rPr lang="en-GB" dirty="0"/>
              <a:t>Daley 1995; </a:t>
            </a:r>
            <a:r>
              <a:rPr lang="en-GB" dirty="0" err="1"/>
              <a:t>Riishojgaard</a:t>
            </a:r>
            <a:r>
              <a:rPr lang="en-GB" dirty="0"/>
              <a:t> 1996; </a:t>
            </a:r>
            <a:r>
              <a:rPr lang="en-GB" dirty="0" smtClean="0"/>
              <a:t> Holm 1999; </a:t>
            </a:r>
            <a:r>
              <a:rPr lang="en-GB" dirty="0" err="1" smtClean="0"/>
              <a:t>Peuch</a:t>
            </a:r>
            <a:r>
              <a:rPr lang="en-GB" dirty="0" smtClean="0"/>
              <a:t> </a:t>
            </a:r>
            <a:r>
              <a:rPr lang="en-GB" dirty="0"/>
              <a:t>et al. </a:t>
            </a:r>
            <a:r>
              <a:rPr lang="en-GB" dirty="0" smtClean="0"/>
              <a:t>2000). </a:t>
            </a:r>
          </a:p>
          <a:p>
            <a:r>
              <a:rPr lang="en-GB" dirty="0" smtClean="0"/>
              <a:t>Could compliment existing wind observations and help in areas where there is a lack of adequate global wind profile data</a:t>
            </a:r>
          </a:p>
          <a:p>
            <a:pPr lvl="1"/>
            <a:endParaRPr lang="en-GB" sz="2200" dirty="0" smtClean="0">
              <a:solidFill>
                <a:srgbClr val="0070C0"/>
              </a:solidFill>
            </a:endParaRPr>
          </a:p>
          <a:p>
            <a:pPr marL="0" indent="0">
              <a:buNone/>
            </a:pPr>
            <a:endParaRPr lang="en-GB" dirty="0"/>
          </a:p>
          <a:p>
            <a:endParaRPr lang="en-GB" dirty="0" smtClean="0"/>
          </a:p>
        </p:txBody>
      </p:sp>
      <p:sp>
        <p:nvSpPr>
          <p:cNvPr id="2" name="Title 1"/>
          <p:cNvSpPr>
            <a:spLocks noGrp="1"/>
          </p:cNvSpPr>
          <p:nvPr>
            <p:ph type="title"/>
          </p:nvPr>
        </p:nvSpPr>
        <p:spPr>
          <a:xfrm>
            <a:off x="323528" y="485800"/>
            <a:ext cx="7772400" cy="782960"/>
          </a:xfrm>
        </p:spPr>
        <p:txBody>
          <a:bodyPr/>
          <a:lstStyle/>
          <a:p>
            <a:r>
              <a:rPr lang="en-GB" dirty="0" smtClean="0"/>
              <a:t>Wind information from tracers</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612129"/>
            <a:ext cx="2268130" cy="1448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5547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42392"/>
            <a:ext cx="8820472" cy="4114800"/>
          </a:xfrm>
        </p:spPr>
        <p:txBody>
          <a:bodyPr/>
          <a:lstStyle/>
          <a:p>
            <a:r>
              <a:rPr lang="en-GB" sz="2100" b="0" dirty="0" smtClean="0"/>
              <a:t>Complete </a:t>
            </a:r>
            <a:r>
              <a:rPr lang="en-GB" sz="2100" b="0" dirty="0"/>
              <a:t>data coverage (3D</a:t>
            </a:r>
            <a:r>
              <a:rPr lang="en-GB" sz="2100" b="0" dirty="0" smtClean="0"/>
              <a:t>), frequent observations</a:t>
            </a:r>
            <a:endParaRPr lang="en-GB" sz="2100" b="0" dirty="0"/>
          </a:p>
          <a:p>
            <a:r>
              <a:rPr lang="en-GB" sz="2100" b="0" dirty="0" smtClean="0"/>
              <a:t>Accurate observations</a:t>
            </a:r>
          </a:p>
          <a:p>
            <a:r>
              <a:rPr lang="en-GB" sz="2100" b="0" dirty="0" smtClean="0"/>
              <a:t>High </a:t>
            </a:r>
            <a:r>
              <a:rPr lang="en-GB" sz="2100" b="0" dirty="0"/>
              <a:t>quality background </a:t>
            </a:r>
            <a:r>
              <a:rPr lang="en-GB" sz="2100" b="0" dirty="0" smtClean="0"/>
              <a:t>field</a:t>
            </a:r>
          </a:p>
          <a:p>
            <a:r>
              <a:rPr lang="en-GB" sz="2100" b="0" dirty="0" smtClean="0"/>
              <a:t>No bias between obs and background </a:t>
            </a:r>
            <a:endParaRPr lang="en-GB" sz="2100" b="0" dirty="0"/>
          </a:p>
          <a:p>
            <a:r>
              <a:rPr lang="en-GB" sz="2100" b="0" dirty="0" smtClean="0"/>
              <a:t>Depends </a:t>
            </a:r>
            <a:r>
              <a:rPr lang="en-GB" sz="2100" b="0" dirty="0"/>
              <a:t>on accuracy of TL </a:t>
            </a:r>
            <a:r>
              <a:rPr lang="en-GB" sz="2100" b="0" dirty="0" smtClean="0"/>
              <a:t>model </a:t>
            </a:r>
            <a:r>
              <a:rPr lang="en-GB" sz="2100" b="0" dirty="0"/>
              <a:t>compared to full model (better for passive tracers/ long chemical lifetime)      </a:t>
            </a:r>
            <a:r>
              <a:rPr lang="en-GB" sz="2100" b="0" dirty="0" smtClean="0"/>
              <a:t>=&gt; E.g</a:t>
            </a:r>
            <a:r>
              <a:rPr lang="en-GB" sz="2100" b="0" dirty="0"/>
              <a:t>. extracting wind information from O3 is more difficult in the tropics and summer hemisphere where photochemical lifetime is shorter </a:t>
            </a:r>
            <a:endParaRPr lang="en-GB" sz="2100" b="0" dirty="0" smtClean="0"/>
          </a:p>
          <a:p>
            <a:r>
              <a:rPr lang="en-GB" sz="2100" b="0" dirty="0"/>
              <a:t>Studies have looked at this in idealized experiments (e.g. Daley 1995; </a:t>
            </a:r>
            <a:r>
              <a:rPr lang="en-GB" sz="2100" b="0" dirty="0" err="1"/>
              <a:t>Riishojgaard</a:t>
            </a:r>
            <a:r>
              <a:rPr lang="en-GB" sz="2100" b="0" dirty="0"/>
              <a:t> 1996; </a:t>
            </a:r>
            <a:r>
              <a:rPr lang="en-GB" sz="2100" b="0" dirty="0" err="1"/>
              <a:t>Peuch</a:t>
            </a:r>
            <a:r>
              <a:rPr lang="en-GB" sz="2100" b="0" dirty="0"/>
              <a:t> et al. 2000; Allen et al. 2013, 2014) focussing on long lived tracers O3, H2O, N2O and found positive impact for perfect observations. </a:t>
            </a:r>
          </a:p>
          <a:p>
            <a:r>
              <a:rPr lang="en-GB" sz="2100" b="0" dirty="0"/>
              <a:t>Few studies used real data (e.g. MLS O3, </a:t>
            </a:r>
            <a:r>
              <a:rPr lang="en-GB" sz="2100" b="0" dirty="0" err="1"/>
              <a:t>Semane</a:t>
            </a:r>
            <a:r>
              <a:rPr lang="en-GB" sz="2100" b="0" dirty="0"/>
              <a:t> et al. 2009) </a:t>
            </a:r>
            <a:r>
              <a:rPr lang="en-GB" sz="2100" b="0" dirty="0" smtClean="0"/>
              <a:t>and positive results are less clear</a:t>
            </a:r>
            <a:endParaRPr lang="en-GB" sz="2100" b="0" dirty="0"/>
          </a:p>
          <a:p>
            <a:endParaRPr lang="en-GB" sz="2100" b="0" dirty="0"/>
          </a:p>
          <a:p>
            <a:pPr marL="481013" lvl="1" indent="0">
              <a:buNone/>
            </a:pPr>
            <a:endParaRPr lang="en-GB" sz="2100" b="0" dirty="0" smtClean="0"/>
          </a:p>
          <a:p>
            <a:pPr lvl="1">
              <a:buFont typeface="Arial" pitchFamily="34" charset="0"/>
              <a:buChar char="•"/>
            </a:pPr>
            <a:endParaRPr lang="en-GB" sz="2100" b="0" dirty="0" smtClean="0"/>
          </a:p>
          <a:p>
            <a:pPr lvl="1"/>
            <a:endParaRPr lang="en-GB" sz="2100" b="0" dirty="0"/>
          </a:p>
          <a:p>
            <a:pPr lvl="1"/>
            <a:endParaRPr lang="en-GB" sz="2100" b="0" dirty="0" smtClean="0"/>
          </a:p>
          <a:p>
            <a:pPr marL="0" indent="0">
              <a:buNone/>
            </a:pPr>
            <a:endParaRPr lang="en-GB" sz="2100" b="0" dirty="0"/>
          </a:p>
          <a:p>
            <a:endParaRPr lang="en-GB" sz="2100" b="0" dirty="0" smtClean="0"/>
          </a:p>
        </p:txBody>
      </p:sp>
      <p:sp>
        <p:nvSpPr>
          <p:cNvPr id="2" name="Title 1"/>
          <p:cNvSpPr>
            <a:spLocks noGrp="1"/>
          </p:cNvSpPr>
          <p:nvPr>
            <p:ph type="title"/>
          </p:nvPr>
        </p:nvSpPr>
        <p:spPr>
          <a:xfrm>
            <a:off x="323528" y="125760"/>
            <a:ext cx="8712968" cy="782960"/>
          </a:xfrm>
        </p:spPr>
        <p:txBody>
          <a:bodyPr/>
          <a:lstStyle/>
          <a:p>
            <a:r>
              <a:rPr lang="en-GB" dirty="0" smtClean="0"/>
              <a:t>Requirements to extract wind information from tracers</a:t>
            </a:r>
            <a:endParaRPr lang="en-GB" dirty="0"/>
          </a:p>
        </p:txBody>
      </p:sp>
    </p:spTree>
    <p:extLst>
      <p:ext uri="{BB962C8B-B14F-4D97-AF65-F5344CB8AC3E}">
        <p14:creationId xmlns:p14="http://schemas.microsoft.com/office/powerpoint/2010/main" val="772665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3962400" y="4038600"/>
            <a:ext cx="5105400" cy="2222500"/>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3" name="Rectangle 3"/>
          <p:cNvSpPr>
            <a:spLocks noChangeArrowheads="1"/>
          </p:cNvSpPr>
          <p:nvPr/>
        </p:nvSpPr>
        <p:spPr bwMode="auto">
          <a:xfrm>
            <a:off x="7842448" y="4572000"/>
            <a:ext cx="762000" cy="685800"/>
          </a:xfrm>
          <a:prstGeom prst="rect">
            <a:avLst/>
          </a:prstGeom>
          <a:solidFill>
            <a:schemeClr val="bg1"/>
          </a:solidFill>
          <a:ln w="9525">
            <a:solidFill>
              <a:srgbClr val="FFCC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5" name="Rectangle 5"/>
          <p:cNvSpPr>
            <a:spLocks noChangeArrowheads="1"/>
          </p:cNvSpPr>
          <p:nvPr/>
        </p:nvSpPr>
        <p:spPr bwMode="auto">
          <a:xfrm>
            <a:off x="609600" y="4038600"/>
            <a:ext cx="3276600" cy="2209800"/>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6" name="Rectangle 6"/>
          <p:cNvSpPr>
            <a:spLocks noChangeArrowheads="1"/>
          </p:cNvSpPr>
          <p:nvPr/>
        </p:nvSpPr>
        <p:spPr bwMode="auto">
          <a:xfrm>
            <a:off x="609600" y="1651000"/>
            <a:ext cx="2895600" cy="2260600"/>
          </a:xfrm>
          <a:prstGeom prst="rect">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10" name="Text Box 10"/>
          <p:cNvSpPr txBox="1">
            <a:spLocks noChangeArrowheads="1"/>
          </p:cNvSpPr>
          <p:nvPr/>
        </p:nvSpPr>
        <p:spPr bwMode="auto">
          <a:xfrm>
            <a:off x="76200" y="404664"/>
            <a:ext cx="8991600" cy="946150"/>
          </a:xfrm>
          <a:prstGeom prst="rect">
            <a:avLst/>
          </a:prstGeom>
          <a:solidFill>
            <a:schemeClr val="bg1"/>
          </a:solidFill>
          <a:ln>
            <a:noFill/>
          </a:ln>
          <a:effectLst/>
          <a:extLst/>
        </p:spPr>
        <p:txBody>
          <a:bodyPr>
            <a:spAutoFit/>
          </a:bodyPr>
          <a:lstStyle/>
          <a:p>
            <a:pPr algn="ctr"/>
            <a:r>
              <a:rPr lang="en-GB" sz="2800" b="1" dirty="0" smtClean="0">
                <a:solidFill>
                  <a:srgbClr val="000000"/>
                </a:solidFill>
                <a:latin typeface="Calibri" pitchFamily="34" charset="0"/>
              </a:rPr>
              <a:t>Coupling </a:t>
            </a:r>
            <a:r>
              <a:rPr lang="en-GB" sz="2800" b="1" dirty="0">
                <a:solidFill>
                  <a:srgbClr val="000000"/>
                </a:solidFill>
                <a:latin typeface="Calibri" pitchFamily="34" charset="0"/>
              </a:rPr>
              <a:t>between tracer and wind field in 4D-Var:</a:t>
            </a:r>
          </a:p>
          <a:p>
            <a:pPr algn="ctr"/>
            <a:r>
              <a:rPr lang="en-GB" sz="2800" b="1" dirty="0">
                <a:solidFill>
                  <a:srgbClr val="000000"/>
                </a:solidFill>
                <a:latin typeface="Calibri" pitchFamily="34" charset="0"/>
              </a:rPr>
              <a:t>illustration using 1D advection model</a:t>
            </a:r>
          </a:p>
        </p:txBody>
      </p:sp>
      <p:grpSp>
        <p:nvGrpSpPr>
          <p:cNvPr id="153611" name="Group 11"/>
          <p:cNvGrpSpPr>
            <a:grpSpLocks/>
          </p:cNvGrpSpPr>
          <p:nvPr/>
        </p:nvGrpSpPr>
        <p:grpSpPr bwMode="auto">
          <a:xfrm>
            <a:off x="685800" y="2243138"/>
            <a:ext cx="2057400" cy="1643062"/>
            <a:chOff x="528" y="1152"/>
            <a:chExt cx="1296" cy="1035"/>
          </a:xfrm>
        </p:grpSpPr>
        <p:graphicFrame>
          <p:nvGraphicFramePr>
            <p:cNvPr id="153612" name="Object 12"/>
            <p:cNvGraphicFramePr>
              <a:graphicFrameLocks noChangeAspect="1"/>
            </p:cNvGraphicFramePr>
            <p:nvPr/>
          </p:nvGraphicFramePr>
          <p:xfrm>
            <a:off x="528" y="1152"/>
            <a:ext cx="1296" cy="480"/>
          </p:xfrm>
          <a:graphic>
            <a:graphicData uri="http://schemas.openxmlformats.org/presentationml/2006/ole">
              <mc:AlternateContent xmlns:mc="http://schemas.openxmlformats.org/markup-compatibility/2006">
                <mc:Choice xmlns:v="urn:schemas-microsoft-com:vml" Requires="v">
                  <p:oleObj spid="_x0000_s288432" name="Equation" r:id="rId4" imgW="1130040" imgH="419040" progId="Equation.3">
                    <p:embed/>
                  </p:oleObj>
                </mc:Choice>
                <mc:Fallback>
                  <p:oleObj name="Equation" r:id="rId4" imgW="113004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 y="1152"/>
                          <a:ext cx="1296"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13" name="Object 13"/>
            <p:cNvGraphicFramePr>
              <a:graphicFrameLocks noChangeAspect="1"/>
            </p:cNvGraphicFramePr>
            <p:nvPr/>
          </p:nvGraphicFramePr>
          <p:xfrm>
            <a:off x="528" y="1728"/>
            <a:ext cx="1008" cy="459"/>
          </p:xfrm>
          <a:graphic>
            <a:graphicData uri="http://schemas.openxmlformats.org/presentationml/2006/ole">
              <mc:AlternateContent xmlns:mc="http://schemas.openxmlformats.org/markup-compatibility/2006">
                <mc:Choice xmlns:v="urn:schemas-microsoft-com:vml" Requires="v">
                  <p:oleObj spid="_x0000_s288433" name="Equation" r:id="rId6" imgW="863280" imgH="393480" progId="Equation.3">
                    <p:embed/>
                  </p:oleObj>
                </mc:Choice>
                <mc:Fallback>
                  <p:oleObj name="Equation" r:id="rId6" imgW="86328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 y="1728"/>
                          <a:ext cx="1008" cy="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53614" name="Group 14"/>
          <p:cNvGrpSpPr>
            <a:grpSpLocks/>
          </p:cNvGrpSpPr>
          <p:nvPr/>
        </p:nvGrpSpPr>
        <p:grpSpPr bwMode="auto">
          <a:xfrm>
            <a:off x="596901" y="4491038"/>
            <a:ext cx="3327400" cy="1643062"/>
            <a:chOff x="376" y="2496"/>
            <a:chExt cx="2096" cy="1035"/>
          </a:xfrm>
        </p:grpSpPr>
        <p:graphicFrame>
          <p:nvGraphicFramePr>
            <p:cNvPr id="153615" name="Object 15"/>
            <p:cNvGraphicFramePr>
              <a:graphicFrameLocks noChangeAspect="1"/>
            </p:cNvGraphicFramePr>
            <p:nvPr>
              <p:extLst>
                <p:ext uri="{D42A27DB-BD31-4B8C-83A1-F6EECF244321}">
                  <p14:modId xmlns:p14="http://schemas.microsoft.com/office/powerpoint/2010/main" val="3391009864"/>
                </p:ext>
              </p:extLst>
            </p:nvPr>
          </p:nvGraphicFramePr>
          <p:xfrm>
            <a:off x="376" y="2496"/>
            <a:ext cx="2096" cy="480"/>
          </p:xfrm>
          <a:graphic>
            <a:graphicData uri="http://schemas.openxmlformats.org/presentationml/2006/ole">
              <mc:AlternateContent xmlns:mc="http://schemas.openxmlformats.org/markup-compatibility/2006">
                <mc:Choice xmlns:v="urn:schemas-microsoft-com:vml" Requires="v">
                  <p:oleObj spid="_x0000_s288434" name="Equation" r:id="rId8" imgW="1828800" imgH="419040" progId="Equation.3">
                    <p:embed/>
                  </p:oleObj>
                </mc:Choice>
                <mc:Fallback>
                  <p:oleObj name="Equation" r:id="rId8" imgW="1828800" imgH="419040" progId="Equation.3">
                    <p:embed/>
                    <p:pic>
                      <p:nvPicPr>
                        <p:cNvPr id="0" name=""/>
                        <p:cNvPicPr>
                          <a:picLocks noChangeAspect="1" noChangeArrowheads="1"/>
                        </p:cNvPicPr>
                        <p:nvPr/>
                      </p:nvPicPr>
                      <p:blipFill>
                        <a:blip r:embed="rId9"/>
                        <a:srcRect/>
                        <a:stretch>
                          <a:fillRect/>
                        </a:stretch>
                      </p:blipFill>
                      <p:spPr bwMode="auto">
                        <a:xfrm>
                          <a:off x="376" y="2496"/>
                          <a:ext cx="2096"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16" name="Object 16"/>
            <p:cNvGraphicFramePr>
              <a:graphicFrameLocks noChangeAspect="1"/>
            </p:cNvGraphicFramePr>
            <p:nvPr>
              <p:extLst>
                <p:ext uri="{D42A27DB-BD31-4B8C-83A1-F6EECF244321}">
                  <p14:modId xmlns:p14="http://schemas.microsoft.com/office/powerpoint/2010/main" val="3558939700"/>
                </p:ext>
              </p:extLst>
            </p:nvPr>
          </p:nvGraphicFramePr>
          <p:xfrm>
            <a:off x="439" y="3072"/>
            <a:ext cx="1735" cy="459"/>
          </p:xfrm>
          <a:graphic>
            <a:graphicData uri="http://schemas.openxmlformats.org/presentationml/2006/ole">
              <mc:AlternateContent xmlns:mc="http://schemas.openxmlformats.org/markup-compatibility/2006">
                <mc:Choice xmlns:v="urn:schemas-microsoft-com:vml" Requires="v">
                  <p:oleObj spid="_x0000_s288435" name="Equation" r:id="rId10" imgW="1485720" imgH="393480" progId="Equation.3">
                    <p:embed/>
                  </p:oleObj>
                </mc:Choice>
                <mc:Fallback>
                  <p:oleObj name="Equation" r:id="rId10" imgW="1485720" imgH="393480" progId="Equation.3">
                    <p:embed/>
                    <p:pic>
                      <p:nvPicPr>
                        <p:cNvPr id="0" name=""/>
                        <p:cNvPicPr>
                          <a:picLocks noChangeAspect="1" noChangeArrowheads="1"/>
                        </p:cNvPicPr>
                        <p:nvPr/>
                      </p:nvPicPr>
                      <p:blipFill>
                        <a:blip r:embed="rId11"/>
                        <a:srcRect/>
                        <a:stretch>
                          <a:fillRect/>
                        </a:stretch>
                      </p:blipFill>
                      <p:spPr bwMode="auto">
                        <a:xfrm>
                          <a:off x="439" y="3072"/>
                          <a:ext cx="1735" cy="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53617" name="Object 17"/>
          <p:cNvGraphicFramePr>
            <a:graphicFrameLocks noChangeAspect="1"/>
          </p:cNvGraphicFramePr>
          <p:nvPr/>
        </p:nvGraphicFramePr>
        <p:xfrm>
          <a:off x="4419600" y="5392738"/>
          <a:ext cx="2376488" cy="728662"/>
        </p:xfrm>
        <a:graphic>
          <a:graphicData uri="http://schemas.openxmlformats.org/presentationml/2006/ole">
            <mc:AlternateContent xmlns:mc="http://schemas.openxmlformats.org/markup-compatibility/2006">
              <mc:Choice xmlns:v="urn:schemas-microsoft-com:vml" Requires="v">
                <p:oleObj spid="_x0000_s288436" name="Equation" r:id="rId12" imgW="1282680" imgH="393480" progId="Equation.3">
                  <p:embed/>
                </p:oleObj>
              </mc:Choice>
              <mc:Fallback>
                <p:oleObj name="Equation" r:id="rId12" imgW="1282680" imgH="393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9600" y="5392738"/>
                        <a:ext cx="2376488" cy="728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18" name="Text Box 18"/>
          <p:cNvSpPr txBox="1">
            <a:spLocks noChangeArrowheads="1"/>
          </p:cNvSpPr>
          <p:nvPr/>
        </p:nvSpPr>
        <p:spPr bwMode="auto">
          <a:xfrm>
            <a:off x="609600" y="4051300"/>
            <a:ext cx="335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Tangent linear equations:</a:t>
            </a:r>
          </a:p>
        </p:txBody>
      </p:sp>
      <p:sp>
        <p:nvSpPr>
          <p:cNvPr id="153619" name="Text Box 19"/>
          <p:cNvSpPr txBox="1">
            <a:spLocks noChangeArrowheads="1"/>
          </p:cNvSpPr>
          <p:nvPr/>
        </p:nvSpPr>
        <p:spPr bwMode="auto">
          <a:xfrm>
            <a:off x="4267200" y="4064000"/>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Adjoint equations:</a:t>
            </a:r>
          </a:p>
        </p:txBody>
      </p:sp>
      <p:sp>
        <p:nvSpPr>
          <p:cNvPr id="153620" name="Text Box 20"/>
          <p:cNvSpPr txBox="1">
            <a:spLocks noChangeArrowheads="1"/>
          </p:cNvSpPr>
          <p:nvPr/>
        </p:nvSpPr>
        <p:spPr bwMode="auto">
          <a:xfrm>
            <a:off x="609600" y="1778000"/>
            <a:ext cx="259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Model equations</a:t>
            </a:r>
          </a:p>
        </p:txBody>
      </p:sp>
      <p:grpSp>
        <p:nvGrpSpPr>
          <p:cNvPr id="153621" name="Group 21"/>
          <p:cNvGrpSpPr>
            <a:grpSpLocks/>
          </p:cNvGrpSpPr>
          <p:nvPr/>
        </p:nvGrpSpPr>
        <p:grpSpPr bwMode="auto">
          <a:xfrm>
            <a:off x="3563940" y="1905000"/>
            <a:ext cx="5334000" cy="1625600"/>
            <a:chOff x="2245" y="1200"/>
            <a:chExt cx="3360" cy="1024"/>
          </a:xfrm>
        </p:grpSpPr>
        <p:sp>
          <p:nvSpPr>
            <p:cNvPr id="153622" name="Text Box 22"/>
            <p:cNvSpPr txBox="1">
              <a:spLocks noChangeArrowheads="1"/>
            </p:cNvSpPr>
            <p:nvPr/>
          </p:nvSpPr>
          <p:spPr bwMode="auto">
            <a:xfrm>
              <a:off x="2245" y="1200"/>
              <a:ext cx="3360"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dirty="0">
                  <a:solidFill>
                    <a:srgbClr val="000000"/>
                  </a:solidFill>
                  <a:latin typeface="Comic Sans MS" pitchFamily="66" charset="0"/>
                </a:rPr>
                <a:t>u = u(</a:t>
              </a:r>
              <a:r>
                <a:rPr lang="en-GB" sz="2000" dirty="0" err="1">
                  <a:solidFill>
                    <a:srgbClr val="000000"/>
                  </a:solidFill>
                  <a:latin typeface="Comic Sans MS" pitchFamily="66" charset="0"/>
                </a:rPr>
                <a:t>x,t</a:t>
              </a:r>
              <a:r>
                <a:rPr lang="en-GB" sz="2000" dirty="0">
                  <a:solidFill>
                    <a:srgbClr val="000000"/>
                  </a:solidFill>
                  <a:latin typeface="Comic Sans MS" pitchFamily="66" charset="0"/>
                </a:rPr>
                <a:t>) = wind </a:t>
              </a:r>
              <a:r>
                <a:rPr lang="en-GB" sz="2000" dirty="0">
                  <a:solidFill>
                    <a:srgbClr val="000000"/>
                  </a:solidFill>
                  <a:latin typeface="Calibri" pitchFamily="34" charset="0"/>
                </a:rPr>
                <a:t>over</a:t>
              </a:r>
              <a:r>
                <a:rPr lang="en-GB" sz="2000" dirty="0">
                  <a:solidFill>
                    <a:srgbClr val="000000"/>
                  </a:solidFill>
                  <a:latin typeface="Comic Sans MS" pitchFamily="66" charset="0"/>
                </a:rPr>
                <a:t> periodic domain [0,L]</a:t>
              </a:r>
            </a:p>
            <a:p>
              <a:r>
                <a:rPr lang="en-GB" sz="2000" dirty="0">
                  <a:solidFill>
                    <a:srgbClr val="000000"/>
                  </a:solidFill>
                  <a:latin typeface="Comic Sans MS" pitchFamily="66" charset="0"/>
                </a:rPr>
                <a:t>q = q(</a:t>
              </a:r>
              <a:r>
                <a:rPr lang="en-GB" sz="2000" dirty="0" err="1">
                  <a:solidFill>
                    <a:srgbClr val="000000"/>
                  </a:solidFill>
                  <a:latin typeface="Comic Sans MS" pitchFamily="66" charset="0"/>
                </a:rPr>
                <a:t>x,t</a:t>
              </a:r>
              <a:r>
                <a:rPr lang="en-GB" sz="2000" dirty="0">
                  <a:solidFill>
                    <a:srgbClr val="000000"/>
                  </a:solidFill>
                  <a:latin typeface="Comic Sans MS" pitchFamily="66" charset="0"/>
                </a:rPr>
                <a:t>) = passive tracer</a:t>
              </a:r>
            </a:p>
            <a:p>
              <a:pPr>
                <a:buFont typeface="WP Greek Century" pitchFamily="2" charset="2"/>
                <a:buNone/>
              </a:pPr>
              <a:r>
                <a:rPr lang="en-GB" sz="2000" dirty="0">
                  <a:solidFill>
                    <a:srgbClr val="000000"/>
                  </a:solidFill>
                  <a:latin typeface="Comic Sans MS" pitchFamily="66" charset="0"/>
                  <a:sym typeface="WP Greek Courier" pitchFamily="49" charset="2"/>
                </a:rPr>
                <a:t>	  </a:t>
              </a:r>
              <a:r>
                <a:rPr lang="en-GB" sz="2000" dirty="0">
                  <a:solidFill>
                    <a:srgbClr val="000000"/>
                  </a:solidFill>
                  <a:latin typeface="Comic Sans MS" pitchFamily="66" charset="0"/>
                  <a:sym typeface="WP Greek Century" pitchFamily="2" charset="2"/>
                </a:rPr>
                <a:t>= diffusion </a:t>
              </a:r>
              <a:r>
                <a:rPr lang="en-GB" sz="2000" dirty="0" err="1">
                  <a:solidFill>
                    <a:srgbClr val="000000"/>
                  </a:solidFill>
                  <a:latin typeface="Comic Sans MS" pitchFamily="66" charset="0"/>
                  <a:sym typeface="WP Greek Century" pitchFamily="2" charset="2"/>
                </a:rPr>
                <a:t>coef</a:t>
              </a:r>
              <a:r>
                <a:rPr lang="en-GB" sz="2000" dirty="0">
                  <a:solidFill>
                    <a:srgbClr val="000000"/>
                  </a:solidFill>
                  <a:latin typeface="Comic Sans MS" pitchFamily="66" charset="0"/>
                  <a:sym typeface="WP Greek Century" pitchFamily="2" charset="2"/>
                </a:rPr>
                <a:t>.</a:t>
              </a:r>
            </a:p>
            <a:p>
              <a:pPr>
                <a:buFont typeface="WP Greek Century" pitchFamily="2" charset="2"/>
                <a:buNone/>
              </a:pPr>
              <a:r>
                <a:rPr lang="en-GB" sz="2000" dirty="0">
                  <a:solidFill>
                    <a:srgbClr val="000000"/>
                  </a:solidFill>
                  <a:latin typeface="Comic Sans MS" pitchFamily="66" charset="0"/>
                  <a:sym typeface="WP Greek Courier" pitchFamily="49" charset="2"/>
                </a:rPr>
                <a:t>	  = perturbations</a:t>
              </a:r>
            </a:p>
            <a:p>
              <a:pPr>
                <a:buFont typeface="WP Greek Century" pitchFamily="2" charset="2"/>
                <a:buNone/>
              </a:pPr>
              <a:r>
                <a:rPr lang="en-GB" sz="2000" dirty="0">
                  <a:solidFill>
                    <a:srgbClr val="000000"/>
                  </a:solidFill>
                  <a:latin typeface="Comic Sans MS" pitchFamily="66" charset="0"/>
                  <a:sym typeface="WP Greek Courier" pitchFamily="49" charset="2"/>
                </a:rPr>
                <a:t>	  = </a:t>
              </a:r>
              <a:r>
                <a:rPr lang="en-GB" sz="2000" dirty="0" err="1">
                  <a:solidFill>
                    <a:srgbClr val="000000"/>
                  </a:solidFill>
                  <a:latin typeface="Comic Sans MS" pitchFamily="66" charset="0"/>
                  <a:sym typeface="WP Greek Courier" pitchFamily="49" charset="2"/>
                </a:rPr>
                <a:t>adjoint</a:t>
              </a:r>
              <a:r>
                <a:rPr lang="en-GB" sz="2000" dirty="0">
                  <a:solidFill>
                    <a:srgbClr val="000000"/>
                  </a:solidFill>
                  <a:latin typeface="Comic Sans MS" pitchFamily="66" charset="0"/>
                  <a:sym typeface="WP Greek Courier" pitchFamily="49" charset="2"/>
                </a:rPr>
                <a:t> variables</a:t>
              </a:r>
            </a:p>
          </p:txBody>
        </p:sp>
        <p:graphicFrame>
          <p:nvGraphicFramePr>
            <p:cNvPr id="153623" name="Object 23"/>
            <p:cNvGraphicFramePr>
              <a:graphicFrameLocks noChangeAspect="1"/>
            </p:cNvGraphicFramePr>
            <p:nvPr>
              <p:extLst>
                <p:ext uri="{D42A27DB-BD31-4B8C-83A1-F6EECF244321}">
                  <p14:modId xmlns:p14="http://schemas.microsoft.com/office/powerpoint/2010/main" val="956179897"/>
                </p:ext>
              </p:extLst>
            </p:nvPr>
          </p:nvGraphicFramePr>
          <p:xfrm>
            <a:off x="2270" y="2016"/>
            <a:ext cx="480" cy="208"/>
          </p:xfrm>
          <a:graphic>
            <a:graphicData uri="http://schemas.openxmlformats.org/presentationml/2006/ole">
              <mc:AlternateContent xmlns:mc="http://schemas.openxmlformats.org/markup-compatibility/2006">
                <mc:Choice xmlns:v="urn:schemas-microsoft-com:vml" Requires="v">
                  <p:oleObj spid="_x0000_s288437" name="Equation" r:id="rId14" imgW="469800" imgH="203040" progId="Equation.3">
                    <p:embed/>
                  </p:oleObj>
                </mc:Choice>
                <mc:Fallback>
                  <p:oleObj name="Equation" r:id="rId14" imgW="469800" imgH="203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70" y="2016"/>
                          <a:ext cx="480"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24" name="Object 24"/>
            <p:cNvGraphicFramePr>
              <a:graphicFrameLocks noChangeAspect="1"/>
            </p:cNvGraphicFramePr>
            <p:nvPr>
              <p:extLst>
                <p:ext uri="{D42A27DB-BD31-4B8C-83A1-F6EECF244321}">
                  <p14:modId xmlns:p14="http://schemas.microsoft.com/office/powerpoint/2010/main" val="2572064090"/>
                </p:ext>
              </p:extLst>
            </p:nvPr>
          </p:nvGraphicFramePr>
          <p:xfrm>
            <a:off x="2270" y="1797"/>
            <a:ext cx="432" cy="224"/>
          </p:xfrm>
          <a:graphic>
            <a:graphicData uri="http://schemas.openxmlformats.org/presentationml/2006/ole">
              <mc:AlternateContent xmlns:mc="http://schemas.openxmlformats.org/markup-compatibility/2006">
                <mc:Choice xmlns:v="urn:schemas-microsoft-com:vml" Requires="v">
                  <p:oleObj spid="_x0000_s288438" name="Equation" r:id="rId16" imgW="393480" imgH="203040" progId="Equation.3">
                    <p:embed/>
                  </p:oleObj>
                </mc:Choice>
                <mc:Fallback>
                  <p:oleObj name="Equation" r:id="rId16" imgW="393480" imgH="20304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70" y="1797"/>
                          <a:ext cx="432"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25" name="Object 25"/>
            <p:cNvGraphicFramePr>
              <a:graphicFrameLocks noChangeAspect="1"/>
            </p:cNvGraphicFramePr>
            <p:nvPr>
              <p:extLst>
                <p:ext uri="{D42A27DB-BD31-4B8C-83A1-F6EECF244321}">
                  <p14:modId xmlns:p14="http://schemas.microsoft.com/office/powerpoint/2010/main" val="3043289122"/>
                </p:ext>
              </p:extLst>
            </p:nvPr>
          </p:nvGraphicFramePr>
          <p:xfrm>
            <a:off x="2284" y="1639"/>
            <a:ext cx="132" cy="145"/>
          </p:xfrm>
          <a:graphic>
            <a:graphicData uri="http://schemas.openxmlformats.org/presentationml/2006/ole">
              <mc:AlternateContent xmlns:mc="http://schemas.openxmlformats.org/markup-compatibility/2006">
                <mc:Choice xmlns:v="urn:schemas-microsoft-com:vml" Requires="v">
                  <p:oleObj spid="_x0000_s288439" name="Equation" r:id="rId18" imgW="126720" imgH="139680" progId="Equation.3">
                    <p:embed/>
                  </p:oleObj>
                </mc:Choice>
                <mc:Fallback>
                  <p:oleObj name="Equation" r:id="rId18" imgW="126720" imgH="13968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84" y="1639"/>
                          <a:ext cx="132" cy="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53604" name="Object 4"/>
          <p:cNvGraphicFramePr>
            <a:graphicFrameLocks noChangeAspect="1"/>
          </p:cNvGraphicFramePr>
          <p:nvPr>
            <p:extLst>
              <p:ext uri="{D42A27DB-BD31-4B8C-83A1-F6EECF244321}">
                <p14:modId xmlns:p14="http://schemas.microsoft.com/office/powerpoint/2010/main" val="1230785668"/>
              </p:ext>
            </p:extLst>
          </p:nvPr>
        </p:nvGraphicFramePr>
        <p:xfrm>
          <a:off x="3957638" y="4478338"/>
          <a:ext cx="5084762" cy="762000"/>
        </p:xfrm>
        <a:graphic>
          <a:graphicData uri="http://schemas.openxmlformats.org/presentationml/2006/ole">
            <mc:AlternateContent xmlns:mc="http://schemas.openxmlformats.org/markup-compatibility/2006">
              <mc:Choice xmlns:v="urn:schemas-microsoft-com:vml" Requires="v">
                <p:oleObj spid="_x0000_s288440" name="Equation" r:id="rId20" imgW="2793960" imgH="419040" progId="Equation.3">
                  <p:embed/>
                </p:oleObj>
              </mc:Choice>
              <mc:Fallback>
                <p:oleObj name="Equation" r:id="rId20" imgW="2793960" imgH="419040" progId="Equation.3">
                  <p:embed/>
                  <p:pic>
                    <p:nvPicPr>
                      <p:cNvPr id="0" name=""/>
                      <p:cNvPicPr>
                        <a:picLocks noChangeAspect="1" noChangeArrowheads="1"/>
                      </p:cNvPicPr>
                      <p:nvPr/>
                    </p:nvPicPr>
                    <p:blipFill>
                      <a:blip r:embed="rId21"/>
                      <a:srcRect/>
                      <a:stretch>
                        <a:fillRect/>
                      </a:stretch>
                    </p:blipFill>
                    <p:spPr bwMode="auto">
                      <a:xfrm>
                        <a:off x="3957638" y="4478338"/>
                        <a:ext cx="50847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7107954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Text Box 5"/>
          <p:cNvSpPr txBox="1">
            <a:spLocks noChangeArrowheads="1"/>
          </p:cNvSpPr>
          <p:nvPr/>
        </p:nvSpPr>
        <p:spPr bwMode="auto">
          <a:xfrm>
            <a:off x="914400" y="260648"/>
            <a:ext cx="6781800" cy="946150"/>
          </a:xfrm>
          <a:prstGeom prst="rect">
            <a:avLst/>
          </a:prstGeom>
          <a:noFill/>
          <a:ln>
            <a:noFill/>
          </a:ln>
          <a:effectLst/>
          <a:extLst/>
        </p:spPr>
        <p:txBody>
          <a:bodyPr>
            <a:spAutoFit/>
          </a:bodyPr>
          <a:lstStyle/>
          <a:p>
            <a:pPr algn="ctr"/>
            <a:r>
              <a:rPr lang="en-GB" sz="2800" b="1" dirty="0">
                <a:solidFill>
                  <a:srgbClr val="000000"/>
                </a:solidFill>
                <a:latin typeface="Calibri" pitchFamily="34" charset="0"/>
              </a:rPr>
              <a:t>Single observation experiments -</a:t>
            </a:r>
          </a:p>
          <a:p>
            <a:pPr algn="ctr"/>
            <a:r>
              <a:rPr lang="en-GB" sz="2800" b="1" dirty="0">
                <a:solidFill>
                  <a:srgbClr val="000000"/>
                </a:solidFill>
                <a:latin typeface="Calibri" pitchFamily="34" charset="0"/>
              </a:rPr>
              <a:t>Ozone and wind increments</a:t>
            </a:r>
          </a:p>
        </p:txBody>
      </p:sp>
      <p:grpSp>
        <p:nvGrpSpPr>
          <p:cNvPr id="66591" name="Group 31"/>
          <p:cNvGrpSpPr>
            <a:grpSpLocks/>
          </p:cNvGrpSpPr>
          <p:nvPr/>
        </p:nvGrpSpPr>
        <p:grpSpPr bwMode="auto">
          <a:xfrm>
            <a:off x="533400" y="1524000"/>
            <a:ext cx="7086600" cy="4791075"/>
            <a:chOff x="336" y="960"/>
            <a:chExt cx="4464" cy="3018"/>
          </a:xfrm>
        </p:grpSpPr>
        <p:pic>
          <p:nvPicPr>
            <p:cNvPr id="66586" name="Picture 26" descr="H:\Office97\powerpoint\e8zn_o3_u_15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5" y="240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90" name="Picture 30" descr="H:\Office97\powerpoint\e8wk_o3_u_9z.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65" y="96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81" name="Picture 21" descr="H:\Office97\powerpoint\e956_u_o3_12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 y="240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87" name="Picture 27" descr="H:\Office97\powerpoint\e8x9_o3_u.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 y="960"/>
              <a:ext cx="2235" cy="1578"/>
            </a:xfrm>
            <a:prstGeom prst="rect">
              <a:avLst/>
            </a:prstGeom>
            <a:noFill/>
            <a:extLst>
              <a:ext uri="{909E8E84-426E-40DD-AFC4-6F175D3DCCD1}">
                <a14:hiddenFill xmlns:a14="http://schemas.microsoft.com/office/drawing/2010/main">
                  <a:solidFill>
                    <a:srgbClr val="FFFFFF"/>
                  </a:solidFill>
                </a14:hiddenFill>
              </a:ext>
            </a:extLst>
          </p:spPr>
        </p:pic>
        <p:sp>
          <p:nvSpPr>
            <p:cNvPr id="66570" name="Text Box 10"/>
            <p:cNvSpPr txBox="1">
              <a:spLocks noChangeArrowheads="1"/>
            </p:cNvSpPr>
            <p:nvPr/>
          </p:nvSpPr>
          <p:spPr bwMode="auto">
            <a:xfrm>
              <a:off x="497" y="258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12z</a:t>
              </a:r>
            </a:p>
          </p:txBody>
        </p:sp>
        <p:sp>
          <p:nvSpPr>
            <p:cNvPr id="66571" name="Text Box 11"/>
            <p:cNvSpPr txBox="1">
              <a:spLocks noChangeArrowheads="1"/>
            </p:cNvSpPr>
            <p:nvPr/>
          </p:nvSpPr>
          <p:spPr bwMode="auto">
            <a:xfrm>
              <a:off x="2705" y="258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15z</a:t>
              </a:r>
            </a:p>
          </p:txBody>
        </p:sp>
        <p:sp>
          <p:nvSpPr>
            <p:cNvPr id="66572" name="Text Box 12"/>
            <p:cNvSpPr txBox="1">
              <a:spLocks noChangeArrowheads="1"/>
            </p:cNvSpPr>
            <p:nvPr/>
          </p:nvSpPr>
          <p:spPr bwMode="auto">
            <a:xfrm>
              <a:off x="2705" y="114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9z</a:t>
              </a:r>
            </a:p>
          </p:txBody>
        </p:sp>
        <p:sp>
          <p:nvSpPr>
            <p:cNvPr id="66573" name="Text Box 13"/>
            <p:cNvSpPr txBox="1">
              <a:spLocks noChangeArrowheads="1"/>
            </p:cNvSpPr>
            <p:nvPr/>
          </p:nvSpPr>
          <p:spPr bwMode="auto">
            <a:xfrm>
              <a:off x="497" y="114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3D-Var </a:t>
              </a:r>
            </a:p>
          </p:txBody>
        </p:sp>
      </p:grpSp>
      <p:sp>
        <p:nvSpPr>
          <p:cNvPr id="66578" name="Text Box 18"/>
          <p:cNvSpPr txBox="1">
            <a:spLocks noChangeArrowheads="1"/>
          </p:cNvSpPr>
          <p:nvPr/>
        </p:nvSpPr>
        <p:spPr bwMode="auto">
          <a:xfrm>
            <a:off x="7696200" y="2057400"/>
            <a:ext cx="1295400" cy="701675"/>
          </a:xfrm>
          <a:prstGeom prst="rect">
            <a:avLst/>
          </a:prstGeom>
          <a:solidFill>
            <a:srgbClr val="00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Calibri" pitchFamily="34" charset="0"/>
              </a:rPr>
              <a:t>Level 20,</a:t>
            </a:r>
          </a:p>
          <a:p>
            <a:r>
              <a:rPr lang="en-US" sz="2000">
                <a:solidFill>
                  <a:srgbClr val="000000"/>
                </a:solidFill>
                <a:latin typeface="Calibri" pitchFamily="34" charset="0"/>
                <a:sym typeface="Symbol" pitchFamily="18" charset="2"/>
              </a:rPr>
              <a:t> </a:t>
            </a:r>
            <a:r>
              <a:rPr lang="en-GB" sz="2000">
                <a:solidFill>
                  <a:srgbClr val="000000"/>
                </a:solidFill>
                <a:latin typeface="Calibri" pitchFamily="34" charset="0"/>
              </a:rPr>
              <a:t>30 hPa</a:t>
            </a:r>
          </a:p>
        </p:txBody>
      </p:sp>
      <p:sp>
        <p:nvSpPr>
          <p:cNvPr id="2" name="TextBox 1"/>
          <p:cNvSpPr txBox="1"/>
          <p:nvPr/>
        </p:nvSpPr>
        <p:spPr>
          <a:xfrm>
            <a:off x="7596336" y="5589240"/>
            <a:ext cx="2088232" cy="646331"/>
          </a:xfrm>
          <a:prstGeom prst="rect">
            <a:avLst/>
          </a:prstGeom>
          <a:noFill/>
        </p:spPr>
        <p:txBody>
          <a:bodyPr wrap="square" rtlCol="0">
            <a:spAutoFit/>
          </a:bodyPr>
          <a:lstStyle/>
          <a:p>
            <a:r>
              <a:rPr lang="en-GB" sz="1800" dirty="0" smtClean="0">
                <a:solidFill>
                  <a:srgbClr val="000000"/>
                </a:solidFill>
                <a:latin typeface="Calibri" pitchFamily="34" charset="0"/>
              </a:rPr>
              <a:t>6h assimilation window</a:t>
            </a: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413609503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1195_dO3_10S"/>
          <p:cNvPicPr>
            <a:picLocks noChangeAspect="1" noChangeArrowheads="1"/>
          </p:cNvPicPr>
          <p:nvPr/>
        </p:nvPicPr>
        <p:blipFill>
          <a:blip r:embed="rId2" cstate="print"/>
          <a:srcRect l="2359" t="4249" r="-1228" b="2999"/>
          <a:stretch>
            <a:fillRect/>
          </a:stretch>
        </p:blipFill>
        <p:spPr bwMode="auto">
          <a:xfrm>
            <a:off x="107504" y="3609360"/>
            <a:ext cx="4165470" cy="3058932"/>
          </a:xfrm>
          <a:prstGeom prst="rect">
            <a:avLst/>
          </a:prstGeom>
          <a:noFill/>
        </p:spPr>
      </p:pic>
      <p:pic>
        <p:nvPicPr>
          <p:cNvPr id="15" name="Picture 3" descr="1195_dT_10S"/>
          <p:cNvPicPr>
            <a:picLocks noChangeAspect="1" noChangeArrowheads="1"/>
          </p:cNvPicPr>
          <p:nvPr/>
        </p:nvPicPr>
        <p:blipFill>
          <a:blip r:embed="rId3" cstate="print"/>
          <a:srcRect t="3806" b="3579"/>
          <a:stretch>
            <a:fillRect/>
          </a:stretch>
        </p:blipFill>
        <p:spPr bwMode="auto">
          <a:xfrm>
            <a:off x="4355976" y="3609360"/>
            <a:ext cx="4663144" cy="3060000"/>
          </a:xfrm>
          <a:prstGeom prst="rect">
            <a:avLst/>
          </a:prstGeom>
          <a:noFill/>
        </p:spPr>
      </p:pic>
      <p:sp>
        <p:nvSpPr>
          <p:cNvPr id="20" name="Title 1"/>
          <p:cNvSpPr txBox="1">
            <a:spLocks/>
          </p:cNvSpPr>
          <p:nvPr/>
        </p:nvSpPr>
        <p:spPr bwMode="auto">
          <a:xfrm>
            <a:off x="4860032" y="3536672"/>
            <a:ext cx="3816424" cy="396384"/>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2000" b="1" kern="0" dirty="0" smtClean="0">
                <a:solidFill>
                  <a:srgbClr val="000000"/>
                </a:solidFill>
                <a:latin typeface="Calibri" pitchFamily="34" charset="0"/>
              </a:rPr>
              <a:t>Associated Temp increments</a:t>
            </a:r>
            <a:endParaRPr lang="en-US" sz="2000" b="1" kern="0" dirty="0">
              <a:solidFill>
                <a:srgbClr val="000000"/>
              </a:solidFill>
              <a:latin typeface="Calibri" pitchFamily="34" charset="0"/>
            </a:endParaRPr>
          </a:p>
        </p:txBody>
      </p:sp>
      <p:pic>
        <p:nvPicPr>
          <p:cNvPr id="22" name="Picture 3" descr="1189_GOME_SBUV_1995070400"/>
          <p:cNvPicPr>
            <a:picLocks noChangeAspect="1" noChangeArrowheads="1"/>
          </p:cNvPicPr>
          <p:nvPr/>
        </p:nvPicPr>
        <p:blipFill>
          <a:blip r:embed="rId4" cstate="print"/>
          <a:srcRect l="4478" t="13934" r="3377" b="21785"/>
          <a:stretch>
            <a:fillRect/>
          </a:stretch>
        </p:blipFill>
        <p:spPr bwMode="auto">
          <a:xfrm>
            <a:off x="179512" y="836712"/>
            <a:ext cx="4010504" cy="1980220"/>
          </a:xfrm>
          <a:prstGeom prst="rect">
            <a:avLst/>
          </a:prstGeom>
          <a:noFill/>
        </p:spPr>
      </p:pic>
      <p:sp>
        <p:nvSpPr>
          <p:cNvPr id="23" name="Text Box 4"/>
          <p:cNvSpPr txBox="1">
            <a:spLocks noChangeArrowheads="1"/>
          </p:cNvSpPr>
          <p:nvPr/>
        </p:nvSpPr>
        <p:spPr bwMode="auto">
          <a:xfrm>
            <a:off x="215931" y="2566645"/>
            <a:ext cx="4068037" cy="646331"/>
          </a:xfrm>
          <a:prstGeom prst="rect">
            <a:avLst/>
          </a:prstGeom>
          <a:solidFill>
            <a:schemeClr val="bg1"/>
          </a:solidFill>
          <a:ln w="9525">
            <a:noFill/>
            <a:miter lim="800000"/>
            <a:headEnd/>
            <a:tailEnd/>
          </a:ln>
          <a:effectLst/>
        </p:spPr>
        <p:txBody>
          <a:bodyPr wrap="none">
            <a:spAutoFit/>
          </a:bodyPr>
          <a:lstStyle/>
          <a:p>
            <a:r>
              <a:rPr lang="en-GB" sz="1800" dirty="0" smtClean="0">
                <a:solidFill>
                  <a:srgbClr val="000000">
                    <a:lumMod val="75000"/>
                  </a:srgbClr>
                </a:solidFill>
                <a:latin typeface="Calibri" pitchFamily="34" charset="0"/>
              </a:rPr>
              <a:t>GOME </a:t>
            </a:r>
            <a:r>
              <a:rPr lang="en-GB" sz="1800" dirty="0">
                <a:solidFill>
                  <a:srgbClr val="000000">
                    <a:lumMod val="75000"/>
                  </a:srgbClr>
                </a:solidFill>
                <a:latin typeface="Calibri" pitchFamily="34" charset="0"/>
              </a:rPr>
              <a:t>15-layer </a:t>
            </a:r>
            <a:r>
              <a:rPr lang="en-GB" sz="1800" dirty="0" smtClean="0">
                <a:solidFill>
                  <a:srgbClr val="000000">
                    <a:lumMod val="75000"/>
                  </a:srgbClr>
                </a:solidFill>
                <a:latin typeface="Calibri" pitchFamily="34" charset="0"/>
              </a:rPr>
              <a:t>profiles (</a:t>
            </a:r>
            <a:r>
              <a:rPr lang="en-GB" sz="1800" dirty="0">
                <a:solidFill>
                  <a:srgbClr val="000000">
                    <a:lumMod val="75000"/>
                  </a:srgbClr>
                </a:solidFill>
                <a:latin typeface="Calibri" pitchFamily="34" charset="0"/>
              </a:rPr>
              <a:t>~15,000 per day)</a:t>
            </a:r>
          </a:p>
          <a:p>
            <a:r>
              <a:rPr lang="en-GB" sz="1800" dirty="0" smtClean="0">
                <a:solidFill>
                  <a:srgbClr val="CC3300"/>
                </a:solidFill>
                <a:latin typeface="Calibri" pitchFamily="34" charset="0"/>
              </a:rPr>
              <a:t>SBUV </a:t>
            </a:r>
            <a:r>
              <a:rPr lang="en-GB" sz="1800" dirty="0">
                <a:solidFill>
                  <a:srgbClr val="CC3300"/>
                </a:solidFill>
                <a:latin typeface="Calibri" pitchFamily="34" charset="0"/>
              </a:rPr>
              <a:t>6-layer </a:t>
            </a:r>
            <a:r>
              <a:rPr lang="en-GB" sz="1800" dirty="0" smtClean="0">
                <a:solidFill>
                  <a:srgbClr val="CC3300"/>
                </a:solidFill>
                <a:latin typeface="Calibri" pitchFamily="34" charset="0"/>
              </a:rPr>
              <a:t>profiles (  ~</a:t>
            </a:r>
            <a:r>
              <a:rPr lang="en-GB" sz="1800" dirty="0">
                <a:solidFill>
                  <a:srgbClr val="CC3300"/>
                </a:solidFill>
                <a:latin typeface="Calibri" pitchFamily="34" charset="0"/>
              </a:rPr>
              <a:t>1,000 per day)</a:t>
            </a:r>
          </a:p>
        </p:txBody>
      </p:sp>
      <p:sp>
        <p:nvSpPr>
          <p:cNvPr id="4" name="TextBox 3"/>
          <p:cNvSpPr txBox="1"/>
          <p:nvPr/>
        </p:nvSpPr>
        <p:spPr>
          <a:xfrm>
            <a:off x="755576" y="116632"/>
            <a:ext cx="7920880" cy="461665"/>
          </a:xfrm>
          <a:prstGeom prst="rect">
            <a:avLst/>
          </a:prstGeom>
          <a:noFill/>
        </p:spPr>
        <p:txBody>
          <a:bodyPr wrap="square" rtlCol="0">
            <a:spAutoFit/>
          </a:bodyPr>
          <a:lstStyle/>
          <a:p>
            <a:r>
              <a:rPr lang="en-GB" b="1" dirty="0" smtClean="0">
                <a:solidFill>
                  <a:srgbClr val="000000"/>
                </a:solidFill>
                <a:latin typeface="Calibri" pitchFamily="34" charset="0"/>
              </a:rPr>
              <a:t>Impact of </a:t>
            </a:r>
            <a:r>
              <a:rPr lang="en-GB" b="1" dirty="0">
                <a:solidFill>
                  <a:srgbClr val="000000"/>
                </a:solidFill>
                <a:latin typeface="Calibri" pitchFamily="34" charset="0"/>
              </a:rPr>
              <a:t>o</a:t>
            </a:r>
            <a:r>
              <a:rPr lang="en-GB" b="1" dirty="0" smtClean="0">
                <a:solidFill>
                  <a:srgbClr val="000000"/>
                </a:solidFill>
                <a:latin typeface="Calibri" pitchFamily="34" charset="0"/>
              </a:rPr>
              <a:t>zone data in 4D-Var: Example </a:t>
            </a:r>
            <a:r>
              <a:rPr lang="en-GB" b="1" smtClean="0">
                <a:solidFill>
                  <a:srgbClr val="000000"/>
                </a:solidFill>
                <a:latin typeface="Calibri" pitchFamily="34" charset="0"/>
              </a:rPr>
              <a:t>from ERA-Interim</a:t>
            </a:r>
            <a:endParaRPr lang="en-GB" b="1" dirty="0">
              <a:solidFill>
                <a:srgbClr val="000000"/>
              </a:solidFill>
              <a:latin typeface="Calibri" pitchFamily="34" charset="0"/>
            </a:endParaRPr>
          </a:p>
        </p:txBody>
      </p:sp>
      <p:sp>
        <p:nvSpPr>
          <p:cNvPr id="5" name="TextBox 4"/>
          <p:cNvSpPr txBox="1"/>
          <p:nvPr/>
        </p:nvSpPr>
        <p:spPr>
          <a:xfrm>
            <a:off x="467544" y="4149080"/>
            <a:ext cx="2664296" cy="646331"/>
          </a:xfrm>
          <a:prstGeom prst="rect">
            <a:avLst/>
          </a:prstGeom>
          <a:noFill/>
        </p:spPr>
        <p:txBody>
          <a:bodyPr wrap="square" rtlCol="0">
            <a:spAutoFit/>
          </a:bodyPr>
          <a:lstStyle/>
          <a:p>
            <a:r>
              <a:rPr lang="en-GB" sz="1800" dirty="0" smtClean="0">
                <a:solidFill>
                  <a:srgbClr val="000000"/>
                </a:solidFill>
                <a:latin typeface="Calibri" pitchFamily="34" charset="0"/>
              </a:rPr>
              <a:t>Large systematic O3 increments</a:t>
            </a:r>
            <a:endParaRPr lang="en-GB" sz="1800" dirty="0">
              <a:solidFill>
                <a:srgbClr val="000000"/>
              </a:solidFill>
              <a:latin typeface="Calibri" pitchFamily="34" charset="0"/>
            </a:endParaRPr>
          </a:p>
        </p:txBody>
      </p:sp>
      <p:sp>
        <p:nvSpPr>
          <p:cNvPr id="2" name="Title 1"/>
          <p:cNvSpPr>
            <a:spLocks noGrp="1"/>
          </p:cNvSpPr>
          <p:nvPr>
            <p:ph type="title"/>
          </p:nvPr>
        </p:nvSpPr>
        <p:spPr>
          <a:xfrm>
            <a:off x="395536" y="3536672"/>
            <a:ext cx="3600400" cy="396384"/>
          </a:xfrm>
          <a:solidFill>
            <a:schemeClr val="bg1"/>
          </a:solidFill>
        </p:spPr>
        <p:txBody>
          <a:bodyPr/>
          <a:lstStyle/>
          <a:p>
            <a:r>
              <a:rPr lang="en-US" sz="2000" b="1" dirty="0" smtClean="0">
                <a:solidFill>
                  <a:schemeClr val="tx1"/>
                </a:solidFill>
                <a:latin typeface="Calibri" pitchFamily="34" charset="0"/>
              </a:rPr>
              <a:t>Ozone increments at 10S</a:t>
            </a:r>
            <a:endParaRPr lang="en-US" sz="2000" b="1" dirty="0">
              <a:solidFill>
                <a:schemeClr val="tx1"/>
              </a:solidFill>
              <a:latin typeface="Calibri" pitchFamily="34" charset="0"/>
            </a:endParaRPr>
          </a:p>
        </p:txBody>
      </p:sp>
      <p:sp>
        <p:nvSpPr>
          <p:cNvPr id="6" name="TextBox 5"/>
          <p:cNvSpPr txBox="1"/>
          <p:nvPr/>
        </p:nvSpPr>
        <p:spPr>
          <a:xfrm>
            <a:off x="4355976" y="620688"/>
            <a:ext cx="4536504" cy="2862322"/>
          </a:xfrm>
          <a:prstGeom prst="rect">
            <a:avLst/>
          </a:prstGeom>
          <a:noFill/>
        </p:spPr>
        <p:txBody>
          <a:bodyPr wrap="square" rtlCol="0">
            <a:spAutoFit/>
          </a:bodyPr>
          <a:lstStyle/>
          <a:p>
            <a:r>
              <a:rPr lang="en-US" sz="2000" dirty="0">
                <a:solidFill>
                  <a:srgbClr val="000000"/>
                </a:solidFill>
                <a:latin typeface="Calibri" pitchFamily="34" charset="0"/>
              </a:rPr>
              <a:t>The stratosphere is not well constrained by observations:</a:t>
            </a:r>
          </a:p>
          <a:p>
            <a:pPr marL="342900" indent="-342900">
              <a:buFont typeface="Arial"/>
              <a:buChar char="•"/>
            </a:pPr>
            <a:r>
              <a:rPr lang="en-US" sz="2000" dirty="0" smtClean="0">
                <a:solidFill>
                  <a:srgbClr val="000000"/>
                </a:solidFill>
                <a:latin typeface="Calibri" pitchFamily="34" charset="0"/>
              </a:rPr>
              <a:t>Ozone </a:t>
            </a:r>
            <a:r>
              <a:rPr lang="en-US" sz="2000" dirty="0">
                <a:solidFill>
                  <a:srgbClr val="000000"/>
                </a:solidFill>
                <a:latin typeface="Calibri" pitchFamily="34" charset="0"/>
              </a:rPr>
              <a:t>profile data generate large temperature increments</a:t>
            </a:r>
          </a:p>
          <a:p>
            <a:pPr marL="342900" indent="-342900">
              <a:buFont typeface="Arial"/>
              <a:buChar char="•"/>
            </a:pPr>
            <a:r>
              <a:rPr lang="en-US" sz="2000" dirty="0">
                <a:solidFill>
                  <a:srgbClr val="000000"/>
                </a:solidFill>
                <a:latin typeface="Calibri" pitchFamily="34" charset="0"/>
              </a:rPr>
              <a:t>4D-Var adjusts the flow where it is least constrained, to improve the fit to </a:t>
            </a:r>
            <a:r>
              <a:rPr lang="en-US" sz="2000" dirty="0" smtClean="0">
                <a:solidFill>
                  <a:srgbClr val="000000"/>
                </a:solidFill>
                <a:latin typeface="Calibri" pitchFamily="34" charset="0"/>
              </a:rPr>
              <a:t>observations</a:t>
            </a:r>
          </a:p>
          <a:p>
            <a:r>
              <a:rPr lang="en-US" sz="2000" dirty="0" smtClean="0">
                <a:solidFill>
                  <a:srgbClr val="000000"/>
                </a:solidFill>
                <a:latin typeface="Calibri" pitchFamily="34" charset="0"/>
              </a:rPr>
              <a:t>=&gt; IFS O3 analysis is completely uncoupled now</a:t>
            </a:r>
            <a:endParaRPr lang="en-US" sz="2000" dirty="0">
              <a:solidFill>
                <a:srgbClr val="000000"/>
              </a:solidFill>
              <a:latin typeface="Calibri" pitchFamily="34" charset="0"/>
            </a:endParaRPr>
          </a:p>
        </p:txBody>
      </p:sp>
      <p:sp>
        <p:nvSpPr>
          <p:cNvPr id="7" name="TextBox 6"/>
          <p:cNvSpPr txBox="1"/>
          <p:nvPr/>
        </p:nvSpPr>
        <p:spPr>
          <a:xfrm>
            <a:off x="8289100" y="6525344"/>
            <a:ext cx="891412" cy="369332"/>
          </a:xfrm>
          <a:prstGeom prst="rect">
            <a:avLst/>
          </a:prstGeom>
          <a:noFill/>
        </p:spPr>
        <p:txBody>
          <a:bodyPr wrap="square" rtlCol="0">
            <a:spAutoFit/>
          </a:bodyPr>
          <a:lstStyle/>
          <a:p>
            <a:r>
              <a:rPr lang="en-GB" sz="1800" dirty="0" smtClean="0">
                <a:solidFill>
                  <a:srgbClr val="000000"/>
                </a:solidFill>
                <a:latin typeface="Calibri" pitchFamily="34" charset="0"/>
              </a:rPr>
              <a:t>D. Dee</a:t>
            </a:r>
            <a:endParaRPr lang="en-GB" sz="1800" dirty="0">
              <a:solidFill>
                <a:srgbClr val="000000"/>
              </a:solidFill>
              <a:latin typeface="Calibri" pitchFamily="34" charset="0"/>
            </a:endParaRPr>
          </a:p>
        </p:txBody>
      </p:sp>
      <p:sp>
        <p:nvSpPr>
          <p:cNvPr id="3" name="TextBox 2"/>
          <p:cNvSpPr txBox="1"/>
          <p:nvPr/>
        </p:nvSpPr>
        <p:spPr>
          <a:xfrm>
            <a:off x="3995936" y="3810526"/>
            <a:ext cx="720080" cy="338554"/>
          </a:xfrm>
          <a:prstGeom prst="rect">
            <a:avLst/>
          </a:prstGeom>
          <a:solidFill>
            <a:schemeClr val="bg1"/>
          </a:solidFill>
        </p:spPr>
        <p:txBody>
          <a:bodyPr wrap="square" rtlCol="0">
            <a:spAutoFit/>
          </a:bodyPr>
          <a:lstStyle/>
          <a:p>
            <a:r>
              <a:rPr lang="en-GB" sz="1600" b="1" dirty="0" smtClean="0">
                <a:solidFill>
                  <a:srgbClr val="000000"/>
                </a:solidFill>
              </a:rPr>
              <a:t>1 </a:t>
            </a:r>
            <a:r>
              <a:rPr lang="en-GB" sz="1600" b="1" dirty="0" err="1" smtClean="0">
                <a:solidFill>
                  <a:srgbClr val="000000"/>
                </a:solidFill>
              </a:rPr>
              <a:t>hPa</a:t>
            </a:r>
            <a:endParaRPr lang="en-GB" sz="1600" b="1" dirty="0">
              <a:solidFill>
                <a:srgbClr val="000000"/>
              </a:solidFill>
            </a:endParaRPr>
          </a:p>
        </p:txBody>
      </p:sp>
      <p:sp>
        <p:nvSpPr>
          <p:cNvPr id="13" name="TextBox 12"/>
          <p:cNvSpPr txBox="1"/>
          <p:nvPr/>
        </p:nvSpPr>
        <p:spPr>
          <a:xfrm>
            <a:off x="3995936" y="6330806"/>
            <a:ext cx="792088" cy="338554"/>
          </a:xfrm>
          <a:prstGeom prst="rect">
            <a:avLst/>
          </a:prstGeom>
          <a:solidFill>
            <a:schemeClr val="bg1"/>
          </a:solidFill>
        </p:spPr>
        <p:txBody>
          <a:bodyPr wrap="square" rtlCol="0">
            <a:spAutoFit/>
          </a:bodyPr>
          <a:lstStyle/>
          <a:p>
            <a:r>
              <a:rPr lang="en-GB" sz="1600" b="1" dirty="0" smtClean="0">
                <a:solidFill>
                  <a:srgbClr val="000000"/>
                </a:solidFill>
              </a:rPr>
              <a:t>20 </a:t>
            </a:r>
            <a:r>
              <a:rPr lang="en-GB" sz="1600" b="1" dirty="0" err="1" smtClean="0">
                <a:solidFill>
                  <a:srgbClr val="000000"/>
                </a:solidFill>
              </a:rPr>
              <a:t>hPa</a:t>
            </a:r>
            <a:endParaRPr lang="en-GB" sz="1600" b="1" dirty="0">
              <a:solidFill>
                <a:srgbClr val="000000"/>
              </a:solidFill>
            </a:endParaRPr>
          </a:p>
        </p:txBody>
      </p:sp>
    </p:spTree>
    <p:extLst>
      <p:ext uri="{BB962C8B-B14F-4D97-AF65-F5344CB8AC3E}">
        <p14:creationId xmlns:p14="http://schemas.microsoft.com/office/powerpoint/2010/main" val="78986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19" descr="profiles_mean_GO3.jpg"/>
          <p:cNvPicPr>
            <a:picLocks noChangeAspect="1"/>
          </p:cNvPicPr>
          <p:nvPr/>
        </p:nvPicPr>
        <p:blipFill>
          <a:blip r:embed="rId3" cstate="print"/>
          <a:srcRect/>
          <a:stretch>
            <a:fillRect/>
          </a:stretch>
        </p:blipFill>
        <p:spPr bwMode="auto">
          <a:xfrm>
            <a:off x="539552" y="2924944"/>
            <a:ext cx="3684826" cy="3528392"/>
          </a:xfrm>
          <a:prstGeom prst="rect">
            <a:avLst/>
          </a:prstGeom>
          <a:noFill/>
          <a:ln w="9525">
            <a:noFill/>
            <a:miter lim="800000"/>
            <a:headEnd/>
            <a:tailEnd/>
          </a:ln>
        </p:spPr>
      </p:pic>
      <p:sp>
        <p:nvSpPr>
          <p:cNvPr id="13" name="Title 4"/>
          <p:cNvSpPr txBox="1">
            <a:spLocks/>
          </p:cNvSpPr>
          <p:nvPr/>
        </p:nvSpPr>
        <p:spPr>
          <a:xfrm>
            <a:off x="493713" y="304800"/>
            <a:ext cx="8113712" cy="708025"/>
          </a:xfrm>
          <a:prstGeom prst="rect">
            <a:avLst/>
          </a:prstGeom>
        </p:spPr>
        <p:txBody>
          <a:bodyPr/>
          <a:lstStyle/>
          <a:p>
            <a:pPr defTabSz="762000" eaLnBrk="1" hangingPunct="1">
              <a:defRPr/>
            </a:pPr>
            <a:r>
              <a:rPr lang="en-GB" sz="2800" kern="0" dirty="0" smtClean="0">
                <a:solidFill>
                  <a:srgbClr val="0F3692"/>
                </a:solidFill>
                <a:latin typeface="Arial Black"/>
              </a:rPr>
              <a:t>Benefit of chemical coupling</a:t>
            </a:r>
            <a:endParaRPr lang="en-GB" sz="2800" kern="0" dirty="0">
              <a:solidFill>
                <a:srgbClr val="0F3692"/>
              </a:solidFill>
              <a:latin typeface="Arial Black"/>
            </a:endParaRPr>
          </a:p>
        </p:txBody>
      </p:sp>
      <p:sp>
        <p:nvSpPr>
          <p:cNvPr id="14" name="Content Placeholder 7"/>
          <p:cNvSpPr txBox="1">
            <a:spLocks/>
          </p:cNvSpPr>
          <p:nvPr/>
        </p:nvSpPr>
        <p:spPr>
          <a:xfrm>
            <a:off x="395536" y="1052736"/>
            <a:ext cx="8112125" cy="4930775"/>
          </a:xfrm>
          <a:prstGeom prst="rect">
            <a:avLst/>
          </a:prstGeom>
        </p:spPr>
        <p:txBody>
          <a:bodyPr/>
          <a:lstStyle/>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Background </a:t>
            </a:r>
            <a:r>
              <a:rPr lang="en-GB" sz="2200" b="1" kern="0" dirty="0" err="1" smtClean="0">
                <a:solidFill>
                  <a:srgbClr val="000000"/>
                </a:solidFill>
                <a:latin typeface="Arial"/>
              </a:rPr>
              <a:t>NOx</a:t>
            </a:r>
            <a:r>
              <a:rPr lang="en-GB" sz="2200" b="1" kern="0" dirty="0" smtClean="0">
                <a:solidFill>
                  <a:srgbClr val="000000"/>
                </a:solidFill>
                <a:latin typeface="Arial"/>
              </a:rPr>
              <a:t> levels determine O3 production/loss</a:t>
            </a:r>
          </a:p>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Assimilation of NO2 has an impact on ozone field (through chemical feedbacks in the CTM)</a:t>
            </a:r>
          </a:p>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Assimilation of NO2 can improve O3 field</a:t>
            </a:r>
          </a:p>
          <a:p>
            <a:pPr marL="290513" indent="-290513" defTabSz="762000" eaLnBrk="1" hangingPunct="1">
              <a:lnSpc>
                <a:spcPts val="2500"/>
              </a:lnSpc>
              <a:spcAft>
                <a:spcPts val="1000"/>
              </a:spcAft>
              <a:buClr>
                <a:srgbClr val="FC0128"/>
              </a:buClr>
              <a:buSzPct val="100000"/>
              <a:buFont typeface="Wingdings" pitchFamily="2" charset="2"/>
              <a:buChar char="l"/>
              <a:defRPr/>
            </a:pPr>
            <a:endParaRPr lang="en-GB" sz="2200" b="1" kern="0" dirty="0">
              <a:solidFill>
                <a:srgbClr val="000000"/>
              </a:solidFill>
              <a:latin typeface="Arial"/>
            </a:endParaRPr>
          </a:p>
        </p:txBody>
      </p:sp>
      <p:sp>
        <p:nvSpPr>
          <p:cNvPr id="15" name="TextBox 14"/>
          <p:cNvSpPr txBox="1"/>
          <p:nvPr/>
        </p:nvSpPr>
        <p:spPr>
          <a:xfrm>
            <a:off x="4499992" y="3140968"/>
            <a:ext cx="3600400" cy="707886"/>
          </a:xfrm>
          <a:prstGeom prst="rect">
            <a:avLst/>
          </a:prstGeom>
          <a:noFill/>
        </p:spPr>
        <p:txBody>
          <a:bodyPr wrap="square" rtlCol="0">
            <a:spAutoFit/>
          </a:bodyPr>
          <a:lstStyle/>
          <a:p>
            <a:r>
              <a:rPr lang="en-GB" sz="2000" b="1" dirty="0" smtClean="0">
                <a:solidFill>
                  <a:srgbClr val="000000"/>
                </a:solidFill>
                <a:latin typeface="Arial"/>
              </a:rPr>
              <a:t>Validation with MOZAIC ozone data</a:t>
            </a:r>
            <a:endParaRPr lang="en-GB" sz="2000" b="1" dirty="0">
              <a:solidFill>
                <a:srgbClr val="000000"/>
              </a:solidFill>
              <a:latin typeface="Arial"/>
            </a:endParaRPr>
          </a:p>
        </p:txBody>
      </p:sp>
      <p:grpSp>
        <p:nvGrpSpPr>
          <p:cNvPr id="20" name="Group 19"/>
          <p:cNvGrpSpPr/>
          <p:nvPr/>
        </p:nvGrpSpPr>
        <p:grpSpPr>
          <a:xfrm>
            <a:off x="4716016" y="4213537"/>
            <a:ext cx="3995936" cy="1807751"/>
            <a:chOff x="4716016" y="4213537"/>
            <a:chExt cx="3995936" cy="1807751"/>
          </a:xfrm>
        </p:grpSpPr>
        <p:cxnSp>
          <p:nvCxnSpPr>
            <p:cNvPr id="44" name="Straight Connector 43"/>
            <p:cNvCxnSpPr/>
            <p:nvPr/>
          </p:nvCxnSpPr>
          <p:spPr bwMode="auto">
            <a:xfrm>
              <a:off x="4716016" y="5445171"/>
              <a:ext cx="566075"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2301" name="TextBox 45"/>
            <p:cNvSpPr txBox="1">
              <a:spLocks noChangeArrowheads="1"/>
            </p:cNvSpPr>
            <p:nvPr/>
          </p:nvSpPr>
          <p:spPr bwMode="auto">
            <a:xfrm>
              <a:off x="5470710" y="5241395"/>
              <a:ext cx="2452755" cy="400110"/>
            </a:xfrm>
            <a:prstGeom prst="rect">
              <a:avLst/>
            </a:prstGeom>
            <a:solidFill>
              <a:srgbClr val="3399FF"/>
            </a:solid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CO &amp; NO2 </a:t>
              </a:r>
              <a:r>
                <a:rPr lang="en-GB" sz="2000" dirty="0" err="1">
                  <a:solidFill>
                    <a:srgbClr val="000000"/>
                  </a:solidFill>
                  <a:latin typeface="Arial" pitchFamily="34" charset="0"/>
                  <a:cs typeface="Arial" pitchFamily="34" charset="0"/>
                </a:rPr>
                <a:t>assim</a:t>
              </a:r>
              <a:endParaRPr lang="en-GB" sz="2000" dirty="0">
                <a:solidFill>
                  <a:srgbClr val="000000"/>
                </a:solidFill>
                <a:latin typeface="Arial" pitchFamily="34" charset="0"/>
                <a:cs typeface="Arial" pitchFamily="34" charset="0"/>
              </a:endParaRPr>
            </a:p>
          </p:txBody>
        </p:sp>
        <p:cxnSp>
          <p:nvCxnSpPr>
            <p:cNvPr id="47" name="Straight Connector 46"/>
            <p:cNvCxnSpPr/>
            <p:nvPr/>
          </p:nvCxnSpPr>
          <p:spPr bwMode="auto">
            <a:xfrm>
              <a:off x="4716016" y="4417366"/>
              <a:ext cx="5660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303" name="TextBox 47"/>
            <p:cNvSpPr txBox="1">
              <a:spLocks noChangeArrowheads="1"/>
            </p:cNvSpPr>
            <p:nvPr/>
          </p:nvSpPr>
          <p:spPr bwMode="auto">
            <a:xfrm>
              <a:off x="5470710" y="4213537"/>
              <a:ext cx="3241242" cy="1015663"/>
            </a:xfrm>
            <a:prstGeom prst="rect">
              <a:avLst/>
            </a:prstGeom>
            <a:no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Control (no CO or NO2 </a:t>
              </a:r>
              <a:r>
                <a:rPr lang="en-GB" sz="2000" dirty="0" err="1" smtClean="0">
                  <a:solidFill>
                    <a:srgbClr val="000000"/>
                  </a:solidFill>
                  <a:latin typeface="Arial" pitchFamily="34" charset="0"/>
                  <a:cs typeface="Arial" pitchFamily="34" charset="0"/>
                </a:rPr>
                <a:t>assim</a:t>
              </a:r>
              <a:r>
                <a:rPr lang="en-GB" sz="2000" dirty="0" smtClean="0">
                  <a:solidFill>
                    <a:srgbClr val="000000"/>
                  </a:solidFill>
                  <a:latin typeface="Arial" pitchFamily="34" charset="0"/>
                  <a:cs typeface="Arial" pitchFamily="34" charset="0"/>
                </a:rPr>
                <a:t>, only O3 </a:t>
              </a:r>
              <a:r>
                <a:rPr lang="en-GB" sz="2000" dirty="0" err="1" smtClean="0">
                  <a:solidFill>
                    <a:srgbClr val="000000"/>
                  </a:solidFill>
                  <a:latin typeface="Arial" pitchFamily="34" charset="0"/>
                  <a:cs typeface="Arial" pitchFamily="34" charset="0"/>
                </a:rPr>
                <a:t>assim</a:t>
              </a:r>
              <a:r>
                <a:rPr lang="en-GB" sz="2000" dirty="0" smtClean="0">
                  <a:solidFill>
                    <a:srgbClr val="000000"/>
                  </a:solidFill>
                  <a:latin typeface="Arial" pitchFamily="34" charset="0"/>
                  <a:cs typeface="Arial" pitchFamily="34" charset="0"/>
                </a:rPr>
                <a:t>)</a:t>
              </a:r>
            </a:p>
            <a:p>
              <a:r>
                <a:rPr lang="en-GB" sz="2000" dirty="0" smtClean="0">
                  <a:solidFill>
                    <a:srgbClr val="000000"/>
                  </a:solidFill>
                  <a:latin typeface="Arial" pitchFamily="34" charset="0"/>
                  <a:cs typeface="Arial" pitchFamily="34" charset="0"/>
                </a:rPr>
                <a:t>MOZAIC observation</a:t>
              </a:r>
              <a:endParaRPr lang="en-GB" sz="2000" dirty="0">
                <a:solidFill>
                  <a:srgbClr val="000000"/>
                </a:solidFill>
                <a:latin typeface="Arial" pitchFamily="34" charset="0"/>
                <a:cs typeface="Arial" pitchFamily="34" charset="0"/>
              </a:endParaRPr>
            </a:p>
          </p:txBody>
        </p:sp>
        <p:sp>
          <p:nvSpPr>
            <p:cNvPr id="12304" name="TextBox 45"/>
            <p:cNvSpPr txBox="1">
              <a:spLocks noChangeArrowheads="1"/>
            </p:cNvSpPr>
            <p:nvPr/>
          </p:nvSpPr>
          <p:spPr bwMode="auto">
            <a:xfrm>
              <a:off x="5470710" y="5621178"/>
              <a:ext cx="2452755" cy="400110"/>
            </a:xfrm>
            <a:prstGeom prst="rect">
              <a:avLst/>
            </a:prstGeom>
            <a:solidFill>
              <a:schemeClr val="accent2">
                <a:lumMod val="60000"/>
                <a:lumOff val="40000"/>
              </a:schemeClr>
            </a:solid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NO2 </a:t>
              </a:r>
              <a:r>
                <a:rPr lang="en-GB" sz="2000" dirty="0" err="1">
                  <a:solidFill>
                    <a:srgbClr val="000000"/>
                  </a:solidFill>
                  <a:latin typeface="Arial" pitchFamily="34" charset="0"/>
                  <a:cs typeface="Arial" pitchFamily="34" charset="0"/>
                </a:rPr>
                <a:t>assim</a:t>
              </a:r>
              <a:endParaRPr lang="en-GB" sz="2000" dirty="0">
                <a:solidFill>
                  <a:srgbClr val="000000"/>
                </a:solidFill>
                <a:latin typeface="Arial" pitchFamily="34" charset="0"/>
                <a:cs typeface="Arial" pitchFamily="34" charset="0"/>
              </a:endParaRPr>
            </a:p>
          </p:txBody>
        </p:sp>
        <p:cxnSp>
          <p:nvCxnSpPr>
            <p:cNvPr id="18" name="Straight Connector 17"/>
            <p:cNvCxnSpPr/>
            <p:nvPr/>
          </p:nvCxnSpPr>
          <p:spPr bwMode="auto">
            <a:xfrm>
              <a:off x="4716016" y="5839414"/>
              <a:ext cx="566075" cy="0"/>
            </a:xfrm>
            <a:prstGeom prst="line">
              <a:avLst/>
            </a:prstGeom>
            <a:ln w="381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a:off x="4716016" y="5033092"/>
              <a:ext cx="5660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81305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95536" y="4437112"/>
            <a:ext cx="6264696" cy="1362075"/>
          </a:xfrm>
        </p:spPr>
        <p:txBody>
          <a:bodyPr/>
          <a:lstStyle/>
          <a:p>
            <a:r>
              <a:rPr lang="en-GB" dirty="0" smtClean="0"/>
              <a:t>3. Challenges for atm. composition data assimilation</a:t>
            </a: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19</a:t>
            </a:fld>
            <a:endParaRPr lang="en-GB"/>
          </a:p>
        </p:txBody>
      </p:sp>
    </p:spTree>
    <p:extLst>
      <p:ext uri="{BB962C8B-B14F-4D97-AF65-F5344CB8AC3E}">
        <p14:creationId xmlns:p14="http://schemas.microsoft.com/office/powerpoint/2010/main" val="1646724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55576" y="1964432"/>
            <a:ext cx="7772400" cy="1470025"/>
          </a:xfrm>
        </p:spPr>
        <p:txBody>
          <a:bodyPr/>
          <a:lstStyle/>
          <a:p>
            <a:pPr algn="ctr"/>
            <a:r>
              <a:rPr lang="en-GB" dirty="0" smtClean="0"/>
              <a:t>Data Assimilation of Atmospheric Composition</a:t>
            </a:r>
            <a:endParaRPr lang="en-GB" dirty="0"/>
          </a:p>
        </p:txBody>
      </p:sp>
      <p:sp>
        <p:nvSpPr>
          <p:cNvPr id="7" name="Subtitle 6"/>
          <p:cNvSpPr>
            <a:spLocks noGrp="1"/>
          </p:cNvSpPr>
          <p:nvPr>
            <p:ph type="subTitle" idx="1"/>
          </p:nvPr>
        </p:nvSpPr>
        <p:spPr>
          <a:xfrm>
            <a:off x="1483568" y="3429000"/>
            <a:ext cx="6400800" cy="1752600"/>
          </a:xfrm>
        </p:spPr>
        <p:txBody>
          <a:bodyPr/>
          <a:lstStyle/>
          <a:p>
            <a:r>
              <a:rPr lang="en-GB" dirty="0" smtClean="0"/>
              <a:t>Antje Inness</a:t>
            </a:r>
          </a:p>
          <a:p>
            <a:r>
              <a:rPr lang="en-GB" sz="1800" dirty="0" smtClean="0"/>
              <a:t>Contributions from: Angela Benedetti, </a:t>
            </a:r>
            <a:r>
              <a:rPr lang="en-GB" sz="1800" dirty="0" err="1" smtClean="0"/>
              <a:t>Alessio</a:t>
            </a:r>
            <a:r>
              <a:rPr lang="en-GB" sz="1800" dirty="0" smtClean="0"/>
              <a:t> </a:t>
            </a:r>
            <a:r>
              <a:rPr lang="en-GB" sz="1800" dirty="0" err="1" smtClean="0"/>
              <a:t>Bozzo</a:t>
            </a:r>
            <a:r>
              <a:rPr lang="en-GB" sz="1800" dirty="0" smtClean="0"/>
              <a:t>, Richard </a:t>
            </a:r>
            <a:r>
              <a:rPr lang="en-GB" sz="1800" dirty="0" err="1" smtClean="0"/>
              <a:t>Engelen</a:t>
            </a:r>
            <a:r>
              <a:rPr lang="en-GB" sz="1800" dirty="0" smtClean="0"/>
              <a:t>, Johannes </a:t>
            </a:r>
            <a:r>
              <a:rPr lang="en-GB" sz="1800" dirty="0" err="1" smtClean="0"/>
              <a:t>Flemming</a:t>
            </a:r>
            <a:r>
              <a:rPr lang="en-GB" sz="1800" dirty="0" smtClean="0"/>
              <a:t>, Sebastien </a:t>
            </a:r>
            <a:r>
              <a:rPr lang="en-GB" sz="1800" dirty="0" err="1" smtClean="0"/>
              <a:t>Massart</a:t>
            </a:r>
            <a:r>
              <a:rPr lang="en-GB" sz="1800" dirty="0" smtClean="0"/>
              <a:t> </a:t>
            </a:r>
            <a:endParaRPr lang="en-GB" sz="1800" dirty="0"/>
          </a:p>
        </p:txBody>
      </p:sp>
      <p:sp>
        <p:nvSpPr>
          <p:cNvPr id="4" name="Footer Placeholder 3"/>
          <p:cNvSpPr>
            <a:spLocks noGrp="1"/>
          </p:cNvSpPr>
          <p:nvPr>
            <p:ph type="ftr" sz="quarter" idx="10"/>
          </p:nvPr>
        </p:nvSpPr>
        <p:spPr/>
        <p:txBody>
          <a:bodyPr/>
          <a:lstStyle/>
          <a:p>
            <a:r>
              <a:rPr lang="en-GB" dirty="0" smtClean="0">
                <a:solidFill>
                  <a:srgbClr val="FFFFFF"/>
                </a:solidFill>
              </a:rPr>
              <a:t>Environmental Monitoring </a:t>
            </a:r>
          </a:p>
        </p:txBody>
      </p:sp>
      <p:sp>
        <p:nvSpPr>
          <p:cNvPr id="5" name="Slide Number Placeholder 4"/>
          <p:cNvSpPr>
            <a:spLocks noGrp="1"/>
          </p:cNvSpPr>
          <p:nvPr>
            <p:ph type="sldNum" sz="quarter" idx="11"/>
          </p:nvPr>
        </p:nvSpPr>
        <p:spPr/>
        <p:txBody>
          <a:bodyPr/>
          <a:lstStyle/>
          <a:p>
            <a:r>
              <a:rPr lang="en-GB" smtClean="0">
                <a:solidFill>
                  <a:srgbClr val="FFFFFF"/>
                </a:solidFill>
              </a:rPr>
              <a:t>Slide </a:t>
            </a:r>
            <a:fld id="{51AA640A-D527-4369-AB5E-4F2A6FE04466}" type="slidenum">
              <a:rPr lang="en-GB" smtClean="0">
                <a:solidFill>
                  <a:srgbClr val="FFFFFF"/>
                </a:solidFill>
              </a:rPr>
              <a:pPr/>
              <a:t>2</a:t>
            </a:fld>
            <a:endParaRPr lang="en-GB">
              <a:solidFill>
                <a:srgbClr val="FFFFFF"/>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86251"/>
            <a:ext cx="2032916" cy="703431"/>
          </a:xfrm>
          <a:prstGeom prst="rect">
            <a:avLst/>
          </a:prstGeom>
        </p:spPr>
      </p:pic>
    </p:spTree>
    <p:extLst>
      <p:ext uri="{BB962C8B-B14F-4D97-AF65-F5344CB8AC3E}">
        <p14:creationId xmlns:p14="http://schemas.microsoft.com/office/powerpoint/2010/main" val="169521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11138" y="-171400"/>
            <a:ext cx="8562975" cy="1082675"/>
          </a:xfrm>
        </p:spPr>
        <p:txBody>
          <a:bodyPr/>
          <a:lstStyle/>
          <a:p>
            <a:pPr eaLnBrk="1" hangingPunct="1"/>
            <a:r>
              <a:rPr lang="en-GB" sz="2400" dirty="0" smtClean="0"/>
              <a:t>Challenges</a:t>
            </a:r>
          </a:p>
        </p:txBody>
      </p:sp>
      <p:sp>
        <p:nvSpPr>
          <p:cNvPr id="4099" name="Rectangle 3"/>
          <p:cNvSpPr>
            <a:spLocks noGrp="1" noChangeArrowheads="1"/>
          </p:cNvSpPr>
          <p:nvPr>
            <p:ph type="body" idx="1"/>
          </p:nvPr>
        </p:nvSpPr>
        <p:spPr>
          <a:xfrm>
            <a:off x="179512" y="692696"/>
            <a:ext cx="8893175" cy="4953000"/>
          </a:xfrm>
        </p:spPr>
        <p:txBody>
          <a:bodyPr/>
          <a:lstStyle/>
          <a:p>
            <a:pPr eaLnBrk="1" hangingPunct="1">
              <a:lnSpc>
                <a:spcPct val="100000"/>
              </a:lnSpc>
              <a:spcBef>
                <a:spcPct val="45000"/>
              </a:spcBef>
              <a:spcAft>
                <a:spcPct val="10000"/>
              </a:spcAft>
            </a:pPr>
            <a:r>
              <a:rPr lang="en-GB" sz="2000" b="0" dirty="0" smtClean="0"/>
              <a:t>Quality of NWP depends predominantly on initial state </a:t>
            </a:r>
          </a:p>
          <a:p>
            <a:pPr eaLnBrk="1" hangingPunct="1">
              <a:lnSpc>
                <a:spcPct val="100000"/>
              </a:lnSpc>
              <a:spcBef>
                <a:spcPct val="45000"/>
              </a:spcBef>
              <a:spcAft>
                <a:spcPct val="10000"/>
              </a:spcAft>
            </a:pPr>
            <a:r>
              <a:rPr lang="en-GB" sz="2000" b="0" dirty="0" smtClean="0"/>
              <a:t>AC modelling depends on initial state (lifetime) and surface fluxes</a:t>
            </a:r>
          </a:p>
          <a:p>
            <a:pPr>
              <a:lnSpc>
                <a:spcPct val="100000"/>
              </a:lnSpc>
              <a:spcBef>
                <a:spcPct val="45000"/>
              </a:spcBef>
              <a:spcAft>
                <a:spcPct val="10000"/>
              </a:spcAft>
            </a:pPr>
            <a:r>
              <a:rPr lang="en-GB" sz="2000" b="0" dirty="0"/>
              <a:t>Large part of chemical system not sensitive to initial conditions because of chemical equilibrium, but dependent on model parameters (e.g. emissions, deposition, reaction rates,…)</a:t>
            </a:r>
          </a:p>
          <a:p>
            <a:pPr>
              <a:lnSpc>
                <a:spcPct val="100000"/>
              </a:lnSpc>
              <a:spcBef>
                <a:spcPct val="45000"/>
              </a:spcBef>
              <a:spcAft>
                <a:spcPct val="10000"/>
              </a:spcAft>
            </a:pPr>
            <a:r>
              <a:rPr lang="en-GB" sz="2000" b="0" dirty="0"/>
              <a:t>Data assimilation is challenging for short lived species (e.g. NO2</a:t>
            </a:r>
            <a:r>
              <a:rPr lang="en-GB" sz="2000" b="0" dirty="0" smtClean="0"/>
              <a:t>)</a:t>
            </a:r>
          </a:p>
          <a:p>
            <a:pPr eaLnBrk="1" hangingPunct="1">
              <a:lnSpc>
                <a:spcPct val="100000"/>
              </a:lnSpc>
              <a:spcBef>
                <a:spcPct val="45000"/>
              </a:spcBef>
              <a:spcAft>
                <a:spcPct val="10000"/>
              </a:spcAft>
            </a:pPr>
            <a:r>
              <a:rPr lang="en-GB" sz="2000" b="0" dirty="0" smtClean="0"/>
              <a:t>CTMs have larger biases than NWP models</a:t>
            </a:r>
          </a:p>
          <a:p>
            <a:pPr>
              <a:lnSpc>
                <a:spcPct val="100000"/>
              </a:lnSpc>
              <a:spcBef>
                <a:spcPct val="45000"/>
              </a:spcBef>
              <a:spcAft>
                <a:spcPct val="10000"/>
              </a:spcAft>
            </a:pPr>
            <a:r>
              <a:rPr lang="en-GB" sz="2000" b="0" dirty="0"/>
              <a:t>Most processes take place in boundary layer, which is not well observed from space</a:t>
            </a:r>
          </a:p>
          <a:p>
            <a:pPr eaLnBrk="1" hangingPunct="1">
              <a:lnSpc>
                <a:spcPct val="100000"/>
              </a:lnSpc>
              <a:spcBef>
                <a:spcPct val="45000"/>
              </a:spcBef>
              <a:spcAft>
                <a:spcPct val="10000"/>
              </a:spcAft>
            </a:pPr>
            <a:r>
              <a:rPr lang="en-GB" sz="2000" b="0" dirty="0" smtClean="0"/>
              <a:t>Only a few species (out of 100+) can be observed </a:t>
            </a:r>
          </a:p>
          <a:p>
            <a:pPr>
              <a:lnSpc>
                <a:spcPct val="100000"/>
              </a:lnSpc>
              <a:spcBef>
                <a:spcPct val="45000"/>
              </a:spcBef>
              <a:spcAft>
                <a:spcPct val="10000"/>
              </a:spcAft>
            </a:pPr>
            <a:r>
              <a:rPr lang="en-GB" sz="2000" b="0" dirty="0"/>
              <a:t>Data </a:t>
            </a:r>
            <a:r>
              <a:rPr lang="en-GB" sz="2000" b="0" dirty="0" smtClean="0"/>
              <a:t>availability</a:t>
            </a:r>
          </a:p>
          <a:p>
            <a:pPr eaLnBrk="1" hangingPunct="1">
              <a:lnSpc>
                <a:spcPct val="100000"/>
              </a:lnSpc>
              <a:spcBef>
                <a:spcPct val="45000"/>
              </a:spcBef>
              <a:spcAft>
                <a:spcPct val="10000"/>
              </a:spcAft>
            </a:pPr>
            <a:r>
              <a:rPr lang="en-GB" sz="2000" b="0" dirty="0" smtClean="0"/>
              <a:t>More complex and expensive, e.g. atmospheric chemistry, aerosol physics</a:t>
            </a:r>
          </a:p>
          <a:p>
            <a:pPr>
              <a:lnSpc>
                <a:spcPct val="100000"/>
              </a:lnSpc>
              <a:spcBef>
                <a:spcPct val="45000"/>
              </a:spcBef>
              <a:spcAft>
                <a:spcPct val="10000"/>
              </a:spcAft>
            </a:pPr>
            <a:r>
              <a:rPr lang="en-GB" sz="2000" b="0" dirty="0" smtClean="0">
                <a:solidFill>
                  <a:srgbClr val="000000"/>
                </a:solidFill>
              </a:rPr>
              <a:t>Concentrations vary over several orders of magnitude</a:t>
            </a:r>
            <a:endParaRPr lang="en-GB" sz="2000" b="0" dirty="0">
              <a:solidFill>
                <a:srgbClr val="000000"/>
              </a:solidFill>
            </a:endParaRPr>
          </a:p>
          <a:p>
            <a:pPr eaLnBrk="1" hangingPunct="1">
              <a:lnSpc>
                <a:spcPct val="100000"/>
              </a:lnSpc>
              <a:spcBef>
                <a:spcPct val="45000"/>
              </a:spcBef>
              <a:spcAft>
                <a:spcPct val="10000"/>
              </a:spcAft>
            </a:pPr>
            <a:endParaRPr lang="en-GB" sz="2000" b="0" dirty="0" smtClean="0"/>
          </a:p>
        </p:txBody>
      </p:sp>
    </p:spTree>
    <p:extLst>
      <p:ext uri="{BB962C8B-B14F-4D97-AF65-F5344CB8AC3E}">
        <p14:creationId xmlns:p14="http://schemas.microsoft.com/office/powerpoint/2010/main" val="36460266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981075"/>
            <a:ext cx="6964362"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339" name="Text Box 2"/>
          <p:cNvSpPr txBox="1">
            <a:spLocks noChangeArrowheads="1"/>
          </p:cNvSpPr>
          <p:nvPr/>
        </p:nvSpPr>
        <p:spPr bwMode="auto">
          <a:xfrm>
            <a:off x="6327775" y="1773238"/>
            <a:ext cx="1646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lbertus MT" pitchFamily="16" charset="0"/>
              <a:buNone/>
            </a:pPr>
            <a:r>
              <a:rPr lang="en-GB" b="1">
                <a:solidFill>
                  <a:srgbClr val="000000"/>
                </a:solidFill>
                <a:latin typeface="Albertus MT" pitchFamily="16" charset="0"/>
              </a:rPr>
              <a:t>◄</a:t>
            </a:r>
            <a:r>
              <a:rPr lang="en-GB" sz="1200" b="1">
                <a:solidFill>
                  <a:srgbClr val="000000"/>
                </a:solidFill>
              </a:rPr>
              <a:t> into stratosphere</a:t>
            </a:r>
          </a:p>
        </p:txBody>
      </p:sp>
      <p:sp>
        <p:nvSpPr>
          <p:cNvPr id="14340" name="Text Box 3"/>
          <p:cNvSpPr txBox="1">
            <a:spLocks noChangeArrowheads="1"/>
          </p:cNvSpPr>
          <p:nvPr/>
        </p:nvSpPr>
        <p:spPr bwMode="auto">
          <a:xfrm>
            <a:off x="4572000" y="4581128"/>
            <a:ext cx="266382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b="1" dirty="0">
                <a:solidFill>
                  <a:srgbClr val="000000"/>
                </a:solidFill>
                <a:latin typeface="Comic Sans MS" pitchFamily="66" charset="0"/>
              </a:rPr>
              <a:t>No transport modelled</a:t>
            </a:r>
          </a:p>
        </p:txBody>
      </p:sp>
      <p:sp>
        <p:nvSpPr>
          <p:cNvPr id="14341" name="Line 4"/>
          <p:cNvSpPr>
            <a:spLocks noChangeShapeType="1"/>
          </p:cNvSpPr>
          <p:nvPr/>
        </p:nvSpPr>
        <p:spPr bwMode="auto">
          <a:xfrm flipH="1">
            <a:off x="4354513" y="4941888"/>
            <a:ext cx="219075" cy="1587"/>
          </a:xfrm>
          <a:prstGeom prst="line">
            <a:avLst/>
          </a:prstGeom>
          <a:noFill/>
          <a:ln w="93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342" name="Rectangle 5"/>
          <p:cNvSpPr>
            <a:spLocks noGrp="1" noChangeArrowheads="1"/>
          </p:cNvSpPr>
          <p:nvPr>
            <p:ph type="title"/>
          </p:nvPr>
        </p:nvSpPr>
        <p:spPr>
          <a:xfrm>
            <a:off x="211138" y="114300"/>
            <a:ext cx="8562975" cy="647700"/>
          </a:xfrm>
        </p:spPr>
        <p:txBody>
          <a:bodyPr/>
          <a:lstStyle/>
          <a:p>
            <a:pPr eaLnBrk="1" hangingPunct="1">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Chemical Lifetime vs. Spatial Scale</a:t>
            </a:r>
          </a:p>
        </p:txBody>
      </p:sp>
      <p:sp>
        <p:nvSpPr>
          <p:cNvPr id="2" name="Oval 1"/>
          <p:cNvSpPr/>
          <p:nvPr/>
        </p:nvSpPr>
        <p:spPr bwMode="auto">
          <a:xfrm rot="19947785">
            <a:off x="3118138" y="2677372"/>
            <a:ext cx="1856317" cy="109262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93713" y="44624"/>
            <a:ext cx="8113712" cy="708025"/>
          </a:xfrm>
        </p:spPr>
        <p:txBody>
          <a:bodyPr/>
          <a:lstStyle/>
          <a:p>
            <a:r>
              <a:rPr lang="de-DE" dirty="0" smtClean="0"/>
              <a:t>Emission Estimates</a:t>
            </a:r>
            <a:endParaRPr lang="en-GB" dirty="0" smtClean="0"/>
          </a:p>
        </p:txBody>
      </p:sp>
      <p:sp>
        <p:nvSpPr>
          <p:cNvPr id="23555" name="Rectangle 3"/>
          <p:cNvSpPr>
            <a:spLocks noGrp="1" noChangeArrowheads="1"/>
          </p:cNvSpPr>
          <p:nvPr>
            <p:ph idx="1"/>
          </p:nvPr>
        </p:nvSpPr>
        <p:spPr>
          <a:xfrm>
            <a:off x="251520" y="620688"/>
            <a:ext cx="8568952" cy="4930775"/>
          </a:xfrm>
        </p:spPr>
        <p:txBody>
          <a:bodyPr/>
          <a:lstStyle/>
          <a:p>
            <a:pPr marL="431800" indent="-323850" defTabSz="457200">
              <a:spcAft>
                <a:spcPts val="1200"/>
              </a:spcAft>
            </a:pPr>
            <a:r>
              <a:rPr lang="en-US" sz="2100" b="0" dirty="0" smtClean="0"/>
              <a:t>Emissions are one of the major uncertainties in modeling (can not be measured directly)</a:t>
            </a:r>
          </a:p>
          <a:p>
            <a:pPr marL="431800" indent="-323850" defTabSz="457200">
              <a:spcAft>
                <a:spcPts val="1200"/>
              </a:spcAft>
            </a:pPr>
            <a:r>
              <a:rPr lang="en-US" sz="2100" b="0" dirty="0" smtClean="0"/>
              <a:t>	The compilation of emissions inventories is a </a:t>
            </a:r>
            <a:r>
              <a:rPr lang="en-US" sz="2100" b="0" dirty="0" err="1" smtClean="0"/>
              <a:t>labour-intensive</a:t>
            </a:r>
            <a:r>
              <a:rPr lang="en-US" sz="2100" b="0" dirty="0" smtClean="0"/>
              <a:t> task based on a wide variety of socio-economic and land use data</a:t>
            </a:r>
          </a:p>
          <a:p>
            <a:pPr marL="431800" indent="-323850" defTabSz="457200">
              <a:spcAft>
                <a:spcPts val="1200"/>
              </a:spcAft>
            </a:pPr>
            <a:r>
              <a:rPr lang="en-US" sz="2100" b="0" dirty="0" smtClean="0"/>
              <a:t>Some emissions can be “modeled” based on wind (sea salt aerosol) or temperature (biogenic emissions)</a:t>
            </a:r>
            <a:endParaRPr lang="en-US" sz="2100" b="0" i="1" dirty="0" smtClean="0"/>
          </a:p>
          <a:p>
            <a:pPr marL="431800" indent="-323850" defTabSz="457200">
              <a:spcAft>
                <a:spcPts val="1200"/>
              </a:spcAft>
            </a:pPr>
            <a:r>
              <a:rPr lang="en-US" sz="2100" b="0" dirty="0" smtClean="0"/>
              <a:t>Some emissions can be observed indirectly from satellites instruments (Fire radiative power, burnt area,  volcanic plumes)</a:t>
            </a:r>
          </a:p>
          <a:p>
            <a:pPr marL="431800" indent="-323850" defTabSz="457200">
              <a:spcAft>
                <a:spcPts val="1200"/>
              </a:spcAft>
            </a:pPr>
            <a:r>
              <a:rPr lang="en-US" sz="2100" b="0" dirty="0" smtClean="0"/>
              <a:t> </a:t>
            </a:r>
            <a:r>
              <a:rPr lang="en-GB" sz="2100" b="0" dirty="0"/>
              <a:t>„Inverse“ methods </a:t>
            </a:r>
            <a:r>
              <a:rPr lang="en-GB" sz="2100" b="0" dirty="0" smtClean="0"/>
              <a:t>can </a:t>
            </a:r>
            <a:r>
              <a:rPr lang="en-GB" sz="2100" b="0" dirty="0"/>
              <a:t>be used to correct emission estimates using observations and models – in particular for long lived gases such as CO2 </a:t>
            </a:r>
            <a:r>
              <a:rPr lang="en-GB" sz="2100" b="0" dirty="0" smtClean="0"/>
              <a:t>(e.g. </a:t>
            </a:r>
            <a:r>
              <a:rPr lang="en-GB" sz="2100" b="0" dirty="0" err="1" smtClean="0"/>
              <a:t>Chevallier</a:t>
            </a:r>
            <a:r>
              <a:rPr lang="en-GB" sz="2100" b="0" dirty="0" smtClean="0"/>
              <a:t> et al. 2014) and Methane (</a:t>
            </a:r>
            <a:r>
              <a:rPr lang="en-GB" sz="2100" b="0" dirty="0" err="1" smtClean="0"/>
              <a:t>Bergamaschi</a:t>
            </a:r>
            <a:r>
              <a:rPr lang="en-GB" sz="2100" b="0" dirty="0" smtClean="0"/>
              <a:t> et al. 2009) </a:t>
            </a:r>
            <a:endParaRPr lang="en-US" sz="2100" b="0" dirty="0" smtClean="0"/>
          </a:p>
          <a:p>
            <a:pPr marL="431800" indent="-323850" defTabSz="457200">
              <a:spcAft>
                <a:spcPts val="1200"/>
              </a:spcAft>
            </a:pPr>
            <a:r>
              <a:rPr lang="en-GB" sz="2100" b="0" dirty="0" smtClean="0"/>
              <a:t>Emissions </a:t>
            </a:r>
            <a:r>
              <a:rPr lang="en-GB" sz="2100" b="0" dirty="0"/>
              <a:t>can be included in </a:t>
            </a:r>
            <a:r>
              <a:rPr lang="en-GB" sz="2100" b="0" dirty="0" smtClean="0"/>
              <a:t>the control </a:t>
            </a:r>
            <a:r>
              <a:rPr lang="en-GB" sz="2100" b="0" dirty="0"/>
              <a:t>vector and adjusted together with concentrations (e.g. </a:t>
            </a:r>
            <a:r>
              <a:rPr lang="en-GB" sz="2100" b="0" dirty="0" err="1"/>
              <a:t>Hanea</a:t>
            </a:r>
            <a:r>
              <a:rPr lang="en-GB" sz="2100" b="0" dirty="0"/>
              <a:t> et al. 2004; </a:t>
            </a:r>
            <a:r>
              <a:rPr lang="en-GB" sz="2100" b="0" dirty="0" err="1"/>
              <a:t>Elbern</a:t>
            </a:r>
            <a:r>
              <a:rPr lang="en-GB" sz="2100" b="0" dirty="0"/>
              <a:t> et al. 2007; Miyazaki et al. 2012)</a:t>
            </a:r>
          </a:p>
          <a:p>
            <a:pPr marL="431800" indent="-323850" defTabSz="457200">
              <a:spcAft>
                <a:spcPts val="1200"/>
              </a:spcAft>
            </a:pPr>
            <a:endParaRPr lang="en-US" sz="2100" b="0" dirty="0" smtClean="0"/>
          </a:p>
          <a:p>
            <a:pPr marL="431800" indent="-323850" defTabSz="457200">
              <a:spcAft>
                <a:spcPts val="1200"/>
              </a:spcAft>
            </a:pPr>
            <a:endParaRPr lang="en-US" sz="2100" b="0" dirty="0" smtClean="0"/>
          </a:p>
          <a:p>
            <a:pPr marL="107950" indent="0" defTabSz="457200">
              <a:buNone/>
            </a:pPr>
            <a:endParaRPr lang="en-US" sz="2100" b="0" dirty="0" smtClean="0"/>
          </a:p>
          <a:p>
            <a:pPr marL="431800" indent="-323850" defTabSz="457200"/>
            <a:endParaRPr lang="en-US" sz="2100" b="0" dirty="0" smtClean="0"/>
          </a:p>
        </p:txBody>
      </p:sp>
    </p:spTree>
    <p:extLst>
      <p:ext uri="{BB962C8B-B14F-4D97-AF65-F5344CB8AC3E}">
        <p14:creationId xmlns:p14="http://schemas.microsoft.com/office/powerpoint/2010/main" val="3733532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95288" y="781720"/>
            <a:ext cx="8748712" cy="4735512"/>
          </a:xfrm>
          <a:solidFill>
            <a:schemeClr val="bg1"/>
          </a:solidFill>
        </p:spPr>
        <p:txBody>
          <a:bodyPr/>
          <a:lstStyle/>
          <a:p>
            <a:pPr marL="273050" indent="-285750" defTabSz="457200">
              <a:lnSpc>
                <a:spcPct val="100000"/>
              </a:lnSpc>
              <a:spcBef>
                <a:spcPts val="0"/>
              </a:spcBef>
              <a:spcAft>
                <a:spcPts val="600"/>
              </a:spcAft>
              <a:defRPr/>
            </a:pPr>
            <a:r>
              <a:rPr lang="en-GB" b="0" dirty="0" smtClean="0"/>
              <a:t>Combustion related (CO, </a:t>
            </a:r>
            <a:r>
              <a:rPr lang="en-GB" b="0" dirty="0" err="1" smtClean="0"/>
              <a:t>NO</a:t>
            </a:r>
            <a:r>
              <a:rPr lang="en-GB" b="0" baseline="-25000" dirty="0" err="1" smtClean="0"/>
              <a:t>x</a:t>
            </a:r>
            <a:r>
              <a:rPr lang="en-GB" b="0" dirty="0" smtClean="0"/>
              <a:t>, SO</a:t>
            </a:r>
            <a:r>
              <a:rPr lang="en-GB" b="0" baseline="-25000" dirty="0" smtClean="0"/>
              <a:t>2</a:t>
            </a:r>
            <a:r>
              <a:rPr lang="en-GB" b="0" dirty="0" smtClean="0"/>
              <a:t>, VOC, CO</a:t>
            </a:r>
            <a:r>
              <a:rPr lang="en-GB" b="0" baseline="-25000" dirty="0" smtClean="0"/>
              <a:t>2</a:t>
            </a:r>
            <a:r>
              <a:rPr lang="en-GB" b="0" dirty="0" smtClean="0"/>
              <a:t>)</a:t>
            </a:r>
          </a:p>
          <a:p>
            <a:pPr marL="742950" lvl="1" indent="-285750" defTabSz="457200">
              <a:lnSpc>
                <a:spcPct val="100000"/>
              </a:lnSpc>
              <a:spcBef>
                <a:spcPts val="0"/>
              </a:spcBef>
              <a:spcAft>
                <a:spcPts val="600"/>
              </a:spcAft>
              <a:defRPr/>
            </a:pPr>
            <a:r>
              <a:rPr lang="en-GB" sz="2000" b="0" dirty="0" smtClean="0"/>
              <a:t>fossil fuel combustion</a:t>
            </a:r>
          </a:p>
          <a:p>
            <a:pPr marL="742950" lvl="1" indent="-285750" defTabSz="457200">
              <a:lnSpc>
                <a:spcPct val="100000"/>
              </a:lnSpc>
              <a:spcBef>
                <a:spcPts val="0"/>
              </a:spcBef>
              <a:spcAft>
                <a:spcPts val="600"/>
              </a:spcAft>
              <a:defRPr/>
            </a:pPr>
            <a:r>
              <a:rPr lang="en-GB" sz="2000" b="0" dirty="0" err="1" smtClean="0"/>
              <a:t>biofuel</a:t>
            </a:r>
            <a:r>
              <a:rPr lang="en-GB" sz="2000" b="0" dirty="0" smtClean="0"/>
              <a:t> combustion</a:t>
            </a:r>
          </a:p>
          <a:p>
            <a:pPr marL="742950" lvl="1" indent="-285750" defTabSz="457200">
              <a:lnSpc>
                <a:spcPct val="100000"/>
              </a:lnSpc>
              <a:spcBef>
                <a:spcPts val="0"/>
              </a:spcBef>
              <a:spcAft>
                <a:spcPts val="600"/>
              </a:spcAft>
              <a:defRPr/>
            </a:pPr>
            <a:r>
              <a:rPr lang="en-GB" sz="2000" b="0" dirty="0" smtClean="0"/>
              <a:t>vegetation fires (man-made and wild fires)</a:t>
            </a:r>
          </a:p>
          <a:p>
            <a:pPr marL="273050" indent="-285750" defTabSz="457200">
              <a:lnSpc>
                <a:spcPct val="100000"/>
              </a:lnSpc>
              <a:spcBef>
                <a:spcPts val="0"/>
              </a:spcBef>
              <a:spcAft>
                <a:spcPts val="600"/>
              </a:spcAft>
              <a:defRPr/>
            </a:pPr>
            <a:r>
              <a:rPr lang="en-GB" b="0" dirty="0" smtClean="0"/>
              <a:t>Fluxes from biogeochemical processes (VOC, CH4, CO</a:t>
            </a:r>
            <a:r>
              <a:rPr lang="en-GB" b="0" baseline="-25000" dirty="0" smtClean="0"/>
              <a:t>2</a:t>
            </a:r>
            <a:r>
              <a:rPr lang="en-GB" b="0" dirty="0" smtClean="0"/>
              <a:t>, Pollen): </a:t>
            </a:r>
          </a:p>
          <a:p>
            <a:pPr marL="742950" lvl="1" indent="-285750" defTabSz="457200">
              <a:lnSpc>
                <a:spcPct val="100000"/>
              </a:lnSpc>
              <a:spcBef>
                <a:spcPts val="0"/>
              </a:spcBef>
              <a:spcAft>
                <a:spcPts val="600"/>
              </a:spcAft>
              <a:defRPr/>
            </a:pPr>
            <a:r>
              <a:rPr lang="en-GB" sz="2000" b="0" dirty="0" smtClean="0"/>
              <a:t>biogenic emissions (plants, soils oceans) </a:t>
            </a:r>
          </a:p>
          <a:p>
            <a:pPr marL="742950" lvl="1" indent="-285750" defTabSz="457200">
              <a:lnSpc>
                <a:spcPct val="100000"/>
              </a:lnSpc>
              <a:spcBef>
                <a:spcPts val="0"/>
              </a:spcBef>
              <a:spcAft>
                <a:spcPts val="600"/>
              </a:spcAft>
              <a:defRPr/>
            </a:pPr>
            <a:r>
              <a:rPr lang="en-GB" sz="2000" b="0" dirty="0" smtClean="0"/>
              <a:t>agricultural emissions (incl. fertilisation)</a:t>
            </a:r>
          </a:p>
          <a:p>
            <a:pPr marL="431800" indent="-323850" defTabSz="457200">
              <a:lnSpc>
                <a:spcPct val="100000"/>
              </a:lnSpc>
              <a:spcBef>
                <a:spcPts val="0"/>
              </a:spcBef>
              <a:spcAft>
                <a:spcPts val="600"/>
              </a:spcAft>
              <a:defRPr/>
            </a:pPr>
            <a:r>
              <a:rPr lang="en-GB" b="0" dirty="0" smtClean="0"/>
              <a:t>Fluxes from wind blown dust and sea salt (from spray) </a:t>
            </a:r>
          </a:p>
          <a:p>
            <a:pPr marL="431800" indent="-323850" defTabSz="457200">
              <a:lnSpc>
                <a:spcPct val="100000"/>
              </a:lnSpc>
              <a:spcBef>
                <a:spcPts val="0"/>
              </a:spcBef>
              <a:spcAft>
                <a:spcPts val="600"/>
              </a:spcAft>
              <a:defRPr/>
            </a:pPr>
            <a:r>
              <a:rPr lang="en-GB" b="0" dirty="0" smtClean="0"/>
              <a:t>Volcanic emissions (ash, SO</a:t>
            </a:r>
            <a:r>
              <a:rPr lang="en-GB" b="0" baseline="-25000" dirty="0" smtClean="0"/>
              <a:t>2</a:t>
            </a:r>
            <a:r>
              <a:rPr lang="en-GB" b="0" dirty="0" smtClean="0"/>
              <a:t>, </a:t>
            </a:r>
            <a:r>
              <a:rPr lang="en-GB" b="0" dirty="0" err="1" smtClean="0"/>
              <a:t>HBr</a:t>
            </a:r>
            <a:r>
              <a:rPr lang="en-GB" b="0" dirty="0" smtClean="0"/>
              <a:t> …)</a:t>
            </a:r>
          </a:p>
          <a:p>
            <a:pPr marL="431800" indent="-323850" defTabSz="457200">
              <a:lnSpc>
                <a:spcPct val="100000"/>
              </a:lnSpc>
              <a:spcBef>
                <a:spcPts val="0"/>
              </a:spcBef>
              <a:spcAft>
                <a:spcPts val="600"/>
              </a:spcAft>
              <a:defRPr/>
            </a:pPr>
            <a:r>
              <a:rPr lang="en-US" b="0" dirty="0"/>
              <a:t>In MACC we use </a:t>
            </a:r>
            <a:r>
              <a:rPr lang="en-US" dirty="0"/>
              <a:t>GFAS </a:t>
            </a:r>
            <a:r>
              <a:rPr lang="en-US" dirty="0" smtClean="0"/>
              <a:t>fire emissions </a:t>
            </a:r>
            <a:r>
              <a:rPr lang="en-US" b="0" dirty="0"/>
              <a:t>(Kaiser et al. </a:t>
            </a:r>
            <a:r>
              <a:rPr lang="en-US" b="0" dirty="0" smtClean="0"/>
              <a:t>2012) and </a:t>
            </a:r>
            <a:r>
              <a:rPr lang="en-US" dirty="0" err="1" smtClean="0"/>
              <a:t>MACCity</a:t>
            </a:r>
            <a:r>
              <a:rPr lang="en-US" dirty="0" smtClean="0"/>
              <a:t> anthropogenic emissions </a:t>
            </a:r>
            <a:r>
              <a:rPr lang="en-US" b="0" dirty="0" smtClean="0"/>
              <a:t>(</a:t>
            </a:r>
            <a:r>
              <a:rPr lang="en-US" b="0" dirty="0" err="1" smtClean="0"/>
              <a:t>Granier</a:t>
            </a:r>
            <a:r>
              <a:rPr lang="en-US" b="0" dirty="0" smtClean="0"/>
              <a:t> et al. 2011)</a:t>
            </a:r>
          </a:p>
          <a:p>
            <a:pPr marL="431800" indent="-323850" defTabSz="457200">
              <a:lnSpc>
                <a:spcPct val="100000"/>
              </a:lnSpc>
              <a:spcBef>
                <a:spcPts val="0"/>
              </a:spcBef>
              <a:spcAft>
                <a:spcPts val="600"/>
              </a:spcAft>
              <a:defRPr/>
            </a:pPr>
            <a:r>
              <a:rPr lang="en-US" b="0" dirty="0" smtClean="0"/>
              <a:t>Biomass burning accounts </a:t>
            </a:r>
            <a:r>
              <a:rPr lang="en-US" b="0" dirty="0"/>
              <a:t>for ~ 30% of total CO and </a:t>
            </a:r>
            <a:r>
              <a:rPr lang="en-US" b="0" dirty="0" err="1"/>
              <a:t>NO</a:t>
            </a:r>
            <a:r>
              <a:rPr lang="en-US" b="0" baseline="-25000" dirty="0" err="1"/>
              <a:t>x</a:t>
            </a:r>
            <a:r>
              <a:rPr lang="en-US" b="0" baseline="-25000" dirty="0"/>
              <a:t> </a:t>
            </a:r>
            <a:r>
              <a:rPr lang="en-US" b="0" dirty="0"/>
              <a:t>emissions, ~10% CH4 </a:t>
            </a:r>
          </a:p>
          <a:p>
            <a:pPr marL="431800" indent="-323850" defTabSz="457200">
              <a:lnSpc>
                <a:spcPct val="100000"/>
              </a:lnSpc>
              <a:spcBef>
                <a:spcPts val="0"/>
              </a:spcBef>
              <a:spcAft>
                <a:spcPts val="600"/>
              </a:spcAft>
              <a:defRPr/>
            </a:pPr>
            <a:endParaRPr lang="en-US" b="0" dirty="0"/>
          </a:p>
          <a:p>
            <a:pPr marL="431800" indent="-323850" defTabSz="457200">
              <a:lnSpc>
                <a:spcPct val="100000"/>
              </a:lnSpc>
              <a:spcBef>
                <a:spcPts val="0"/>
              </a:spcBef>
              <a:spcAft>
                <a:spcPts val="600"/>
              </a:spcAft>
              <a:defRPr/>
            </a:pPr>
            <a:endParaRPr lang="en-GB" b="0" dirty="0" smtClean="0"/>
          </a:p>
          <a:p>
            <a:pPr marL="107950" indent="0" defTabSz="457200">
              <a:lnSpc>
                <a:spcPct val="100000"/>
              </a:lnSpc>
              <a:spcBef>
                <a:spcPts val="0"/>
              </a:spcBef>
              <a:spcAft>
                <a:spcPts val="600"/>
              </a:spcAft>
              <a:buFont typeface="Wingdings" pitchFamily="2" charset="2"/>
              <a:buNone/>
              <a:defRPr/>
            </a:pPr>
            <a:endParaRPr lang="en-GB" b="0" dirty="0" smtClean="0"/>
          </a:p>
        </p:txBody>
      </p:sp>
      <p:sp>
        <p:nvSpPr>
          <p:cNvPr id="22531" name="Title 1"/>
          <p:cNvSpPr>
            <a:spLocks noGrp="1"/>
          </p:cNvSpPr>
          <p:nvPr>
            <p:ph type="title"/>
          </p:nvPr>
        </p:nvSpPr>
        <p:spPr>
          <a:xfrm>
            <a:off x="493713" y="-15329"/>
            <a:ext cx="8113712" cy="708025"/>
          </a:xfrm>
        </p:spPr>
        <p:txBody>
          <a:bodyPr/>
          <a:lstStyle/>
          <a:p>
            <a:r>
              <a:rPr lang="en-GB" dirty="0" smtClean="0"/>
              <a:t>Emission Processes </a:t>
            </a:r>
          </a:p>
        </p:txBody>
      </p:sp>
    </p:spTree>
    <p:extLst>
      <p:ext uri="{BB962C8B-B14F-4D97-AF65-F5344CB8AC3E}">
        <p14:creationId xmlns:p14="http://schemas.microsoft.com/office/powerpoint/2010/main" val="39449916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5497" y="44624"/>
            <a:ext cx="9080413" cy="648072"/>
          </a:xfrm>
        </p:spPr>
        <p:txBody>
          <a:bodyPr/>
          <a:lstStyle/>
          <a:p>
            <a:r>
              <a:rPr lang="en-US" sz="2800" b="1" dirty="0" smtClean="0"/>
              <a:t>Importance of emissions (Russian fires 2010)</a:t>
            </a:r>
          </a:p>
        </p:txBody>
      </p:sp>
      <p:pic>
        <p:nvPicPr>
          <p:cNvPr id="15" name="Picture 8" descr="MOPITT_evol_Mosc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1299992"/>
            <a:ext cx="3209128" cy="3209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245501" y="1549241"/>
            <a:ext cx="5798039" cy="1015663"/>
          </a:xfrm>
          <a:prstGeom prst="rect">
            <a:avLst/>
          </a:prstGeom>
          <a:noFill/>
        </p:spPr>
        <p:txBody>
          <a:bodyPr wrap="square" rtlCol="0">
            <a:spAutoFit/>
          </a:bodyPr>
          <a:lstStyle/>
          <a:p>
            <a:pPr marL="342900" indent="-342900">
              <a:buFont typeface="Arial" pitchFamily="34" charset="0"/>
              <a:buChar char="•"/>
            </a:pPr>
            <a:r>
              <a:rPr lang="en-GB" sz="2000" dirty="0" smtClean="0">
                <a:latin typeface="+mn-lt"/>
              </a:rPr>
              <a:t>Assimilation of IASI TCCO leads to improved fit to MOPITT TCCO</a:t>
            </a:r>
          </a:p>
          <a:p>
            <a:pPr marL="342900" indent="-342900">
              <a:buFont typeface="Arial" pitchFamily="34" charset="0"/>
              <a:buChar char="•"/>
            </a:pPr>
            <a:r>
              <a:rPr lang="en-GB" sz="2000" dirty="0" smtClean="0">
                <a:latin typeface="+mn-lt"/>
              </a:rPr>
              <a:t>TCCO from </a:t>
            </a:r>
            <a:r>
              <a:rPr lang="en-GB" sz="2000" b="1" dirty="0" err="1" smtClean="0">
                <a:solidFill>
                  <a:srgbClr val="FFC000"/>
                </a:solidFill>
                <a:latin typeface="+mn-lt"/>
              </a:rPr>
              <a:t>Assim</a:t>
            </a:r>
            <a:r>
              <a:rPr lang="en-GB" sz="2000" dirty="0" smtClean="0">
                <a:solidFill>
                  <a:srgbClr val="FFC000"/>
                </a:solidFill>
                <a:latin typeface="+mn-lt"/>
              </a:rPr>
              <a:t> </a:t>
            </a:r>
            <a:r>
              <a:rPr lang="en-GB" sz="2000" dirty="0" smtClean="0">
                <a:latin typeface="+mn-lt"/>
              </a:rPr>
              <a:t>and </a:t>
            </a:r>
            <a:r>
              <a:rPr lang="en-GB" sz="2000" b="1" dirty="0" err="1" smtClean="0">
                <a:solidFill>
                  <a:srgbClr val="FF0000"/>
                </a:solidFill>
                <a:latin typeface="+mn-lt"/>
              </a:rPr>
              <a:t>Assim</a:t>
            </a:r>
            <a:r>
              <a:rPr lang="en-GB" sz="2000" b="1" dirty="0" smtClean="0">
                <a:solidFill>
                  <a:srgbClr val="FF0000"/>
                </a:solidFill>
                <a:latin typeface="+mn-lt"/>
              </a:rPr>
              <a:t>-GFAS</a:t>
            </a:r>
            <a:r>
              <a:rPr lang="en-GB" sz="2000" dirty="0" smtClean="0">
                <a:latin typeface="+mn-lt"/>
              </a:rPr>
              <a:t> are very similar</a:t>
            </a:r>
            <a:endParaRPr lang="en-GB" sz="2000" dirty="0">
              <a:latin typeface="+mn-lt"/>
            </a:endParaRPr>
          </a:p>
        </p:txBody>
      </p:sp>
      <p:sp>
        <p:nvSpPr>
          <p:cNvPr id="16" name="TextBox 15"/>
          <p:cNvSpPr txBox="1"/>
          <p:nvPr/>
        </p:nvSpPr>
        <p:spPr>
          <a:xfrm>
            <a:off x="5652120" y="620688"/>
            <a:ext cx="3391421" cy="430887"/>
          </a:xfrm>
          <a:prstGeom prst="rect">
            <a:avLst/>
          </a:prstGeom>
          <a:noFill/>
        </p:spPr>
        <p:txBody>
          <a:bodyPr wrap="square" rtlCol="0">
            <a:spAutoFit/>
          </a:bodyPr>
          <a:lstStyle/>
          <a:p>
            <a:r>
              <a:rPr lang="en-GB" sz="2200" dirty="0" err="1" smtClean="0">
                <a:latin typeface="+mn-lt"/>
              </a:rPr>
              <a:t>Huijnen</a:t>
            </a:r>
            <a:r>
              <a:rPr lang="en-GB" sz="2200" dirty="0" smtClean="0">
                <a:latin typeface="+mn-lt"/>
              </a:rPr>
              <a:t> et al. 2012 (ACP)</a:t>
            </a:r>
            <a:endParaRPr lang="en-GB" sz="2200" dirty="0">
              <a:latin typeface="+mn-lt"/>
            </a:endParaRPr>
          </a:p>
        </p:txBody>
      </p:sp>
      <p:pic>
        <p:nvPicPr>
          <p:cNvPr id="7" name="Picture 6" descr="surface_O3_evol_max_Mosco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6424" y="3718445"/>
            <a:ext cx="3022923" cy="302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surface_CO_evol_max_Moscow"/>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2987" y="3706897"/>
            <a:ext cx="3022923" cy="302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35496" y="4697849"/>
            <a:ext cx="3312367" cy="1323439"/>
          </a:xfrm>
          <a:prstGeom prst="rect">
            <a:avLst/>
          </a:prstGeom>
          <a:noFill/>
        </p:spPr>
        <p:txBody>
          <a:bodyPr wrap="square" rtlCol="0">
            <a:spAutoFit/>
          </a:bodyPr>
          <a:lstStyle/>
          <a:p>
            <a:r>
              <a:rPr lang="en-GB" sz="2000" dirty="0" smtClean="0">
                <a:latin typeface="+mn-lt"/>
              </a:rPr>
              <a:t>GFAS emissions are needed to get peak in </a:t>
            </a:r>
            <a:r>
              <a:rPr lang="en-GB" sz="2000" b="1" dirty="0" smtClean="0">
                <a:latin typeface="+mn-lt"/>
              </a:rPr>
              <a:t>surface concentrations </a:t>
            </a:r>
            <a:r>
              <a:rPr lang="en-GB" sz="2000" dirty="0" smtClean="0">
                <a:latin typeface="+mn-lt"/>
              </a:rPr>
              <a:t>in </a:t>
            </a:r>
            <a:r>
              <a:rPr lang="en-GB" sz="2000" b="1" dirty="0" smtClean="0">
                <a:solidFill>
                  <a:srgbClr val="F9DC07"/>
                </a:solidFill>
                <a:latin typeface="+mn-lt"/>
              </a:rPr>
              <a:t>GFAS</a:t>
            </a:r>
            <a:r>
              <a:rPr lang="en-GB" sz="2000" dirty="0" smtClean="0">
                <a:solidFill>
                  <a:srgbClr val="F9DC07"/>
                </a:solidFill>
                <a:latin typeface="+mn-lt"/>
              </a:rPr>
              <a:t> </a:t>
            </a:r>
            <a:r>
              <a:rPr lang="en-GB" sz="2000" dirty="0" smtClean="0">
                <a:latin typeface="+mn-lt"/>
              </a:rPr>
              <a:t>and </a:t>
            </a:r>
            <a:r>
              <a:rPr lang="en-GB" sz="2000" b="1" dirty="0" err="1" smtClean="0">
                <a:solidFill>
                  <a:srgbClr val="FF0000"/>
                </a:solidFill>
                <a:latin typeface="+mn-lt"/>
              </a:rPr>
              <a:t>Assim</a:t>
            </a:r>
            <a:r>
              <a:rPr lang="en-GB" sz="2000" b="1" dirty="0" smtClean="0">
                <a:solidFill>
                  <a:srgbClr val="FF0000"/>
                </a:solidFill>
                <a:latin typeface="+mn-lt"/>
              </a:rPr>
              <a:t>-GFAS</a:t>
            </a:r>
            <a:endParaRPr lang="en-GB" sz="2000" b="1" dirty="0">
              <a:solidFill>
                <a:srgbClr val="FF0000"/>
              </a:solidFill>
              <a:latin typeface="+mn-lt"/>
            </a:endParaRPr>
          </a:p>
        </p:txBody>
      </p:sp>
      <p:sp>
        <p:nvSpPr>
          <p:cNvPr id="3" name="TextBox 2"/>
          <p:cNvSpPr txBox="1"/>
          <p:nvPr/>
        </p:nvSpPr>
        <p:spPr>
          <a:xfrm>
            <a:off x="713922" y="836131"/>
            <a:ext cx="2921974" cy="461665"/>
          </a:xfrm>
          <a:prstGeom prst="rect">
            <a:avLst/>
          </a:prstGeom>
          <a:noFill/>
        </p:spPr>
        <p:txBody>
          <a:bodyPr wrap="square" rtlCol="0">
            <a:spAutoFit/>
          </a:bodyPr>
          <a:lstStyle/>
          <a:p>
            <a:r>
              <a:rPr lang="en-GB" b="1" dirty="0" smtClean="0">
                <a:latin typeface="+mn-lt"/>
              </a:rPr>
              <a:t>Total column CO</a:t>
            </a:r>
            <a:endParaRPr lang="en-GB" b="1" dirty="0">
              <a:latin typeface="+mn-lt"/>
            </a:endParaRPr>
          </a:p>
        </p:txBody>
      </p:sp>
      <p:sp>
        <p:nvSpPr>
          <p:cNvPr id="13" name="TextBox 12"/>
          <p:cNvSpPr txBox="1"/>
          <p:nvPr/>
        </p:nvSpPr>
        <p:spPr>
          <a:xfrm>
            <a:off x="3635896" y="3111351"/>
            <a:ext cx="5263628" cy="461665"/>
          </a:xfrm>
          <a:prstGeom prst="rect">
            <a:avLst/>
          </a:prstGeom>
          <a:noFill/>
        </p:spPr>
        <p:txBody>
          <a:bodyPr wrap="square" rtlCol="0">
            <a:spAutoFit/>
          </a:bodyPr>
          <a:lstStyle/>
          <a:p>
            <a:r>
              <a:rPr lang="en-GB" b="1" dirty="0" smtClean="0">
                <a:latin typeface="+mn-lt"/>
              </a:rPr>
              <a:t>Daily maximum surface O3 and CO</a:t>
            </a:r>
            <a:endParaRPr lang="en-GB" b="1" dirty="0">
              <a:latin typeface="+mn-lt"/>
            </a:endParaRPr>
          </a:p>
        </p:txBody>
      </p:sp>
    </p:spTree>
    <p:extLst>
      <p:ext uri="{BB962C8B-B14F-4D97-AF65-F5344CB8AC3E}">
        <p14:creationId xmlns:p14="http://schemas.microsoft.com/office/powerpoint/2010/main" val="112549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Importance of fire emissions on tropospheric NO2</a:t>
            </a:r>
            <a:endParaRPr lang="en-GB" dirty="0"/>
          </a:p>
        </p:txBody>
      </p:sp>
      <p:pic>
        <p:nvPicPr>
          <p:cNvPr id="281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 y="1084528"/>
            <a:ext cx="5376863"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1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9" y="3728045"/>
            <a:ext cx="5376863"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bwMode="auto">
          <a:xfrm>
            <a:off x="3347864" y="2060847"/>
            <a:ext cx="2021660" cy="122413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1" name="Oval 10"/>
          <p:cNvSpPr/>
          <p:nvPr/>
        </p:nvSpPr>
        <p:spPr bwMode="auto">
          <a:xfrm>
            <a:off x="3500264" y="5090598"/>
            <a:ext cx="2021660" cy="122413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9" name="TextBox 8"/>
          <p:cNvSpPr txBox="1"/>
          <p:nvPr/>
        </p:nvSpPr>
        <p:spPr>
          <a:xfrm>
            <a:off x="5369524" y="3068960"/>
            <a:ext cx="3666972" cy="1200329"/>
          </a:xfrm>
          <a:prstGeom prst="rect">
            <a:avLst/>
          </a:prstGeom>
          <a:noFill/>
        </p:spPr>
        <p:txBody>
          <a:bodyPr wrap="square" rtlCol="0">
            <a:spAutoFit/>
          </a:bodyPr>
          <a:lstStyle/>
          <a:p>
            <a:r>
              <a:rPr lang="en-GB" dirty="0" smtClean="0">
                <a:solidFill>
                  <a:srgbClr val="FF0000"/>
                </a:solidFill>
              </a:rPr>
              <a:t>GFAS emissions for January used by mistake in IFS-MOZ during 2011</a:t>
            </a:r>
            <a:endParaRPr lang="en-GB" dirty="0">
              <a:solidFill>
                <a:srgbClr val="FF0000"/>
              </a:solidFill>
            </a:endParaRPr>
          </a:p>
        </p:txBody>
      </p:sp>
    </p:spTree>
    <p:extLst>
      <p:ext uri="{BB962C8B-B14F-4D97-AF65-F5344CB8AC3E}">
        <p14:creationId xmlns:p14="http://schemas.microsoft.com/office/powerpoint/2010/main" val="110585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anthropogenic emissions:</a:t>
            </a:r>
            <a:br>
              <a:rPr lang="en-GB" dirty="0" smtClean="0"/>
            </a:br>
            <a:r>
              <a:rPr lang="en-GB" dirty="0" smtClean="0"/>
              <a:t>CO Bias - GAW Europa timeseries</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15" y="1124744"/>
            <a:ext cx="6715125" cy="3905250"/>
          </a:xfrm>
        </p:spPr>
      </p:pic>
      <p:sp>
        <p:nvSpPr>
          <p:cNvPr id="3" name="TextBox 2"/>
          <p:cNvSpPr txBox="1"/>
          <p:nvPr/>
        </p:nvSpPr>
        <p:spPr>
          <a:xfrm>
            <a:off x="6444208" y="1838434"/>
            <a:ext cx="2808312" cy="2308324"/>
          </a:xfrm>
          <a:prstGeom prst="rect">
            <a:avLst/>
          </a:prstGeom>
          <a:noFill/>
        </p:spPr>
        <p:txBody>
          <a:bodyPr wrap="square" rtlCol="0">
            <a:spAutoFit/>
          </a:bodyPr>
          <a:lstStyle/>
          <a:p>
            <a:r>
              <a:rPr lang="en-GB" sz="2100" b="1" dirty="0" smtClean="0">
                <a:latin typeface="+mn-lt"/>
              </a:rPr>
              <a:t>C-IFS runs:</a:t>
            </a:r>
          </a:p>
          <a:p>
            <a:r>
              <a:rPr lang="en-GB" sz="2100" dirty="0" smtClean="0">
                <a:solidFill>
                  <a:srgbClr val="00B050"/>
                </a:solidFill>
                <a:latin typeface="+mn-lt"/>
              </a:rPr>
              <a:t>HTAP emissions</a:t>
            </a:r>
          </a:p>
          <a:p>
            <a:r>
              <a:rPr lang="en-GB" sz="2100" dirty="0" err="1" smtClean="0">
                <a:solidFill>
                  <a:srgbClr val="FF0000"/>
                </a:solidFill>
                <a:latin typeface="+mn-lt"/>
              </a:rPr>
              <a:t>MACCity</a:t>
            </a:r>
            <a:r>
              <a:rPr lang="en-GB" sz="2100" dirty="0" smtClean="0">
                <a:solidFill>
                  <a:srgbClr val="FF0000"/>
                </a:solidFill>
                <a:latin typeface="+mn-lt"/>
              </a:rPr>
              <a:t> emissions</a:t>
            </a:r>
          </a:p>
          <a:p>
            <a:r>
              <a:rPr lang="en-GB" sz="2100" b="1" dirty="0">
                <a:latin typeface="+mn-lt"/>
              </a:rPr>
              <a:t>C</a:t>
            </a:r>
            <a:r>
              <a:rPr lang="en-GB" sz="2100" b="1" dirty="0" smtClean="0">
                <a:latin typeface="+mn-lt"/>
              </a:rPr>
              <a:t>oupled system:</a:t>
            </a:r>
          </a:p>
          <a:p>
            <a:r>
              <a:rPr lang="en-GB" sz="2100" dirty="0" smtClean="0">
                <a:solidFill>
                  <a:srgbClr val="FFC000"/>
                </a:solidFill>
                <a:latin typeface="+mn-lt"/>
              </a:rPr>
              <a:t>Reanalysis (</a:t>
            </a:r>
            <a:r>
              <a:rPr lang="en-GB" sz="2100" dirty="0" err="1" smtClean="0">
                <a:solidFill>
                  <a:srgbClr val="FFC000"/>
                </a:solidFill>
                <a:latin typeface="+mn-lt"/>
              </a:rPr>
              <a:t>MACCity</a:t>
            </a:r>
            <a:r>
              <a:rPr lang="en-GB" sz="2100" dirty="0" smtClean="0">
                <a:solidFill>
                  <a:srgbClr val="FFC000"/>
                </a:solidFill>
                <a:latin typeface="+mn-lt"/>
              </a:rPr>
              <a:t>)</a:t>
            </a:r>
          </a:p>
          <a:p>
            <a:r>
              <a:rPr lang="en-GB" sz="1800" dirty="0" smtClean="0">
                <a:latin typeface="+mn-lt"/>
              </a:rPr>
              <a:t>(GFAS used in all runs)</a:t>
            </a:r>
          </a:p>
          <a:p>
            <a:endParaRPr lang="en-GB" sz="2100" dirty="0">
              <a:latin typeface="+mn-lt"/>
            </a:endParaRPr>
          </a:p>
        </p:txBody>
      </p:sp>
      <p:sp>
        <p:nvSpPr>
          <p:cNvPr id="5" name="TextBox 4"/>
          <p:cNvSpPr txBox="1"/>
          <p:nvPr/>
        </p:nvSpPr>
        <p:spPr>
          <a:xfrm>
            <a:off x="6660232" y="5733256"/>
            <a:ext cx="2232248" cy="461665"/>
          </a:xfrm>
          <a:prstGeom prst="rect">
            <a:avLst/>
          </a:prstGeom>
          <a:noFill/>
        </p:spPr>
        <p:txBody>
          <a:bodyPr wrap="square" rtlCol="0">
            <a:spAutoFit/>
          </a:bodyPr>
          <a:lstStyle/>
          <a:p>
            <a:r>
              <a:rPr lang="en-GB" dirty="0" smtClean="0"/>
              <a:t>J. </a:t>
            </a:r>
            <a:r>
              <a:rPr lang="en-GB" dirty="0" err="1" smtClean="0"/>
              <a:t>Flemming</a:t>
            </a:r>
            <a:endParaRPr lang="en-GB" dirty="0"/>
          </a:p>
        </p:txBody>
      </p:sp>
      <p:sp>
        <p:nvSpPr>
          <p:cNvPr id="6" name="TextBox 5"/>
          <p:cNvSpPr txBox="1"/>
          <p:nvPr/>
        </p:nvSpPr>
        <p:spPr>
          <a:xfrm>
            <a:off x="467544" y="5157192"/>
            <a:ext cx="5904656" cy="830997"/>
          </a:xfrm>
          <a:prstGeom prst="rect">
            <a:avLst/>
          </a:prstGeom>
          <a:noFill/>
        </p:spPr>
        <p:txBody>
          <a:bodyPr wrap="square" rtlCol="0">
            <a:spAutoFit/>
          </a:bodyPr>
          <a:lstStyle/>
          <a:p>
            <a:r>
              <a:rPr lang="en-GB" dirty="0" smtClean="0">
                <a:latin typeface="+mn-lt"/>
              </a:rPr>
              <a:t>Choice of emissions data set has large impact on surface concentrations</a:t>
            </a:r>
            <a:endParaRPr lang="en-GB" dirty="0">
              <a:latin typeface="+mn-lt"/>
            </a:endParaRPr>
          </a:p>
        </p:txBody>
      </p:sp>
    </p:spTree>
    <p:extLst>
      <p:ext uri="{BB962C8B-B14F-4D97-AF65-F5344CB8AC3E}">
        <p14:creationId xmlns:p14="http://schemas.microsoft.com/office/powerpoint/2010/main" val="37279831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7"/>
          <p:cNvPicPr>
            <a:picLocks noChangeAspect="1"/>
          </p:cNvPicPr>
          <p:nvPr/>
        </p:nvPicPr>
        <p:blipFill rotWithShape="1">
          <a:blip r:embed="rId3" cstate="print">
            <a:extLst>
              <a:ext uri="{28A0092B-C50C-407E-A947-70E740481C1C}">
                <a14:useLocalDpi xmlns:a14="http://schemas.microsoft.com/office/drawing/2010/main" val="0"/>
              </a:ext>
            </a:extLst>
          </a:blip>
          <a:srcRect l="18896" t="89438" r="13118"/>
          <a:stretch/>
        </p:blipFill>
        <p:spPr bwMode="auto">
          <a:xfrm>
            <a:off x="323527" y="4973291"/>
            <a:ext cx="3312369" cy="327917"/>
          </a:xfrm>
          <a:prstGeom prst="rect">
            <a:avLst/>
          </a:prstGeom>
          <a:noFill/>
          <a:ln w="12700">
            <a:noFill/>
            <a:miter lim="800000"/>
            <a:headEnd/>
            <a:tailEnd/>
          </a:ln>
          <a:effectLst/>
        </p:spPr>
      </p:pic>
      <p:pic>
        <p:nvPicPr>
          <p:cNvPr id="8" name="Content Placeholder 7"/>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r="50129" b="9134"/>
          <a:stretch/>
        </p:blipFill>
        <p:spPr>
          <a:xfrm>
            <a:off x="107504" y="1124744"/>
            <a:ext cx="3420153" cy="3970908"/>
          </a:xfrm>
        </p:spPr>
      </p:pic>
      <p:sp>
        <p:nvSpPr>
          <p:cNvPr id="2" name="Title 1"/>
          <p:cNvSpPr>
            <a:spLocks noGrp="1"/>
          </p:cNvSpPr>
          <p:nvPr>
            <p:ph type="title"/>
          </p:nvPr>
        </p:nvSpPr>
        <p:spPr>
          <a:xfrm>
            <a:off x="493713" y="44624"/>
            <a:ext cx="8113712" cy="708025"/>
          </a:xfrm>
        </p:spPr>
        <p:txBody>
          <a:bodyPr/>
          <a:lstStyle/>
          <a:p>
            <a:r>
              <a:rPr lang="en-GB" smtClean="0"/>
              <a:t>Short lived </a:t>
            </a:r>
            <a:r>
              <a:rPr lang="en-GB" dirty="0" smtClean="0"/>
              <a:t>memory of NO2 assimilation</a:t>
            </a:r>
            <a:endParaRPr lang="en-GB" dirty="0"/>
          </a:p>
        </p:txBody>
      </p:sp>
      <p:sp>
        <p:nvSpPr>
          <p:cNvPr id="14" name="TextBox 13"/>
          <p:cNvSpPr txBox="1"/>
          <p:nvPr/>
        </p:nvSpPr>
        <p:spPr>
          <a:xfrm>
            <a:off x="107504" y="764704"/>
            <a:ext cx="3672408" cy="400110"/>
          </a:xfrm>
          <a:prstGeom prst="rect">
            <a:avLst/>
          </a:prstGeom>
          <a:noFill/>
        </p:spPr>
        <p:txBody>
          <a:bodyPr wrap="square" rtlCol="0">
            <a:spAutoFit/>
          </a:bodyPr>
          <a:lstStyle/>
          <a:p>
            <a:r>
              <a:rPr lang="en-GB" sz="2000" b="1" dirty="0" smtClean="0">
                <a:latin typeface="Calibri" pitchFamily="34" charset="0"/>
              </a:rPr>
              <a:t>OMI NO2 analysis increment [%]</a:t>
            </a:r>
            <a:endParaRPr lang="en-GB" sz="2000" b="1" dirty="0">
              <a:latin typeface="Calibri" pitchFamily="34" charset="0"/>
            </a:endParaRPr>
          </a:p>
        </p:txBody>
      </p:sp>
      <p:grpSp>
        <p:nvGrpSpPr>
          <p:cNvPr id="33" name="Group 32"/>
          <p:cNvGrpSpPr/>
          <p:nvPr/>
        </p:nvGrpSpPr>
        <p:grpSpPr>
          <a:xfrm>
            <a:off x="3563888" y="1268760"/>
            <a:ext cx="5453264" cy="3553132"/>
            <a:chOff x="3563888" y="1268760"/>
            <a:chExt cx="5453264" cy="3553132"/>
          </a:xfrm>
        </p:grpSpPr>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19430" t="95804" r="15792"/>
            <a:stretch/>
          </p:blipFill>
          <p:spPr>
            <a:xfrm>
              <a:off x="3779912" y="4365104"/>
              <a:ext cx="5237240" cy="456788"/>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48072" r="48297" b="28201"/>
            <a:stretch/>
          </p:blipFill>
          <p:spPr>
            <a:xfrm>
              <a:off x="3563888" y="2852936"/>
              <a:ext cx="2834644" cy="1627198"/>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7545" b="75612"/>
            <a:stretch/>
          </p:blipFill>
          <p:spPr>
            <a:xfrm>
              <a:off x="3586059" y="1268760"/>
              <a:ext cx="2875897" cy="1672529"/>
            </a:xfrm>
            <a:prstGeom prst="rect">
              <a:avLst/>
            </a:prstGeom>
          </p:spPr>
        </p:pic>
      </p:grpSp>
      <p:sp>
        <p:nvSpPr>
          <p:cNvPr id="21" name="TextBox 20"/>
          <p:cNvSpPr txBox="1"/>
          <p:nvPr/>
        </p:nvSpPr>
        <p:spPr>
          <a:xfrm>
            <a:off x="3779912" y="693857"/>
            <a:ext cx="5364088" cy="430887"/>
          </a:xfrm>
          <a:prstGeom prst="rect">
            <a:avLst/>
          </a:prstGeom>
          <a:noFill/>
        </p:spPr>
        <p:txBody>
          <a:bodyPr wrap="square" rtlCol="0">
            <a:spAutoFit/>
          </a:bodyPr>
          <a:lstStyle/>
          <a:p>
            <a:pPr algn="ctr"/>
            <a:r>
              <a:rPr lang="en-GB" sz="2200" b="1" dirty="0" smtClean="0">
                <a:latin typeface="Calibri" pitchFamily="34" charset="0"/>
              </a:rPr>
              <a:t>Differences between	</a:t>
            </a:r>
            <a:endParaRPr lang="en-GB" sz="2200" b="1" dirty="0">
              <a:latin typeface="Calibri" pitchFamily="34" charset="0"/>
            </a:endParaRPr>
          </a:p>
        </p:txBody>
      </p:sp>
      <p:sp>
        <p:nvSpPr>
          <p:cNvPr id="25" name="TextBox 24"/>
          <p:cNvSpPr txBox="1"/>
          <p:nvPr/>
        </p:nvSpPr>
        <p:spPr>
          <a:xfrm>
            <a:off x="7551490" y="4725144"/>
            <a:ext cx="1917054" cy="338554"/>
          </a:xfrm>
          <a:prstGeom prst="rect">
            <a:avLst/>
          </a:prstGeom>
          <a:noFill/>
        </p:spPr>
        <p:txBody>
          <a:bodyPr wrap="square" rtlCol="0">
            <a:spAutoFit/>
          </a:bodyPr>
          <a:lstStyle/>
          <a:p>
            <a:r>
              <a:rPr lang="en-GB" sz="1600" b="1" dirty="0" smtClean="0">
                <a:latin typeface="Calibri" pitchFamily="34" charset="0"/>
              </a:rPr>
              <a:t>[10</a:t>
            </a:r>
            <a:r>
              <a:rPr lang="en-GB" sz="1600" b="1" baseline="30000" dirty="0" smtClean="0">
                <a:latin typeface="Calibri" pitchFamily="34" charset="0"/>
              </a:rPr>
              <a:t>15</a:t>
            </a:r>
            <a:r>
              <a:rPr lang="en-GB" sz="1600" b="1" dirty="0" smtClean="0">
                <a:latin typeface="Calibri" pitchFamily="34" charset="0"/>
              </a:rPr>
              <a:t> </a:t>
            </a:r>
            <a:r>
              <a:rPr lang="en-GB" sz="1600" b="1" dirty="0" err="1" smtClean="0">
                <a:latin typeface="Calibri" pitchFamily="34" charset="0"/>
              </a:rPr>
              <a:t>molec</a:t>
            </a:r>
            <a:r>
              <a:rPr lang="en-GB" sz="1600" b="1" dirty="0" smtClean="0">
                <a:latin typeface="Calibri" pitchFamily="34" charset="0"/>
              </a:rPr>
              <a:t>/cm</a:t>
            </a:r>
            <a:r>
              <a:rPr lang="en-GB" sz="1600" b="1" baseline="30000" dirty="0" smtClean="0">
                <a:latin typeface="Calibri" pitchFamily="34" charset="0"/>
              </a:rPr>
              <a:t>2</a:t>
            </a:r>
            <a:r>
              <a:rPr lang="en-GB" sz="1600" b="1" dirty="0" smtClean="0">
                <a:latin typeface="Calibri" pitchFamily="34" charset="0"/>
              </a:rPr>
              <a:t>]</a:t>
            </a:r>
            <a:endParaRPr lang="en-GB" sz="1600" b="1" dirty="0">
              <a:latin typeface="Calibri" pitchFamily="34" charset="0"/>
            </a:endParaRPr>
          </a:p>
        </p:txBody>
      </p:sp>
      <p:sp>
        <p:nvSpPr>
          <p:cNvPr id="19" name="TextBox 18"/>
          <p:cNvSpPr txBox="1"/>
          <p:nvPr/>
        </p:nvSpPr>
        <p:spPr>
          <a:xfrm>
            <a:off x="3730075" y="2514382"/>
            <a:ext cx="841925" cy="338554"/>
          </a:xfrm>
          <a:prstGeom prst="rect">
            <a:avLst/>
          </a:prstGeom>
          <a:solidFill>
            <a:schemeClr val="bg1"/>
          </a:solidFill>
        </p:spPr>
        <p:txBody>
          <a:bodyPr wrap="square" rtlCol="0">
            <a:spAutoFit/>
          </a:bodyPr>
          <a:lstStyle/>
          <a:p>
            <a:r>
              <a:rPr lang="en-GB" sz="1600" b="1" dirty="0" smtClean="0">
                <a:latin typeface="Calibri" pitchFamily="34" charset="0"/>
              </a:rPr>
              <a:t>JF 2008</a:t>
            </a:r>
            <a:endParaRPr lang="en-GB" sz="1600" b="1" dirty="0">
              <a:latin typeface="Calibri" pitchFamily="34" charset="0"/>
            </a:endParaRPr>
          </a:p>
        </p:txBody>
      </p:sp>
      <p:sp>
        <p:nvSpPr>
          <p:cNvPr id="20" name="TextBox 19"/>
          <p:cNvSpPr txBox="1"/>
          <p:nvPr/>
        </p:nvSpPr>
        <p:spPr>
          <a:xfrm>
            <a:off x="3707904" y="4026550"/>
            <a:ext cx="936104" cy="338554"/>
          </a:xfrm>
          <a:prstGeom prst="rect">
            <a:avLst/>
          </a:prstGeom>
          <a:solidFill>
            <a:schemeClr val="bg1"/>
          </a:solidFill>
        </p:spPr>
        <p:txBody>
          <a:bodyPr wrap="square" rtlCol="0">
            <a:spAutoFit/>
          </a:bodyPr>
          <a:lstStyle/>
          <a:p>
            <a:r>
              <a:rPr lang="en-GB" sz="1600" b="1" dirty="0" smtClean="0">
                <a:latin typeface="Calibri" pitchFamily="34" charset="0"/>
              </a:rPr>
              <a:t>JJA 2008</a:t>
            </a:r>
            <a:endParaRPr lang="en-GB" sz="1600" b="1" dirty="0">
              <a:latin typeface="Calibri" pitchFamily="34" charset="0"/>
            </a:endParaRPr>
          </a:p>
        </p:txBody>
      </p:sp>
      <p:sp>
        <p:nvSpPr>
          <p:cNvPr id="22" name="TextBox 21"/>
          <p:cNvSpPr txBox="1"/>
          <p:nvPr/>
        </p:nvSpPr>
        <p:spPr>
          <a:xfrm>
            <a:off x="467544" y="2564904"/>
            <a:ext cx="841925" cy="338554"/>
          </a:xfrm>
          <a:prstGeom prst="rect">
            <a:avLst/>
          </a:prstGeom>
          <a:solidFill>
            <a:schemeClr val="bg1"/>
          </a:solidFill>
        </p:spPr>
        <p:txBody>
          <a:bodyPr wrap="square" rtlCol="0">
            <a:spAutoFit/>
          </a:bodyPr>
          <a:lstStyle/>
          <a:p>
            <a:r>
              <a:rPr lang="en-GB" sz="1600" b="1" dirty="0" smtClean="0">
                <a:latin typeface="Calibri" pitchFamily="34" charset="0"/>
              </a:rPr>
              <a:t>JF 2008</a:t>
            </a:r>
            <a:endParaRPr lang="en-GB" sz="1600" b="1" dirty="0">
              <a:latin typeface="Calibri" pitchFamily="34" charset="0"/>
            </a:endParaRPr>
          </a:p>
        </p:txBody>
      </p:sp>
      <p:sp>
        <p:nvSpPr>
          <p:cNvPr id="23" name="TextBox 22"/>
          <p:cNvSpPr txBox="1"/>
          <p:nvPr/>
        </p:nvSpPr>
        <p:spPr>
          <a:xfrm>
            <a:off x="467544" y="4530606"/>
            <a:ext cx="936104" cy="338554"/>
          </a:xfrm>
          <a:prstGeom prst="rect">
            <a:avLst/>
          </a:prstGeom>
          <a:solidFill>
            <a:schemeClr val="bg1"/>
          </a:solidFill>
        </p:spPr>
        <p:txBody>
          <a:bodyPr wrap="square" rtlCol="0">
            <a:spAutoFit/>
          </a:bodyPr>
          <a:lstStyle/>
          <a:p>
            <a:r>
              <a:rPr lang="en-GB" sz="1600" b="1" dirty="0" smtClean="0">
                <a:latin typeface="Calibri" pitchFamily="34" charset="0"/>
              </a:rPr>
              <a:t>JJA 2008</a:t>
            </a:r>
            <a:endParaRPr lang="en-GB" sz="1600" b="1" dirty="0">
              <a:latin typeface="Calibri" pitchFamily="34" charset="0"/>
            </a:endParaRPr>
          </a:p>
        </p:txBody>
      </p:sp>
      <p:sp>
        <p:nvSpPr>
          <p:cNvPr id="24" name="TextBox 23"/>
          <p:cNvSpPr txBox="1"/>
          <p:nvPr/>
        </p:nvSpPr>
        <p:spPr>
          <a:xfrm>
            <a:off x="179512" y="5315724"/>
            <a:ext cx="8889137" cy="1569660"/>
          </a:xfrm>
          <a:prstGeom prst="rect">
            <a:avLst/>
          </a:prstGeom>
          <a:solidFill>
            <a:schemeClr val="bg1"/>
          </a:solidFill>
        </p:spPr>
        <p:txBody>
          <a:bodyPr wrap="square" rtlCol="0">
            <a:spAutoFit/>
          </a:bodyPr>
          <a:lstStyle/>
          <a:p>
            <a:pPr marL="342900" indent="-342900">
              <a:buFont typeface="Arial" pitchFamily="34" charset="0"/>
              <a:buChar char="•"/>
            </a:pPr>
            <a:r>
              <a:rPr lang="en-GB" dirty="0" smtClean="0">
                <a:latin typeface="Calibri" pitchFamily="34" charset="0"/>
              </a:rPr>
              <a:t>Large positive increments from OMI NO2 </a:t>
            </a:r>
            <a:r>
              <a:rPr lang="en-GB" dirty="0" err="1" smtClean="0">
                <a:latin typeface="Calibri" pitchFamily="34" charset="0"/>
              </a:rPr>
              <a:t>assim</a:t>
            </a:r>
            <a:endParaRPr lang="en-GB" dirty="0" smtClean="0">
              <a:latin typeface="Calibri" pitchFamily="34" charset="0"/>
            </a:endParaRPr>
          </a:p>
          <a:p>
            <a:pPr marL="342900" indent="-342900">
              <a:buFont typeface="Arial" pitchFamily="34" charset="0"/>
              <a:buChar char="•"/>
            </a:pPr>
            <a:r>
              <a:rPr lang="en-GB" dirty="0" smtClean="0">
                <a:latin typeface="Calibri" pitchFamily="34" charset="0"/>
              </a:rPr>
              <a:t>Large differences between analyses of ASSIM and CTRL</a:t>
            </a:r>
          </a:p>
          <a:p>
            <a:pPr marL="342900" indent="-342900">
              <a:buFont typeface="Arial" pitchFamily="34" charset="0"/>
              <a:buChar char="•"/>
            </a:pPr>
            <a:r>
              <a:rPr lang="en-GB" dirty="0" smtClean="0">
                <a:latin typeface="Calibri" pitchFamily="34" charset="0"/>
              </a:rPr>
              <a:t>Impact is lost during subsequent 12h forecast</a:t>
            </a:r>
          </a:p>
          <a:p>
            <a:pPr marL="342900" indent="-342900">
              <a:buFont typeface="Arial" pitchFamily="34" charset="0"/>
              <a:buChar char="•"/>
            </a:pPr>
            <a:r>
              <a:rPr lang="en-GB" dirty="0" smtClean="0">
                <a:latin typeface="Calibri" pitchFamily="34" charset="0"/>
              </a:rPr>
              <a:t>It might be more beneficial to adjust emissions (instead of IC)</a:t>
            </a:r>
          </a:p>
        </p:txBody>
      </p:sp>
      <p:grpSp>
        <p:nvGrpSpPr>
          <p:cNvPr id="32" name="Group 31"/>
          <p:cNvGrpSpPr/>
          <p:nvPr/>
        </p:nvGrpSpPr>
        <p:grpSpPr>
          <a:xfrm>
            <a:off x="6444208" y="1268760"/>
            <a:ext cx="2630245" cy="3211374"/>
            <a:chOff x="6590804" y="3188236"/>
            <a:chExt cx="2630245" cy="3211374"/>
          </a:xfrm>
        </p:grpSpPr>
        <p:pic>
          <p:nvPicPr>
            <p:cNvPr id="30" name="Picture 29"/>
            <p:cNvPicPr>
              <a:picLocks noChangeAspect="1"/>
            </p:cNvPicPr>
            <p:nvPr/>
          </p:nvPicPr>
          <p:blipFill rotWithShape="1">
            <a:blip r:embed="rId5" cstate="print">
              <a:extLst>
                <a:ext uri="{28A0092B-C50C-407E-A947-70E740481C1C}">
                  <a14:useLocalDpi xmlns:a14="http://schemas.microsoft.com/office/drawing/2010/main" val="0"/>
                </a:ext>
              </a:extLst>
            </a:blip>
            <a:srcRect l="52430" t="48072" b="28201"/>
            <a:stretch/>
          </p:blipFill>
          <p:spPr>
            <a:xfrm>
              <a:off x="6590804" y="4772412"/>
              <a:ext cx="2608073" cy="1627198"/>
            </a:xfrm>
            <a:prstGeom prst="rect">
              <a:avLst/>
            </a:prstGeom>
          </p:spPr>
        </p:pic>
        <p:pic>
          <p:nvPicPr>
            <p:cNvPr id="31" name="Picture 30"/>
            <p:cNvPicPr>
              <a:picLocks noChangeAspect="1"/>
            </p:cNvPicPr>
            <p:nvPr/>
          </p:nvPicPr>
          <p:blipFill rotWithShape="1">
            <a:blip r:embed="rId5" cstate="print">
              <a:extLst>
                <a:ext uri="{28A0092B-C50C-407E-A947-70E740481C1C}">
                  <a14:useLocalDpi xmlns:a14="http://schemas.microsoft.com/office/drawing/2010/main" val="0"/>
                </a:ext>
              </a:extLst>
            </a:blip>
            <a:srcRect l="52025" b="75612"/>
            <a:stretch/>
          </p:blipFill>
          <p:spPr>
            <a:xfrm>
              <a:off x="6590805" y="3188236"/>
              <a:ext cx="2630244" cy="1672529"/>
            </a:xfrm>
            <a:prstGeom prst="rect">
              <a:avLst/>
            </a:prstGeom>
          </p:spPr>
        </p:pic>
      </p:grpSp>
      <p:sp>
        <p:nvSpPr>
          <p:cNvPr id="34" name="TextBox 33"/>
          <p:cNvSpPr txBox="1"/>
          <p:nvPr/>
        </p:nvSpPr>
        <p:spPr>
          <a:xfrm>
            <a:off x="6300192" y="1053897"/>
            <a:ext cx="2998004" cy="369332"/>
          </a:xfrm>
          <a:prstGeom prst="rect">
            <a:avLst/>
          </a:prstGeom>
          <a:noFill/>
        </p:spPr>
        <p:txBody>
          <a:bodyPr wrap="square" rtlCol="0">
            <a:spAutoFit/>
          </a:bodyPr>
          <a:lstStyle/>
          <a:p>
            <a:pPr algn="ctr"/>
            <a:r>
              <a:rPr lang="en-GB" sz="1800" b="1" dirty="0" smtClean="0">
                <a:latin typeface="Calibri" pitchFamily="34" charset="0"/>
              </a:rPr>
              <a:t>12h fc from ASSIM and CTRL</a:t>
            </a:r>
            <a:endParaRPr lang="en-GB" sz="1800" b="1" dirty="0">
              <a:latin typeface="Calibri" pitchFamily="34" charset="0"/>
            </a:endParaRPr>
          </a:p>
        </p:txBody>
      </p:sp>
      <p:sp>
        <p:nvSpPr>
          <p:cNvPr id="35" name="TextBox 34"/>
          <p:cNvSpPr txBox="1"/>
          <p:nvPr/>
        </p:nvSpPr>
        <p:spPr>
          <a:xfrm>
            <a:off x="3707904" y="1052736"/>
            <a:ext cx="2498093" cy="430887"/>
          </a:xfrm>
          <a:prstGeom prst="rect">
            <a:avLst/>
          </a:prstGeom>
          <a:solidFill>
            <a:schemeClr val="bg1"/>
          </a:solidFill>
        </p:spPr>
        <p:txBody>
          <a:bodyPr wrap="square" rtlCol="0">
            <a:spAutoFit/>
          </a:bodyPr>
          <a:lstStyle/>
          <a:p>
            <a:r>
              <a:rPr lang="en-GB" sz="2200" b="1" dirty="0" smtClean="0">
                <a:latin typeface="Calibri" pitchFamily="34" charset="0"/>
              </a:rPr>
              <a:t>Analysis and CTRL</a:t>
            </a:r>
            <a:endParaRPr lang="en-GB" sz="2200" b="1" dirty="0">
              <a:latin typeface="Calibri" pitchFamily="34" charset="0"/>
            </a:endParaRPr>
          </a:p>
        </p:txBody>
      </p:sp>
    </p:spTree>
    <p:extLst>
      <p:ext uri="{BB962C8B-B14F-4D97-AF65-F5344CB8AC3E}">
        <p14:creationId xmlns:p14="http://schemas.microsoft.com/office/powerpoint/2010/main" val="2834560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1520" y="4443189"/>
            <a:ext cx="8892480" cy="1362075"/>
          </a:xfrm>
        </p:spPr>
        <p:txBody>
          <a:bodyPr/>
          <a:lstStyle/>
          <a:p>
            <a:r>
              <a:rPr lang="en-GB" dirty="0" smtClean="0"/>
              <a:t>4. Observations of atmospheric composition</a:t>
            </a: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28</a:t>
            </a:fld>
            <a:endParaRPr lang="en-GB"/>
          </a:p>
        </p:txBody>
      </p:sp>
    </p:spTree>
    <p:extLst>
      <p:ext uri="{BB962C8B-B14F-4D97-AF65-F5344CB8AC3E}">
        <p14:creationId xmlns:p14="http://schemas.microsoft.com/office/powerpoint/2010/main" val="369964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alert_gome2_vcd_20110617_06H44_NABRO.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9" y="548680"/>
            <a:ext cx="2376636" cy="200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4" descr="omi_no2_europe_today.png.jpe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1" y="3672755"/>
            <a:ext cx="3198763" cy="2132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6"/>
          <p:cNvSpPr txBox="1">
            <a:spLocks noChangeArrowheads="1"/>
          </p:cNvSpPr>
          <p:nvPr/>
        </p:nvSpPr>
        <p:spPr bwMode="auto">
          <a:xfrm>
            <a:off x="2699792" y="620688"/>
            <a:ext cx="2376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SO</a:t>
            </a:r>
            <a:r>
              <a:rPr lang="en-GB" sz="1600" b="1" baseline="-25000" dirty="0">
                <a:solidFill>
                  <a:schemeClr val="tx1"/>
                </a:solidFill>
              </a:rPr>
              <a:t>2</a:t>
            </a:r>
            <a:r>
              <a:rPr lang="en-GB" sz="1600" b="1" dirty="0">
                <a:solidFill>
                  <a:schemeClr val="tx1"/>
                </a:solidFill>
              </a:rPr>
              <a:t>, GOME-2, SACS, BIRA/DLR/EUMETSAT</a:t>
            </a:r>
          </a:p>
        </p:txBody>
      </p:sp>
      <p:sp>
        <p:nvSpPr>
          <p:cNvPr id="18437" name="TextBox 7"/>
          <p:cNvSpPr txBox="1">
            <a:spLocks noChangeArrowheads="1"/>
          </p:cNvSpPr>
          <p:nvPr/>
        </p:nvSpPr>
        <p:spPr bwMode="auto">
          <a:xfrm>
            <a:off x="5580111" y="3333729"/>
            <a:ext cx="2736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NO</a:t>
            </a:r>
            <a:r>
              <a:rPr lang="en-GB" sz="1600" b="1" baseline="-25000" dirty="0">
                <a:solidFill>
                  <a:schemeClr val="tx1"/>
                </a:solidFill>
              </a:rPr>
              <a:t>2</a:t>
            </a:r>
            <a:r>
              <a:rPr lang="en-GB" sz="1600" b="1" dirty="0">
                <a:solidFill>
                  <a:schemeClr val="tx1"/>
                </a:solidFill>
              </a:rPr>
              <a:t>, OMI, KNMI/NASA</a:t>
            </a:r>
          </a:p>
        </p:txBody>
      </p:sp>
      <p:pic>
        <p:nvPicPr>
          <p:cNvPr id="18438" name="Picture 11" descr="MODIS_AO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1" y="3645024"/>
            <a:ext cx="3744094" cy="192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Box 12"/>
          <p:cNvSpPr txBox="1">
            <a:spLocks noChangeArrowheads="1"/>
          </p:cNvSpPr>
          <p:nvPr/>
        </p:nvSpPr>
        <p:spPr bwMode="auto">
          <a:xfrm>
            <a:off x="350183" y="3331939"/>
            <a:ext cx="4464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Aerosol Optical Depth, MODIS, NASA</a:t>
            </a:r>
          </a:p>
        </p:txBody>
      </p:sp>
      <p:sp>
        <p:nvSpPr>
          <p:cNvPr id="18442" name="Title 2"/>
          <p:cNvSpPr>
            <a:spLocks noGrp="1"/>
          </p:cNvSpPr>
          <p:nvPr>
            <p:ph type="title"/>
          </p:nvPr>
        </p:nvSpPr>
        <p:spPr>
          <a:xfrm>
            <a:off x="493713" y="-27384"/>
            <a:ext cx="4582343" cy="708025"/>
          </a:xfrm>
        </p:spPr>
        <p:txBody>
          <a:bodyPr/>
          <a:lstStyle/>
          <a:p>
            <a:r>
              <a:rPr lang="en-US" dirty="0" smtClean="0"/>
              <a:t>Satellite observations</a:t>
            </a:r>
          </a:p>
        </p:txBody>
      </p:sp>
      <p:pic>
        <p:nvPicPr>
          <p:cNvPr id="11" name="Picture 10" descr="o3doas20110910.gif"/>
          <p:cNvPicPr>
            <a:picLocks noChangeAspect="1"/>
          </p:cNvPicPr>
          <p:nvPr/>
        </p:nvPicPr>
        <p:blipFill>
          <a:blip r:embed="rId6" cstate="print"/>
          <a:stretch>
            <a:fillRect/>
          </a:stretch>
        </p:blipFill>
        <p:spPr>
          <a:xfrm>
            <a:off x="6228258" y="548904"/>
            <a:ext cx="2772233" cy="2039114"/>
          </a:xfrm>
          <a:prstGeom prst="rect">
            <a:avLst/>
          </a:prstGeom>
        </p:spPr>
      </p:pic>
      <p:sp>
        <p:nvSpPr>
          <p:cNvPr id="12" name="TextBox 11"/>
          <p:cNvSpPr txBox="1"/>
          <p:nvPr/>
        </p:nvSpPr>
        <p:spPr>
          <a:xfrm>
            <a:off x="6732240" y="210350"/>
            <a:ext cx="3528392" cy="338554"/>
          </a:xfrm>
          <a:prstGeom prst="rect">
            <a:avLst/>
          </a:prstGeom>
          <a:noFill/>
        </p:spPr>
        <p:txBody>
          <a:bodyPr wrap="square" rtlCol="0">
            <a:spAutoFit/>
          </a:bodyPr>
          <a:lstStyle/>
          <a:p>
            <a:r>
              <a:rPr lang="en-GB" sz="1600" b="1" dirty="0" smtClean="0">
                <a:latin typeface="+mn-lt"/>
              </a:rPr>
              <a:t>O</a:t>
            </a:r>
            <a:r>
              <a:rPr lang="en-GB" sz="1600" b="1" baseline="-25000" dirty="0" smtClean="0">
                <a:latin typeface="+mn-lt"/>
              </a:rPr>
              <a:t>3</a:t>
            </a:r>
            <a:r>
              <a:rPr lang="en-GB" sz="1600" b="1" dirty="0" smtClean="0">
                <a:latin typeface="+mn-lt"/>
              </a:rPr>
              <a:t>, OMI, KNMI/NASA</a:t>
            </a:r>
            <a:endParaRPr lang="en-GB" sz="1600" b="1" dirty="0">
              <a:latin typeface="+mn-lt"/>
            </a:endParaRPr>
          </a:p>
        </p:txBody>
      </p:sp>
      <p:sp>
        <p:nvSpPr>
          <p:cNvPr id="13" name="TextBox 12"/>
          <p:cNvSpPr txBox="1"/>
          <p:nvPr/>
        </p:nvSpPr>
        <p:spPr>
          <a:xfrm>
            <a:off x="0" y="5685055"/>
            <a:ext cx="9144000" cy="1200329"/>
          </a:xfrm>
          <a:prstGeom prst="rect">
            <a:avLst/>
          </a:prstGeom>
          <a:solidFill>
            <a:schemeClr val="bg1"/>
          </a:solidFill>
        </p:spPr>
        <p:txBody>
          <a:bodyPr wrap="square" rtlCol="0">
            <a:spAutoFit/>
          </a:bodyPr>
          <a:lstStyle/>
          <a:p>
            <a:r>
              <a:rPr lang="en-GB" sz="1800" b="1" dirty="0" smtClean="0">
                <a:latin typeface="+mn-lt"/>
              </a:rPr>
              <a:t>Atmospheric composition observations traditionally come from UV/VIS measurements. This limits the coverage to day-time only. Infrared/microwave  are now adding more and more to this spectrum of observations (MOPITT, AIRS, IASI, MLS, MIPAS …)</a:t>
            </a:r>
            <a:endParaRPr lang="en-GB" sz="1800" b="1" dirty="0">
              <a:latin typeface="+mn-lt"/>
            </a:endParaRPr>
          </a:p>
        </p:txBody>
      </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1875272"/>
            <a:ext cx="3316229" cy="1481719"/>
          </a:xfrm>
          <a:prstGeom prst="rect">
            <a:avLst/>
          </a:prstGeom>
        </p:spPr>
      </p:pic>
      <p:sp>
        <p:nvSpPr>
          <p:cNvPr id="16" name="TextBox 7"/>
          <p:cNvSpPr txBox="1">
            <a:spLocks noChangeArrowheads="1"/>
          </p:cNvSpPr>
          <p:nvPr/>
        </p:nvSpPr>
        <p:spPr bwMode="auto">
          <a:xfrm>
            <a:off x="3349521" y="1537135"/>
            <a:ext cx="2736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smtClean="0">
                <a:solidFill>
                  <a:schemeClr val="tx1"/>
                </a:solidFill>
              </a:rPr>
              <a:t>CH</a:t>
            </a:r>
            <a:r>
              <a:rPr lang="en-GB" sz="1600" b="1" baseline="-25000" dirty="0" smtClean="0">
                <a:solidFill>
                  <a:schemeClr val="tx1"/>
                </a:solidFill>
              </a:rPr>
              <a:t>4</a:t>
            </a:r>
            <a:r>
              <a:rPr lang="en-GB" sz="1600" b="1" dirty="0" smtClean="0">
                <a:solidFill>
                  <a:schemeClr val="tx1"/>
                </a:solidFill>
              </a:rPr>
              <a:t>, IASI, LMD</a:t>
            </a:r>
            <a:endParaRPr lang="en-GB" sz="1600"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3</a:t>
            </a:fld>
            <a:endParaRPr lang="en-GB"/>
          </a:p>
        </p:txBody>
      </p:sp>
      <p:sp>
        <p:nvSpPr>
          <p:cNvPr id="172036" name="Rectangle 4"/>
          <p:cNvSpPr>
            <a:spLocks noGrp="1" noChangeArrowheads="1"/>
          </p:cNvSpPr>
          <p:nvPr>
            <p:ph type="title"/>
          </p:nvPr>
        </p:nvSpPr>
        <p:spPr>
          <a:xfrm>
            <a:off x="467544" y="488727"/>
            <a:ext cx="8113712" cy="708025"/>
          </a:xfrm>
        </p:spPr>
        <p:txBody>
          <a:bodyPr/>
          <a:lstStyle/>
          <a:p>
            <a:r>
              <a:rPr lang="en-US" dirty="0" smtClean="0"/>
              <a:t>Outline</a:t>
            </a:r>
            <a:endParaRPr lang="en-US" dirty="0"/>
          </a:p>
        </p:txBody>
      </p:sp>
      <p:sp>
        <p:nvSpPr>
          <p:cNvPr id="172037" name="Rectangle 5"/>
          <p:cNvSpPr>
            <a:spLocks noGrp="1" noChangeArrowheads="1"/>
          </p:cNvSpPr>
          <p:nvPr>
            <p:ph type="body" idx="1"/>
          </p:nvPr>
        </p:nvSpPr>
        <p:spPr>
          <a:xfrm>
            <a:off x="179512" y="1484784"/>
            <a:ext cx="8112125" cy="4752528"/>
          </a:xfrm>
        </p:spPr>
        <p:txBody>
          <a:bodyPr/>
          <a:lstStyle/>
          <a:p>
            <a:pPr marL="457200" indent="-457200">
              <a:buFont typeface="+mj-lt"/>
              <a:buAutoNum type="arabicPeriod"/>
            </a:pPr>
            <a:r>
              <a:rPr lang="en-US" dirty="0" smtClean="0"/>
              <a:t>Introduction </a:t>
            </a:r>
          </a:p>
          <a:p>
            <a:pPr marL="457200" indent="-457200">
              <a:buFont typeface="+mj-lt"/>
              <a:buAutoNum type="arabicPeriod"/>
            </a:pPr>
            <a:r>
              <a:rPr lang="en-US" dirty="0"/>
              <a:t>P</a:t>
            </a:r>
            <a:r>
              <a:rPr lang="en-US" dirty="0" smtClean="0"/>
              <a:t>otential benefit for NWP</a:t>
            </a:r>
          </a:p>
          <a:p>
            <a:pPr marL="457200" indent="-457200">
              <a:buFont typeface="+mj-lt"/>
              <a:buAutoNum type="arabicPeriod"/>
            </a:pPr>
            <a:r>
              <a:rPr lang="en-US" dirty="0" smtClean="0"/>
              <a:t>Challenges for atmospheric composition DA</a:t>
            </a:r>
          </a:p>
          <a:p>
            <a:pPr marL="457200" indent="-457200">
              <a:buFont typeface="+mj-lt"/>
              <a:buAutoNum type="arabicPeriod"/>
            </a:pPr>
            <a:r>
              <a:rPr lang="en-US" dirty="0" smtClean="0"/>
              <a:t>Observations of atmospheric composition</a:t>
            </a:r>
          </a:p>
          <a:p>
            <a:pPr marL="457200" indent="-457200">
              <a:buFont typeface="+mj-lt"/>
              <a:buAutoNum type="arabicPeriod"/>
            </a:pPr>
            <a:r>
              <a:rPr lang="en-US" dirty="0" smtClean="0"/>
              <a:t>Aerosol assimilation </a:t>
            </a:r>
            <a:endParaRPr lang="en-US" dirty="0"/>
          </a:p>
          <a:p>
            <a:pPr marL="457200" indent="-457200">
              <a:buFont typeface="+mj-lt"/>
              <a:buAutoNum type="arabicPeriod"/>
            </a:pPr>
            <a:r>
              <a:rPr lang="en-US" dirty="0" smtClean="0"/>
              <a:t>Concluding remarks</a:t>
            </a:r>
          </a:p>
        </p:txBody>
      </p:sp>
    </p:spTree>
    <p:extLst>
      <p:ext uri="{BB962C8B-B14F-4D97-AF65-F5344CB8AC3E}">
        <p14:creationId xmlns:p14="http://schemas.microsoft.com/office/powerpoint/2010/main" val="3874948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5586" t="32636" r="4640" b="3251"/>
          <a:stretch/>
        </p:blipFill>
        <p:spPr>
          <a:xfrm>
            <a:off x="4908290" y="4867745"/>
            <a:ext cx="3169414" cy="1796171"/>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640" t="32636" r="4640" b="3251"/>
          <a:stretch/>
        </p:blipFill>
        <p:spPr>
          <a:xfrm>
            <a:off x="4848157" y="2958840"/>
            <a:ext cx="3178878" cy="1774473"/>
          </a:xfrm>
          <a:prstGeom prst="rect">
            <a:avLst/>
          </a:prstGeom>
        </p:spPr>
      </p:pic>
      <p:sp>
        <p:nvSpPr>
          <p:cNvPr id="13" name="TextBox 12"/>
          <p:cNvSpPr txBox="1"/>
          <p:nvPr/>
        </p:nvSpPr>
        <p:spPr>
          <a:xfrm>
            <a:off x="8134881" y="4798893"/>
            <a:ext cx="792088" cy="646331"/>
          </a:xfrm>
          <a:prstGeom prst="rect">
            <a:avLst/>
          </a:prstGeom>
          <a:pattFill prst="wdUpDiag">
            <a:fgClr>
              <a:srgbClr val="FFFF00"/>
            </a:fgClr>
            <a:bgClr>
              <a:schemeClr val="bg1"/>
            </a:bgClr>
          </a:pattFill>
        </p:spPr>
        <p:txBody>
          <a:bodyPr wrap="square" rtlCol="0">
            <a:spAutoFit/>
          </a:bodyPr>
          <a:lstStyle/>
          <a:p>
            <a:r>
              <a:rPr lang="en-GB" sz="1800" b="1" dirty="0" smtClean="0">
                <a:solidFill>
                  <a:srgbClr val="000000"/>
                </a:solidFill>
                <a:latin typeface="Calibri" pitchFamily="34" charset="0"/>
              </a:rPr>
              <a:t>OMI</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15" name="TextBox 14"/>
          <p:cNvSpPr txBox="1"/>
          <p:nvPr/>
        </p:nvSpPr>
        <p:spPr>
          <a:xfrm>
            <a:off x="5087083" y="5029729"/>
            <a:ext cx="648072" cy="369332"/>
          </a:xfrm>
          <a:prstGeom prst="rect">
            <a:avLst/>
          </a:prstGeom>
          <a:solidFill>
            <a:schemeClr val="bg1"/>
          </a:solidFill>
        </p:spPr>
        <p:txBody>
          <a:bodyPr wrap="square" rtlCol="0">
            <a:spAutoFit/>
          </a:bodyPr>
          <a:lstStyle/>
          <a:p>
            <a:r>
              <a:rPr lang="en-GB" sz="1800" b="1" dirty="0">
                <a:solidFill>
                  <a:srgbClr val="000000"/>
                </a:solidFill>
                <a:latin typeface="Calibri" pitchFamily="34" charset="0"/>
              </a:rPr>
              <a:t>S</a:t>
            </a:r>
            <a:r>
              <a:rPr lang="en-GB" sz="1800" b="1" dirty="0" smtClean="0">
                <a:solidFill>
                  <a:srgbClr val="000000"/>
                </a:solidFill>
                <a:latin typeface="Calibri" pitchFamily="34" charset="0"/>
              </a:rPr>
              <a:t>O2</a:t>
            </a:r>
            <a:endParaRPr lang="en-GB" sz="1800" b="1" dirty="0">
              <a:solidFill>
                <a:srgbClr val="000000"/>
              </a:solidFill>
              <a:latin typeface="Calibri" pitchFamily="34" charset="0"/>
            </a:endParaRPr>
          </a:p>
        </p:txBody>
      </p:sp>
      <p:sp>
        <p:nvSpPr>
          <p:cNvPr id="37" name="TextBox 36"/>
          <p:cNvSpPr txBox="1"/>
          <p:nvPr/>
        </p:nvSpPr>
        <p:spPr>
          <a:xfrm>
            <a:off x="8134881" y="6239053"/>
            <a:ext cx="1069252" cy="646331"/>
          </a:xfrm>
          <a:prstGeom prst="rect">
            <a:avLst/>
          </a:prstGeom>
          <a:solidFill>
            <a:srgbClr val="0099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
        <p:nvSpPr>
          <p:cNvPr id="20" name="TextBox 19"/>
          <p:cNvSpPr txBox="1"/>
          <p:nvPr/>
        </p:nvSpPr>
        <p:spPr>
          <a:xfrm>
            <a:off x="8134881" y="5518973"/>
            <a:ext cx="1069252" cy="646331"/>
          </a:xfrm>
          <a:prstGeom prst="rect">
            <a:avLst/>
          </a:prstGeom>
          <a:solidFill>
            <a:srgbClr val="00FF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9" name="TextBox 8"/>
          <p:cNvSpPr txBox="1"/>
          <p:nvPr/>
        </p:nvSpPr>
        <p:spPr>
          <a:xfrm>
            <a:off x="8039252" y="836712"/>
            <a:ext cx="792088"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OMI</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10" name="TextBox 9"/>
          <p:cNvSpPr txBox="1"/>
          <p:nvPr/>
        </p:nvSpPr>
        <p:spPr>
          <a:xfrm>
            <a:off x="8039252" y="1558533"/>
            <a:ext cx="1069252" cy="646331"/>
          </a:xfrm>
          <a:prstGeom prst="rect">
            <a:avLst/>
          </a:prstGeom>
          <a:pattFill prst="wdUpDiag">
            <a:fgClr>
              <a:srgbClr val="00FF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36" name="TextBox 35"/>
          <p:cNvSpPr txBox="1"/>
          <p:nvPr/>
        </p:nvSpPr>
        <p:spPr>
          <a:xfrm>
            <a:off x="8039252" y="2204864"/>
            <a:ext cx="1069252" cy="646331"/>
          </a:xfrm>
          <a:prstGeom prst="rect">
            <a:avLst/>
          </a:prstGeom>
          <a:pattFill prst="wdUpDiag">
            <a:fgClr>
              <a:srgbClr val="0099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
        <p:nvSpPr>
          <p:cNvPr id="12" name="TextBox 11"/>
          <p:cNvSpPr txBox="1"/>
          <p:nvPr/>
        </p:nvSpPr>
        <p:spPr>
          <a:xfrm>
            <a:off x="5511738" y="652625"/>
            <a:ext cx="2372630" cy="400110"/>
          </a:xfrm>
          <a:prstGeom prst="rect">
            <a:avLst/>
          </a:prstGeom>
          <a:solidFill>
            <a:schemeClr val="bg1"/>
          </a:solidFill>
        </p:spPr>
        <p:txBody>
          <a:bodyPr wrap="square" rtlCol="0">
            <a:spAutoFit/>
          </a:bodyPr>
          <a:lstStyle/>
          <a:p>
            <a:r>
              <a:rPr lang="en-GB" sz="2000" b="1" dirty="0" smtClean="0">
                <a:solidFill>
                  <a:srgbClr val="000000"/>
                </a:solidFill>
              </a:rPr>
              <a:t>Tropospheric NO2</a:t>
            </a:r>
            <a:endParaRPr lang="en-GB" sz="2000" b="1" dirty="0">
              <a:solidFill>
                <a:srgbClr val="000000"/>
              </a:solidFill>
            </a:endParaRPr>
          </a:p>
        </p:txBody>
      </p:sp>
      <p:sp>
        <p:nvSpPr>
          <p:cNvPr id="2" name="Title 1"/>
          <p:cNvSpPr>
            <a:spLocks noGrp="1"/>
          </p:cNvSpPr>
          <p:nvPr>
            <p:ph type="title"/>
          </p:nvPr>
        </p:nvSpPr>
        <p:spPr>
          <a:xfrm>
            <a:off x="46475" y="214998"/>
            <a:ext cx="8660593" cy="648072"/>
          </a:xfrm>
        </p:spPr>
        <p:txBody>
          <a:bodyPr>
            <a:normAutofit fontScale="90000"/>
          </a:bodyPr>
          <a:lstStyle/>
          <a:p>
            <a:pPr algn="ctr"/>
            <a:r>
              <a:rPr lang="en-GB" sz="2400" b="1" dirty="0" smtClean="0"/>
              <a:t>Reactive gases data availability in CAMS NRT system</a:t>
            </a:r>
            <a:br>
              <a:rPr lang="en-GB" sz="2400" b="1" dirty="0" smtClean="0"/>
            </a:br>
            <a:r>
              <a:rPr lang="en-GB" sz="2400" b="1" dirty="0" smtClean="0"/>
              <a:t>20170201, 12z</a:t>
            </a:r>
            <a:endParaRPr lang="en-GB" sz="2400" b="1" dirty="0"/>
          </a:p>
        </p:txBody>
      </p:sp>
      <p:sp>
        <p:nvSpPr>
          <p:cNvPr id="16" name="TextBox 15"/>
          <p:cNvSpPr txBox="1"/>
          <p:nvPr/>
        </p:nvSpPr>
        <p:spPr>
          <a:xfrm>
            <a:off x="3574756" y="1126485"/>
            <a:ext cx="1069252" cy="646331"/>
          </a:xfrm>
          <a:prstGeom prst="rect">
            <a:avLst/>
          </a:prstGeom>
          <a:solidFill>
            <a:srgbClr val="00FFFF"/>
          </a:solidFill>
        </p:spPr>
        <p:txBody>
          <a:bodyPr wrap="square" rtlCol="0">
            <a:spAutoFit/>
          </a:bodyPr>
          <a:lstStyle/>
          <a:p>
            <a:r>
              <a:rPr lang="en-GB" sz="1800" b="1" dirty="0" smtClean="0">
                <a:solidFill>
                  <a:srgbClr val="000000"/>
                </a:solidFill>
                <a:latin typeface="Calibri" pitchFamily="34" charset="0"/>
              </a:rPr>
              <a:t>IASI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17" name="TextBox 16"/>
          <p:cNvSpPr txBox="1"/>
          <p:nvPr/>
        </p:nvSpPr>
        <p:spPr>
          <a:xfrm>
            <a:off x="3563888" y="1846565"/>
            <a:ext cx="1069252" cy="646331"/>
          </a:xfrm>
          <a:prstGeom prst="rect">
            <a:avLst/>
          </a:prstGeom>
          <a:solidFill>
            <a:srgbClr val="0099FF"/>
          </a:solidFill>
        </p:spPr>
        <p:txBody>
          <a:bodyPr wrap="square" rtlCol="0">
            <a:spAutoFit/>
          </a:bodyPr>
          <a:lstStyle/>
          <a:p>
            <a:r>
              <a:rPr lang="en-GB" sz="1800" b="1" dirty="0" smtClean="0">
                <a:solidFill>
                  <a:srgbClr val="000000"/>
                </a:solidFill>
                <a:latin typeface="Calibri" pitchFamily="34" charset="0"/>
              </a:rPr>
              <a:t>IASI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
        <p:nvSpPr>
          <p:cNvPr id="18" name="TextBox 17"/>
          <p:cNvSpPr txBox="1"/>
          <p:nvPr/>
        </p:nvSpPr>
        <p:spPr>
          <a:xfrm>
            <a:off x="3563888" y="2566645"/>
            <a:ext cx="1069252" cy="646331"/>
          </a:xfrm>
          <a:prstGeom prst="rect">
            <a:avLst/>
          </a:prstGeom>
          <a:solidFill>
            <a:srgbClr val="CC66FF"/>
          </a:solidFill>
        </p:spPr>
        <p:txBody>
          <a:bodyPr wrap="square" rtlCol="0">
            <a:spAutoFit/>
          </a:bodyPr>
          <a:lstStyle/>
          <a:p>
            <a:r>
              <a:rPr lang="en-GB" sz="1800" b="1" dirty="0" smtClean="0">
                <a:solidFill>
                  <a:srgbClr val="000000"/>
                </a:solidFill>
                <a:latin typeface="Calibri" pitchFamily="34" charset="0"/>
              </a:rPr>
              <a:t>MOPITT TERRA</a:t>
            </a:r>
            <a:endParaRPr lang="en-GB" sz="1800" b="1" dirty="0">
              <a:solidFill>
                <a:srgbClr val="000000"/>
              </a:solidFill>
              <a:latin typeface="Calibri" pitchFamily="34" charset="0"/>
            </a:endParaRPr>
          </a:p>
        </p:txBody>
      </p:sp>
      <p:sp>
        <p:nvSpPr>
          <p:cNvPr id="19" name="TextBox 18"/>
          <p:cNvSpPr txBox="1"/>
          <p:nvPr/>
        </p:nvSpPr>
        <p:spPr>
          <a:xfrm>
            <a:off x="1331642" y="724633"/>
            <a:ext cx="1067873" cy="400110"/>
          </a:xfrm>
          <a:prstGeom prst="rect">
            <a:avLst/>
          </a:prstGeom>
          <a:solidFill>
            <a:schemeClr val="bg1"/>
          </a:solidFill>
        </p:spPr>
        <p:txBody>
          <a:bodyPr wrap="square" rtlCol="0">
            <a:spAutoFit/>
          </a:bodyPr>
          <a:lstStyle/>
          <a:p>
            <a:r>
              <a:rPr lang="en-GB" sz="2000" b="1" dirty="0" smtClean="0">
                <a:solidFill>
                  <a:srgbClr val="000000"/>
                </a:solidFill>
              </a:rPr>
              <a:t>CO</a:t>
            </a:r>
            <a:endParaRPr lang="en-GB" sz="2000" b="1" dirty="0">
              <a:solidFill>
                <a:srgbClr val="000000"/>
              </a:solidFill>
            </a:endParaRPr>
          </a:p>
        </p:txBody>
      </p:sp>
      <p:sp>
        <p:nvSpPr>
          <p:cNvPr id="22" name="TextBox 21"/>
          <p:cNvSpPr txBox="1"/>
          <p:nvPr/>
        </p:nvSpPr>
        <p:spPr>
          <a:xfrm>
            <a:off x="1331641" y="3429000"/>
            <a:ext cx="1067873" cy="400110"/>
          </a:xfrm>
          <a:prstGeom prst="rect">
            <a:avLst/>
          </a:prstGeom>
          <a:solidFill>
            <a:schemeClr val="bg1"/>
          </a:solidFill>
        </p:spPr>
        <p:txBody>
          <a:bodyPr wrap="square" rtlCol="0">
            <a:spAutoFit/>
          </a:bodyPr>
          <a:lstStyle/>
          <a:p>
            <a:r>
              <a:rPr lang="en-GB" sz="2000" b="1" dirty="0" smtClean="0">
                <a:solidFill>
                  <a:srgbClr val="000000"/>
                </a:solidFill>
              </a:rPr>
              <a:t>O3</a:t>
            </a:r>
            <a:endParaRPr lang="en-GB" sz="2000" b="1" dirty="0">
              <a:solidFill>
                <a:srgbClr val="000000"/>
              </a:solidFill>
            </a:endParaRPr>
          </a:p>
        </p:txBody>
      </p:sp>
      <p:sp>
        <p:nvSpPr>
          <p:cNvPr id="23" name="TextBox 22"/>
          <p:cNvSpPr txBox="1"/>
          <p:nvPr/>
        </p:nvSpPr>
        <p:spPr>
          <a:xfrm>
            <a:off x="3634889" y="3646765"/>
            <a:ext cx="1069252" cy="646331"/>
          </a:xfrm>
          <a:prstGeom prst="rect">
            <a:avLst/>
          </a:prstGeom>
          <a:solidFill>
            <a:srgbClr val="00FF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24" name="TextBox 23"/>
          <p:cNvSpPr txBox="1"/>
          <p:nvPr/>
        </p:nvSpPr>
        <p:spPr>
          <a:xfrm>
            <a:off x="3624021" y="5085184"/>
            <a:ext cx="1224136"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OMI, MLS</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26" name="TextBox 25"/>
          <p:cNvSpPr txBox="1"/>
          <p:nvPr/>
        </p:nvSpPr>
        <p:spPr>
          <a:xfrm>
            <a:off x="3634889" y="5805264"/>
            <a:ext cx="1069252" cy="646331"/>
          </a:xfrm>
          <a:prstGeom prst="rect">
            <a:avLst/>
          </a:prstGeom>
          <a:solidFill>
            <a:srgbClr val="CC66FF"/>
          </a:solidFill>
        </p:spPr>
        <p:txBody>
          <a:bodyPr wrap="square" rtlCol="0">
            <a:spAutoFit/>
          </a:bodyPr>
          <a:lstStyle/>
          <a:p>
            <a:r>
              <a:rPr lang="en-GB" sz="1800" b="1" dirty="0" smtClean="0">
                <a:solidFill>
                  <a:srgbClr val="000000"/>
                </a:solidFill>
                <a:latin typeface="Calibri" pitchFamily="34" charset="0"/>
              </a:rPr>
              <a:t>SBUV/2 </a:t>
            </a:r>
          </a:p>
          <a:p>
            <a:r>
              <a:rPr lang="en-GB" sz="1800" b="1" dirty="0" smtClean="0">
                <a:solidFill>
                  <a:srgbClr val="000000"/>
                </a:solidFill>
                <a:latin typeface="Calibri" pitchFamily="34" charset="0"/>
              </a:rPr>
              <a:t>NOAA-19</a:t>
            </a:r>
            <a:endParaRPr lang="en-GB" sz="1800" b="1" dirty="0">
              <a:solidFill>
                <a:srgbClr val="000000"/>
              </a:solidFill>
              <a:latin typeface="Calibri" pitchFamily="34" charset="0"/>
            </a:endParaRPr>
          </a:p>
        </p:txBody>
      </p:sp>
      <p:sp>
        <p:nvSpPr>
          <p:cNvPr id="27" name="TextBox 26"/>
          <p:cNvSpPr txBox="1"/>
          <p:nvPr/>
        </p:nvSpPr>
        <p:spPr>
          <a:xfrm>
            <a:off x="1043608" y="6421052"/>
            <a:ext cx="1368152"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monitored</a:t>
            </a:r>
            <a:endParaRPr lang="en-GB" sz="2000" dirty="0">
              <a:solidFill>
                <a:srgbClr val="000000"/>
              </a:solidFill>
              <a:latin typeface="Calibri" pitchFamily="34" charset="0"/>
            </a:endParaRPr>
          </a:p>
        </p:txBody>
      </p:sp>
      <p:sp>
        <p:nvSpPr>
          <p:cNvPr id="28" name="Rectangle 27"/>
          <p:cNvSpPr/>
          <p:nvPr/>
        </p:nvSpPr>
        <p:spPr>
          <a:xfrm>
            <a:off x="251520" y="6525345"/>
            <a:ext cx="792088" cy="296801"/>
          </a:xfrm>
          <a:prstGeom prst="rect">
            <a:avLst/>
          </a:prstGeom>
          <a:pattFill prst="wdUpDiag">
            <a:fgClr>
              <a:schemeClr val="bg1">
                <a:lumMod val="50000"/>
              </a:schemeClr>
            </a:fgClr>
            <a:bgClr>
              <a:schemeClr val="bg1"/>
            </a:bgClr>
          </a:patt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9" name="TextBox 28"/>
          <p:cNvSpPr txBox="1"/>
          <p:nvPr/>
        </p:nvSpPr>
        <p:spPr>
          <a:xfrm>
            <a:off x="1043606" y="6070304"/>
            <a:ext cx="1584177"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assimilated</a:t>
            </a:r>
            <a:endParaRPr lang="en-GB" sz="2000" dirty="0">
              <a:solidFill>
                <a:srgbClr val="000000"/>
              </a:solidFill>
              <a:latin typeface="Calibri" pitchFamily="34" charset="0"/>
            </a:endParaRPr>
          </a:p>
        </p:txBody>
      </p:sp>
      <p:sp>
        <p:nvSpPr>
          <p:cNvPr id="30" name="Rectangle 29"/>
          <p:cNvSpPr/>
          <p:nvPr/>
        </p:nvSpPr>
        <p:spPr>
          <a:xfrm>
            <a:off x="251519" y="6174597"/>
            <a:ext cx="792088" cy="296801"/>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4" name="TextBox 33"/>
          <p:cNvSpPr txBox="1"/>
          <p:nvPr/>
        </p:nvSpPr>
        <p:spPr>
          <a:xfrm>
            <a:off x="3624021" y="4366845"/>
            <a:ext cx="1069252" cy="646331"/>
          </a:xfrm>
          <a:prstGeom prst="rect">
            <a:avLst/>
          </a:prstGeom>
          <a:solidFill>
            <a:srgbClr val="3399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4852" t="32961" r="5355" b="-224"/>
          <a:stretch/>
        </p:blipFill>
        <p:spPr>
          <a:xfrm>
            <a:off x="29442" y="3863259"/>
            <a:ext cx="3495725" cy="2214126"/>
          </a:xfrm>
          <a:prstGeom prst="rect">
            <a:avLst/>
          </a:prstGeom>
        </p:spPr>
      </p:pic>
      <p:sp>
        <p:nvSpPr>
          <p:cNvPr id="38" name="TextBox 37"/>
          <p:cNvSpPr txBox="1"/>
          <p:nvPr/>
        </p:nvSpPr>
        <p:spPr>
          <a:xfrm>
            <a:off x="2749543" y="5999831"/>
            <a:ext cx="825213" cy="646331"/>
          </a:xfrm>
          <a:prstGeom prst="rect">
            <a:avLst/>
          </a:prstGeom>
          <a:solidFill>
            <a:schemeClr val="tx1"/>
          </a:solidFill>
        </p:spPr>
        <p:txBody>
          <a:bodyPr wrap="square" rtlCol="0">
            <a:spAutoFit/>
          </a:bodyPr>
          <a:lstStyle/>
          <a:p>
            <a:r>
              <a:rPr lang="en-GB" sz="1800" b="1" dirty="0" smtClean="0">
                <a:solidFill>
                  <a:schemeClr val="bg1"/>
                </a:solidFill>
                <a:latin typeface="Calibri" pitchFamily="34" charset="0"/>
              </a:rPr>
              <a:t>OMPS </a:t>
            </a:r>
          </a:p>
          <a:p>
            <a:r>
              <a:rPr lang="en-GB" sz="1800" b="1" dirty="0" smtClean="0">
                <a:solidFill>
                  <a:schemeClr val="bg1"/>
                </a:solidFill>
                <a:latin typeface="Calibri" pitchFamily="34" charset="0"/>
              </a:rPr>
              <a:t>SNPP</a:t>
            </a:r>
            <a:endParaRPr lang="en-GB" sz="1800" b="1" dirty="0">
              <a:solidFill>
                <a:schemeClr val="bg1"/>
              </a:solidFill>
              <a:latin typeface="Calibri" pitchFamily="34" charset="0"/>
            </a:endParaRPr>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4640" t="32636" r="4640" b="3251"/>
          <a:stretch/>
        </p:blipFill>
        <p:spPr>
          <a:xfrm>
            <a:off x="4825205" y="1011319"/>
            <a:ext cx="3167869" cy="1765067"/>
          </a:xfrm>
          <a:prstGeom prst="rect">
            <a:avLst/>
          </a:prstGeom>
        </p:spPr>
      </p:pic>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l="4640" t="32636" r="4640" b="3251"/>
          <a:stretch/>
        </p:blipFill>
        <p:spPr>
          <a:xfrm>
            <a:off x="46475" y="1259114"/>
            <a:ext cx="3502939" cy="2072674"/>
          </a:xfrm>
          <a:prstGeom prst="rect">
            <a:avLst/>
          </a:prstGeom>
        </p:spPr>
      </p:pic>
      <p:sp>
        <p:nvSpPr>
          <p:cNvPr id="39" name="TextBox 38"/>
          <p:cNvSpPr txBox="1"/>
          <p:nvPr/>
        </p:nvSpPr>
        <p:spPr>
          <a:xfrm>
            <a:off x="5142928" y="3120060"/>
            <a:ext cx="1067873" cy="400110"/>
          </a:xfrm>
          <a:prstGeom prst="rect">
            <a:avLst/>
          </a:prstGeom>
          <a:solidFill>
            <a:schemeClr val="bg1"/>
          </a:solidFill>
        </p:spPr>
        <p:txBody>
          <a:bodyPr wrap="square" rtlCol="0">
            <a:spAutoFit/>
          </a:bodyPr>
          <a:lstStyle/>
          <a:p>
            <a:r>
              <a:rPr lang="en-GB" sz="2000" b="1" dirty="0" smtClean="0">
                <a:solidFill>
                  <a:srgbClr val="000000"/>
                </a:solidFill>
              </a:rPr>
              <a:t>HCHO</a:t>
            </a:r>
            <a:endParaRPr lang="en-GB" sz="2000" b="1" dirty="0">
              <a:solidFill>
                <a:srgbClr val="000000"/>
              </a:solidFill>
            </a:endParaRPr>
          </a:p>
        </p:txBody>
      </p:sp>
      <p:sp>
        <p:nvSpPr>
          <p:cNvPr id="40" name="TextBox 39"/>
          <p:cNvSpPr txBox="1"/>
          <p:nvPr/>
        </p:nvSpPr>
        <p:spPr>
          <a:xfrm>
            <a:off x="8039252" y="3432482"/>
            <a:ext cx="1069252" cy="646331"/>
          </a:xfrm>
          <a:prstGeom prst="rect">
            <a:avLst/>
          </a:prstGeom>
          <a:pattFill prst="wdUpDiag">
            <a:fgClr>
              <a:srgbClr val="00FF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Tree>
    <p:extLst>
      <p:ext uri="{BB962C8B-B14F-4D97-AF65-F5344CB8AC3E}">
        <p14:creationId xmlns:p14="http://schemas.microsoft.com/office/powerpoint/2010/main" val="1456630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080" y="3970115"/>
            <a:ext cx="3980533" cy="2268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823" y="1548823"/>
            <a:ext cx="3980533" cy="2268000"/>
          </a:xfrm>
          <a:prstGeom prst="rect">
            <a:avLst/>
          </a:prstGeom>
        </p:spPr>
      </p:pic>
      <p:sp>
        <p:nvSpPr>
          <p:cNvPr id="2" name="Title 1"/>
          <p:cNvSpPr>
            <a:spLocks noGrp="1"/>
          </p:cNvSpPr>
          <p:nvPr>
            <p:ph type="title"/>
          </p:nvPr>
        </p:nvSpPr>
        <p:spPr>
          <a:xfrm>
            <a:off x="107504" y="44624"/>
            <a:ext cx="7848872" cy="916287"/>
          </a:xfrm>
        </p:spPr>
        <p:txBody>
          <a:bodyPr>
            <a:noAutofit/>
          </a:bodyPr>
          <a:lstStyle/>
          <a:p>
            <a:pPr algn="ctr"/>
            <a:r>
              <a:rPr lang="en-GB" sz="2100" b="1" dirty="0"/>
              <a:t>Greenhouse gases data availability in </a:t>
            </a:r>
            <a:r>
              <a:rPr lang="en-GB" sz="2100" b="1" dirty="0" smtClean="0"/>
              <a:t>CAMS ‘NRT’ GHG  system: 20160224, 0z &amp; 12z</a:t>
            </a:r>
            <a:endParaRPr lang="en-GB" sz="2100" b="1" dirty="0"/>
          </a:p>
        </p:txBody>
      </p:sp>
      <p:sp>
        <p:nvSpPr>
          <p:cNvPr id="16" name="TextBox 15"/>
          <p:cNvSpPr txBox="1"/>
          <p:nvPr/>
        </p:nvSpPr>
        <p:spPr>
          <a:xfrm>
            <a:off x="3377017" y="1002608"/>
            <a:ext cx="1275912" cy="646331"/>
          </a:xfrm>
          <a:prstGeom prst="rect">
            <a:avLst/>
          </a:prstGeom>
          <a:solidFill>
            <a:srgbClr val="00FFFF"/>
          </a:solidFill>
        </p:spPr>
        <p:txBody>
          <a:bodyPr wrap="square" rtlCol="0">
            <a:spAutoFit/>
          </a:bodyPr>
          <a:lstStyle/>
          <a:p>
            <a:r>
              <a:rPr lang="en-GB" sz="1800" b="1" dirty="0">
                <a:solidFill>
                  <a:srgbClr val="000000"/>
                </a:solidFill>
                <a:latin typeface="Calibri" pitchFamily="34" charset="0"/>
              </a:rPr>
              <a:t>TANSO-FTS</a:t>
            </a:r>
          </a:p>
          <a:p>
            <a:r>
              <a:rPr lang="en-GB" sz="1800" b="1" dirty="0">
                <a:solidFill>
                  <a:srgbClr val="000000"/>
                </a:solidFill>
                <a:latin typeface="Calibri" pitchFamily="34" charset="0"/>
              </a:rPr>
              <a:t>GOSAT</a:t>
            </a:r>
          </a:p>
        </p:txBody>
      </p:sp>
      <p:sp>
        <p:nvSpPr>
          <p:cNvPr id="19" name="TextBox 18"/>
          <p:cNvSpPr txBox="1"/>
          <p:nvPr/>
        </p:nvSpPr>
        <p:spPr>
          <a:xfrm>
            <a:off x="243670" y="1096556"/>
            <a:ext cx="2476500" cy="553998"/>
          </a:xfrm>
          <a:prstGeom prst="rect">
            <a:avLst/>
          </a:prstGeom>
          <a:solidFill>
            <a:schemeClr val="bg1"/>
          </a:solidFill>
        </p:spPr>
        <p:txBody>
          <a:bodyPr wrap="square" rtlCol="0">
            <a:spAutoFit/>
          </a:bodyPr>
          <a:lstStyle/>
          <a:p>
            <a:r>
              <a:rPr lang="en-GB" sz="1500" b="1" dirty="0">
                <a:solidFill>
                  <a:srgbClr val="000000"/>
                </a:solidFill>
              </a:rPr>
              <a:t>Lower troposphere  CH</a:t>
            </a:r>
            <a:r>
              <a:rPr lang="en-GB" sz="1500" b="1" baseline="-25000" dirty="0">
                <a:solidFill>
                  <a:srgbClr val="000000"/>
                </a:solidFill>
              </a:rPr>
              <a:t>4</a:t>
            </a:r>
            <a:r>
              <a:rPr lang="en-GB" sz="1500" b="1" dirty="0">
                <a:solidFill>
                  <a:srgbClr val="000000"/>
                </a:solidFill>
              </a:rPr>
              <a:t>/CO</a:t>
            </a:r>
            <a:r>
              <a:rPr lang="en-GB" sz="1500" b="1" baseline="-25000" dirty="0">
                <a:solidFill>
                  <a:srgbClr val="000000"/>
                </a:solidFill>
              </a:rPr>
              <a:t>2</a:t>
            </a:r>
            <a:endParaRPr lang="en-GB" sz="1500" b="1" dirty="0">
              <a:solidFill>
                <a:srgbClr val="000000"/>
              </a:solidFill>
            </a:endParaRPr>
          </a:p>
        </p:txBody>
      </p:sp>
      <p:sp>
        <p:nvSpPr>
          <p:cNvPr id="22" name="TextBox 21"/>
          <p:cNvSpPr txBox="1"/>
          <p:nvPr/>
        </p:nvSpPr>
        <p:spPr>
          <a:xfrm>
            <a:off x="95006" y="3626247"/>
            <a:ext cx="2476500" cy="553998"/>
          </a:xfrm>
          <a:prstGeom prst="rect">
            <a:avLst/>
          </a:prstGeom>
          <a:solidFill>
            <a:schemeClr val="bg1"/>
          </a:solidFill>
        </p:spPr>
        <p:txBody>
          <a:bodyPr wrap="square" rtlCol="0">
            <a:spAutoFit/>
          </a:bodyPr>
          <a:lstStyle/>
          <a:p>
            <a:r>
              <a:rPr lang="en-GB" sz="1500" b="1" dirty="0">
                <a:solidFill>
                  <a:srgbClr val="000000"/>
                </a:solidFill>
              </a:rPr>
              <a:t>Middle troposphere CH</a:t>
            </a:r>
            <a:r>
              <a:rPr lang="en-GB" sz="1500" b="1" baseline="-25000" dirty="0">
                <a:solidFill>
                  <a:srgbClr val="000000"/>
                </a:solidFill>
              </a:rPr>
              <a:t>4</a:t>
            </a:r>
            <a:r>
              <a:rPr lang="en-GB" sz="1500" b="1" dirty="0">
                <a:solidFill>
                  <a:srgbClr val="000000"/>
                </a:solidFill>
              </a:rPr>
              <a:t>/CO</a:t>
            </a:r>
            <a:r>
              <a:rPr lang="en-GB" sz="1500" b="1" baseline="-25000" dirty="0">
                <a:solidFill>
                  <a:srgbClr val="000000"/>
                </a:solidFill>
              </a:rPr>
              <a:t>2</a:t>
            </a:r>
          </a:p>
        </p:txBody>
      </p:sp>
      <p:sp>
        <p:nvSpPr>
          <p:cNvPr id="23" name="TextBox 22"/>
          <p:cNvSpPr txBox="1"/>
          <p:nvPr/>
        </p:nvSpPr>
        <p:spPr>
          <a:xfrm>
            <a:off x="3680660" y="3510510"/>
            <a:ext cx="1183045" cy="923330"/>
          </a:xfrm>
          <a:prstGeom prst="rect">
            <a:avLst/>
          </a:prstGeom>
          <a:solidFill>
            <a:srgbClr val="00FFFF"/>
          </a:solidFill>
        </p:spPr>
        <p:txBody>
          <a:bodyPr wrap="square" rtlCol="0">
            <a:spAutoFit/>
          </a:bodyPr>
          <a:lstStyle/>
          <a:p>
            <a:r>
              <a:rPr lang="en-GB" sz="1800" b="1" dirty="0">
                <a:solidFill>
                  <a:srgbClr val="000000"/>
                </a:solidFill>
                <a:latin typeface="Calibri" pitchFamily="34" charset="0"/>
              </a:rPr>
              <a:t>IASI</a:t>
            </a:r>
          </a:p>
          <a:p>
            <a:r>
              <a:rPr lang="en-GB" sz="1800" b="1" dirty="0" err="1">
                <a:solidFill>
                  <a:srgbClr val="000000"/>
                </a:solidFill>
                <a:latin typeface="Calibri" pitchFamily="34" charset="0"/>
              </a:rPr>
              <a:t>Metop</a:t>
            </a:r>
            <a:r>
              <a:rPr lang="en-GB" sz="1800" b="1" dirty="0">
                <a:solidFill>
                  <a:srgbClr val="000000"/>
                </a:solidFill>
                <a:latin typeface="Calibri" pitchFamily="34" charset="0"/>
              </a:rPr>
              <a:t>-A </a:t>
            </a:r>
            <a:r>
              <a:rPr lang="en-GB" sz="1800" b="1" dirty="0" err="1">
                <a:solidFill>
                  <a:srgbClr val="000000"/>
                </a:solidFill>
                <a:latin typeface="Calibri" pitchFamily="34" charset="0"/>
              </a:rPr>
              <a:t>Metop</a:t>
            </a:r>
            <a:r>
              <a:rPr lang="en-GB" sz="1800" b="1" dirty="0">
                <a:solidFill>
                  <a:srgbClr val="000000"/>
                </a:solidFill>
                <a:latin typeface="Calibri" pitchFamily="34" charset="0"/>
              </a:rPr>
              <a:t>-B</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8490" y="1413445"/>
            <a:ext cx="3980537" cy="2268000"/>
          </a:xfrm>
          <a:prstGeom prst="rect">
            <a:avLst/>
          </a:prstGeom>
        </p:spPr>
      </p:pic>
      <p:sp>
        <p:nvSpPr>
          <p:cNvPr id="7" name="TextBox 6"/>
          <p:cNvSpPr txBox="1"/>
          <p:nvPr/>
        </p:nvSpPr>
        <p:spPr>
          <a:xfrm>
            <a:off x="372501" y="3365267"/>
            <a:ext cx="678391" cy="207749"/>
          </a:xfrm>
          <a:prstGeom prst="rect">
            <a:avLst/>
          </a:prstGeom>
          <a:noFill/>
        </p:spPr>
        <p:txBody>
          <a:bodyPr wrap="none" rtlCol="0">
            <a:spAutoFit/>
          </a:bodyPr>
          <a:lstStyle/>
          <a:p>
            <a:r>
              <a:rPr lang="en-GB" sz="750" dirty="0">
                <a:solidFill>
                  <a:srgbClr val="000000"/>
                </a:solidFill>
              </a:rPr>
              <a:t>XCH</a:t>
            </a:r>
            <a:r>
              <a:rPr lang="en-GB" sz="750" baseline="-25000" dirty="0">
                <a:solidFill>
                  <a:srgbClr val="000000"/>
                </a:solidFill>
              </a:rPr>
              <a:t>4 </a:t>
            </a:r>
            <a:r>
              <a:rPr lang="en-GB" sz="750" dirty="0">
                <a:solidFill>
                  <a:srgbClr val="000000"/>
                </a:solidFill>
              </a:rPr>
              <a:t>in ppb</a:t>
            </a:r>
            <a:endParaRPr lang="en-GB" sz="750" dirty="0"/>
          </a:p>
        </p:txBody>
      </p:sp>
      <p:sp>
        <p:nvSpPr>
          <p:cNvPr id="38" name="TextBox 37"/>
          <p:cNvSpPr txBox="1"/>
          <p:nvPr/>
        </p:nvSpPr>
        <p:spPr>
          <a:xfrm>
            <a:off x="278760" y="5813539"/>
            <a:ext cx="678391" cy="207749"/>
          </a:xfrm>
          <a:prstGeom prst="rect">
            <a:avLst/>
          </a:prstGeom>
          <a:noFill/>
        </p:spPr>
        <p:txBody>
          <a:bodyPr wrap="none" rtlCol="0">
            <a:spAutoFit/>
          </a:bodyPr>
          <a:lstStyle/>
          <a:p>
            <a:r>
              <a:rPr lang="en-GB" sz="750" dirty="0">
                <a:solidFill>
                  <a:srgbClr val="000000"/>
                </a:solidFill>
              </a:rPr>
              <a:t>XCH</a:t>
            </a:r>
            <a:r>
              <a:rPr lang="en-GB" sz="750" baseline="-25000" dirty="0">
                <a:solidFill>
                  <a:srgbClr val="000000"/>
                </a:solidFill>
              </a:rPr>
              <a:t>4 </a:t>
            </a:r>
            <a:r>
              <a:rPr lang="en-GB" sz="750" dirty="0">
                <a:solidFill>
                  <a:srgbClr val="000000"/>
                </a:solidFill>
              </a:rPr>
              <a:t>in ppb</a:t>
            </a:r>
            <a:endParaRPr lang="en-GB" sz="750" dirty="0"/>
          </a:p>
        </p:txBody>
      </p:sp>
      <p:sp>
        <p:nvSpPr>
          <p:cNvPr id="39" name="TextBox 38"/>
          <p:cNvSpPr txBox="1"/>
          <p:nvPr/>
        </p:nvSpPr>
        <p:spPr>
          <a:xfrm>
            <a:off x="6697788" y="1083308"/>
            <a:ext cx="801939" cy="300082"/>
          </a:xfrm>
          <a:prstGeom prst="rect">
            <a:avLst/>
          </a:prstGeom>
          <a:pattFill prst="wdUpDiag">
            <a:fgClr>
              <a:srgbClr val="00FFFF"/>
            </a:fgClr>
            <a:bgClr>
              <a:schemeClr val="bg1"/>
            </a:bgClr>
          </a:pattFill>
        </p:spPr>
        <p:txBody>
          <a:bodyPr wrap="square" rtlCol="0">
            <a:spAutoFit/>
          </a:bodyPr>
          <a:lstStyle/>
          <a:p>
            <a:r>
              <a:rPr lang="en-GB" sz="1350" b="1" dirty="0">
                <a:solidFill>
                  <a:srgbClr val="000000"/>
                </a:solidFill>
                <a:latin typeface="Calibri" pitchFamily="34" charset="0"/>
              </a:rPr>
              <a:t>OCO-2</a:t>
            </a:r>
          </a:p>
        </p:txBody>
      </p:sp>
      <p:sp>
        <p:nvSpPr>
          <p:cNvPr id="25" name="TextBox 24"/>
          <p:cNvSpPr txBox="1"/>
          <p:nvPr/>
        </p:nvSpPr>
        <p:spPr>
          <a:xfrm>
            <a:off x="3236242" y="3319101"/>
            <a:ext cx="966931" cy="207749"/>
          </a:xfrm>
          <a:prstGeom prst="rect">
            <a:avLst/>
          </a:prstGeom>
          <a:noFill/>
        </p:spPr>
        <p:txBody>
          <a:bodyPr wrap="none" rtlCol="0">
            <a:spAutoFit/>
          </a:bodyPr>
          <a:lstStyle/>
          <a:p>
            <a:r>
              <a:rPr lang="en-GB" sz="750" dirty="0"/>
              <a:t>20160224, 00Z+12z</a:t>
            </a:r>
          </a:p>
        </p:txBody>
      </p:sp>
      <p:sp>
        <p:nvSpPr>
          <p:cNvPr id="40" name="TextBox 39"/>
          <p:cNvSpPr txBox="1"/>
          <p:nvPr/>
        </p:nvSpPr>
        <p:spPr>
          <a:xfrm>
            <a:off x="3142501" y="5810041"/>
            <a:ext cx="966931" cy="207749"/>
          </a:xfrm>
          <a:prstGeom prst="rect">
            <a:avLst/>
          </a:prstGeom>
          <a:noFill/>
        </p:spPr>
        <p:txBody>
          <a:bodyPr wrap="none" rtlCol="0">
            <a:spAutoFit/>
          </a:bodyPr>
          <a:lstStyle/>
          <a:p>
            <a:r>
              <a:rPr lang="en-GB" sz="750" dirty="0"/>
              <a:t>20160224, 00Z+12z</a:t>
            </a:r>
          </a:p>
        </p:txBody>
      </p:sp>
      <p:sp>
        <p:nvSpPr>
          <p:cNvPr id="41" name="TextBox 40"/>
          <p:cNvSpPr txBox="1"/>
          <p:nvPr/>
        </p:nvSpPr>
        <p:spPr>
          <a:xfrm>
            <a:off x="5205175" y="3221251"/>
            <a:ext cx="705642" cy="207749"/>
          </a:xfrm>
          <a:prstGeom prst="rect">
            <a:avLst/>
          </a:prstGeom>
          <a:noFill/>
        </p:spPr>
        <p:txBody>
          <a:bodyPr wrap="none" rtlCol="0">
            <a:spAutoFit/>
          </a:bodyPr>
          <a:lstStyle/>
          <a:p>
            <a:r>
              <a:rPr lang="en-GB" sz="750" dirty="0">
                <a:solidFill>
                  <a:srgbClr val="000000"/>
                </a:solidFill>
              </a:rPr>
              <a:t>XCO</a:t>
            </a:r>
            <a:r>
              <a:rPr lang="en-GB" sz="750" baseline="-25000" dirty="0">
                <a:solidFill>
                  <a:srgbClr val="000000"/>
                </a:solidFill>
              </a:rPr>
              <a:t>2 </a:t>
            </a:r>
            <a:r>
              <a:rPr lang="en-GB" sz="750" dirty="0">
                <a:solidFill>
                  <a:srgbClr val="000000"/>
                </a:solidFill>
              </a:rPr>
              <a:t>in ppm</a:t>
            </a:r>
            <a:endParaRPr lang="en-GB" sz="750" dirty="0"/>
          </a:p>
        </p:txBody>
      </p:sp>
      <p:sp>
        <p:nvSpPr>
          <p:cNvPr id="42" name="TextBox 41"/>
          <p:cNvSpPr txBox="1"/>
          <p:nvPr/>
        </p:nvSpPr>
        <p:spPr>
          <a:xfrm>
            <a:off x="8099388" y="3221251"/>
            <a:ext cx="849913" cy="207749"/>
          </a:xfrm>
          <a:prstGeom prst="rect">
            <a:avLst/>
          </a:prstGeom>
          <a:noFill/>
        </p:spPr>
        <p:txBody>
          <a:bodyPr wrap="none" rtlCol="0">
            <a:spAutoFit/>
          </a:bodyPr>
          <a:lstStyle/>
          <a:p>
            <a:r>
              <a:rPr lang="en-GB" sz="750" dirty="0"/>
              <a:t>Nadir mode orbit</a:t>
            </a:r>
          </a:p>
        </p:txBody>
      </p:sp>
    </p:spTree>
    <p:extLst>
      <p:ext uri="{BB962C8B-B14F-4D97-AF65-F5344CB8AC3E}">
        <p14:creationId xmlns:p14="http://schemas.microsoft.com/office/powerpoint/2010/main" val="20106222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0" y="128687"/>
            <a:ext cx="7884368" cy="708025"/>
          </a:xfrm>
        </p:spPr>
        <p:txBody>
          <a:bodyPr/>
          <a:lstStyle/>
          <a:p>
            <a:r>
              <a:rPr lang="en-GB" dirty="0" smtClean="0"/>
              <a:t>Issues with Observations</a:t>
            </a:r>
            <a:endParaRPr lang="en-GB" dirty="0"/>
          </a:p>
        </p:txBody>
      </p:sp>
      <p:sp>
        <p:nvSpPr>
          <p:cNvPr id="3" name="Content Placeholder 2"/>
          <p:cNvSpPr>
            <a:spLocks noGrp="1"/>
          </p:cNvSpPr>
          <p:nvPr>
            <p:ph idx="1"/>
          </p:nvPr>
        </p:nvSpPr>
        <p:spPr>
          <a:xfrm>
            <a:off x="251520" y="692696"/>
            <a:ext cx="8892480" cy="4930775"/>
          </a:xfrm>
        </p:spPr>
        <p:txBody>
          <a:bodyPr/>
          <a:lstStyle/>
          <a:p>
            <a:pPr>
              <a:lnSpc>
                <a:spcPct val="100000"/>
              </a:lnSpc>
              <a:spcBef>
                <a:spcPct val="45000"/>
              </a:spcBef>
              <a:spcAft>
                <a:spcPct val="10000"/>
              </a:spcAft>
            </a:pPr>
            <a:r>
              <a:rPr lang="en-GB" sz="2000" dirty="0"/>
              <a:t>AC Satellite retrievals </a:t>
            </a:r>
          </a:p>
          <a:p>
            <a:pPr lvl="1">
              <a:spcBef>
                <a:spcPct val="45000"/>
              </a:spcBef>
              <a:spcAft>
                <a:spcPct val="10000"/>
              </a:spcAft>
            </a:pPr>
            <a:r>
              <a:rPr lang="en-GB" sz="2000" dirty="0"/>
              <a:t>Little or no vertical information from satellite </a:t>
            </a:r>
            <a:r>
              <a:rPr lang="en-GB" sz="2000" dirty="0" smtClean="0"/>
              <a:t>observations. </a:t>
            </a:r>
            <a:r>
              <a:rPr lang="en-GB" sz="2000" dirty="0"/>
              <a:t>Total or partial columns retrieved from radiation measurements. Weak or no signal from boundary layer</a:t>
            </a:r>
            <a:r>
              <a:rPr lang="en-GB" sz="2000" dirty="0" smtClean="0"/>
              <a:t>.</a:t>
            </a:r>
            <a:endParaRPr lang="en-GB" sz="2000" dirty="0"/>
          </a:p>
          <a:p>
            <a:pPr lvl="1">
              <a:spcBef>
                <a:spcPct val="45000"/>
              </a:spcBef>
              <a:spcAft>
                <a:spcPct val="10000"/>
              </a:spcAft>
            </a:pPr>
            <a:r>
              <a:rPr lang="en-GB" sz="2000" dirty="0"/>
              <a:t>Fixed overpass times and daylight conditions only (UV-VIS</a:t>
            </a:r>
            <a:r>
              <a:rPr lang="en-GB" sz="2000" dirty="0" smtClean="0"/>
              <a:t>) </a:t>
            </a:r>
            <a:r>
              <a:rPr lang="en-GB" sz="2000" dirty="0"/>
              <a:t>-&gt; no daily maximum/cycle</a:t>
            </a:r>
            <a:endParaRPr lang="en-GB" sz="2000" dirty="0" smtClean="0"/>
          </a:p>
          <a:p>
            <a:pPr lvl="1">
              <a:spcBef>
                <a:spcPct val="45000"/>
              </a:spcBef>
              <a:spcAft>
                <a:spcPct val="10000"/>
              </a:spcAft>
            </a:pPr>
            <a:r>
              <a:rPr lang="en-GB" sz="2000" dirty="0"/>
              <a:t>Global coverage in a few days (LEO); often limited to cloud free conditions; fixed overpass </a:t>
            </a:r>
            <a:r>
              <a:rPr lang="en-GB" sz="2000" dirty="0" smtClean="0"/>
              <a:t>time. </a:t>
            </a:r>
            <a:endParaRPr lang="en-GB" sz="2000" dirty="0"/>
          </a:p>
          <a:p>
            <a:pPr lvl="1">
              <a:spcBef>
                <a:spcPct val="45000"/>
              </a:spcBef>
              <a:spcAft>
                <a:spcPct val="10000"/>
              </a:spcAft>
            </a:pPr>
            <a:r>
              <a:rPr lang="en-GB" sz="2000" dirty="0"/>
              <a:t>Retrieval errors can be </a:t>
            </a:r>
            <a:r>
              <a:rPr lang="en-GB" sz="2000" dirty="0" smtClean="0"/>
              <a:t>large; small scales not resolved</a:t>
            </a:r>
          </a:p>
          <a:p>
            <a:pPr lvl="1">
              <a:spcBef>
                <a:spcPct val="45000"/>
              </a:spcBef>
              <a:spcAft>
                <a:spcPct val="10000"/>
              </a:spcAft>
            </a:pPr>
            <a:r>
              <a:rPr lang="en-GB" sz="2000" dirty="0" smtClean="0"/>
              <a:t>We use retrievals for AC: Averaging kernels important</a:t>
            </a:r>
            <a:endParaRPr lang="en-GB" sz="2000" dirty="0"/>
          </a:p>
          <a:p>
            <a:pPr>
              <a:lnSpc>
                <a:spcPct val="100000"/>
              </a:lnSpc>
              <a:spcBef>
                <a:spcPct val="45000"/>
              </a:spcBef>
              <a:spcAft>
                <a:spcPct val="10000"/>
              </a:spcAft>
            </a:pPr>
            <a:r>
              <a:rPr lang="en-GB" sz="2000" dirty="0"/>
              <a:t>AC in-situ observations</a:t>
            </a:r>
          </a:p>
          <a:p>
            <a:pPr lvl="1">
              <a:spcBef>
                <a:spcPct val="45000"/>
              </a:spcBef>
              <a:spcAft>
                <a:spcPct val="10000"/>
              </a:spcAft>
            </a:pPr>
            <a:r>
              <a:rPr lang="en-GB" sz="2000" dirty="0"/>
              <a:t>Sparse (in particular profiles)</a:t>
            </a:r>
          </a:p>
          <a:p>
            <a:pPr lvl="1">
              <a:spcBef>
                <a:spcPct val="45000"/>
              </a:spcBef>
              <a:spcAft>
                <a:spcPct val="10000"/>
              </a:spcAft>
            </a:pPr>
            <a:r>
              <a:rPr lang="en-GB" sz="2000" dirty="0"/>
              <a:t>Limited or unknown spatial </a:t>
            </a:r>
            <a:r>
              <a:rPr lang="en-GB" sz="2000" dirty="0" smtClean="0"/>
              <a:t>representativeness</a:t>
            </a:r>
          </a:p>
          <a:p>
            <a:pPr>
              <a:lnSpc>
                <a:spcPct val="100000"/>
              </a:lnSpc>
              <a:spcBef>
                <a:spcPts val="1013"/>
              </a:spcBef>
              <a:spcAft>
                <a:spcPts val="225"/>
              </a:spcAft>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p>
        </p:txBody>
      </p:sp>
      <p:sp>
        <p:nvSpPr>
          <p:cNvPr id="4" name="Footer Placeholder 3"/>
          <p:cNvSpPr>
            <a:spLocks noGrp="1"/>
          </p:cNvSpPr>
          <p:nvPr>
            <p:ph type="ftr" sz="quarter" idx="11"/>
          </p:nvPr>
        </p:nvSpPr>
        <p:spPr>
          <a:xfrm>
            <a:off x="611188" y="6356350"/>
            <a:ext cx="4248150" cy="395288"/>
          </a:xfrm>
        </p:spPr>
        <p:txBody>
          <a:bodyPr/>
          <a:lstStyle/>
          <a:p>
            <a:r>
              <a:rPr lang="en-GB"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smtClean="0"/>
              <a:t>Slide </a:t>
            </a:r>
            <a:fld id="{51AA640A-D527-4369-AB5E-4F2A6FE04466}" type="slidenum">
              <a:rPr lang="en-GB" smtClean="0"/>
              <a:pPr/>
              <a:t>32</a:t>
            </a:fld>
            <a:endParaRPr lang="en-GB"/>
          </a:p>
        </p:txBody>
      </p:sp>
    </p:spTree>
    <p:extLst>
      <p:ext uri="{BB962C8B-B14F-4D97-AF65-F5344CB8AC3E}">
        <p14:creationId xmlns:p14="http://schemas.microsoft.com/office/powerpoint/2010/main" val="42533176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5" name="Picture 3" descr="H:\text\logoec.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200" y="6324600"/>
            <a:ext cx="457200" cy="400050"/>
          </a:xfrm>
          <a:prstGeom prst="rect">
            <a:avLst/>
          </a:prstGeom>
          <a:noFill/>
          <a:extLst>
            <a:ext uri="{909E8E84-426E-40DD-AFC4-6F175D3DCCD1}">
              <a14:hiddenFill xmlns:a14="http://schemas.microsoft.com/office/drawing/2010/main">
                <a:solidFill>
                  <a:srgbClr val="FFFFFF"/>
                </a:solidFill>
              </a14:hiddenFill>
            </a:ext>
          </a:extLst>
        </p:spPr>
      </p:pic>
      <p:sp>
        <p:nvSpPr>
          <p:cNvPr id="197636" name="Text Box 4"/>
          <p:cNvSpPr txBox="1">
            <a:spLocks noChangeArrowheads="1"/>
          </p:cNvSpPr>
          <p:nvPr/>
        </p:nvSpPr>
        <p:spPr bwMode="auto">
          <a:xfrm>
            <a:off x="228600" y="754658"/>
            <a:ext cx="8153400" cy="830997"/>
          </a:xfrm>
          <a:prstGeom prst="rect">
            <a:avLst/>
          </a:prstGeom>
          <a:noFill/>
          <a:ln>
            <a:noFill/>
          </a:ln>
          <a:effectLst/>
        </p:spPr>
        <p:txBody>
          <a:bodyPr>
            <a:spAutoFit/>
          </a:bodyPr>
          <a:lstStyle/>
          <a:p>
            <a:pPr algn="ctr"/>
            <a:r>
              <a:rPr lang="en-GB" b="1" dirty="0">
                <a:solidFill>
                  <a:srgbClr val="000000"/>
                </a:solidFill>
                <a:latin typeface="Arial"/>
              </a:rPr>
              <a:t>Impact of a single observation in 3D-Var</a:t>
            </a:r>
          </a:p>
          <a:p>
            <a:pPr algn="ctr"/>
            <a:r>
              <a:rPr lang="en-GB" b="1" dirty="0">
                <a:solidFill>
                  <a:srgbClr val="000000"/>
                </a:solidFill>
                <a:latin typeface="Arial"/>
              </a:rPr>
              <a:t>(for model variable at a </a:t>
            </a:r>
            <a:r>
              <a:rPr lang="en-GB" b="1" dirty="0" err="1">
                <a:solidFill>
                  <a:srgbClr val="000000"/>
                </a:solidFill>
                <a:latin typeface="Arial"/>
              </a:rPr>
              <a:t>gridpoint</a:t>
            </a:r>
            <a:r>
              <a:rPr lang="en-GB" b="1" dirty="0">
                <a:solidFill>
                  <a:srgbClr val="000000"/>
                </a:solidFill>
                <a:latin typeface="Arial"/>
              </a:rPr>
              <a:t>)</a:t>
            </a:r>
          </a:p>
        </p:txBody>
      </p:sp>
      <p:graphicFrame>
        <p:nvGraphicFramePr>
          <p:cNvPr id="197637" name="Object 5"/>
          <p:cNvGraphicFramePr>
            <a:graphicFrameLocks noChangeAspect="1"/>
          </p:cNvGraphicFramePr>
          <p:nvPr>
            <p:extLst>
              <p:ext uri="{D42A27DB-BD31-4B8C-83A1-F6EECF244321}">
                <p14:modId xmlns:p14="http://schemas.microsoft.com/office/powerpoint/2010/main" val="281853261"/>
              </p:ext>
            </p:extLst>
          </p:nvPr>
        </p:nvGraphicFramePr>
        <p:xfrm>
          <a:off x="2411760" y="1854199"/>
          <a:ext cx="3600400" cy="1142753"/>
        </p:xfrm>
        <a:graphic>
          <a:graphicData uri="http://schemas.openxmlformats.org/presentationml/2006/ole">
            <mc:AlternateContent xmlns:mc="http://schemas.openxmlformats.org/markup-compatibility/2006">
              <mc:Choice xmlns:v="urn:schemas-microsoft-com:vml" Requires="v">
                <p:oleObj spid="_x0000_s279854" name="Equation" r:id="rId5" imgW="1244520" imgH="431640" progId="Equation.3">
                  <p:embed/>
                </p:oleObj>
              </mc:Choice>
              <mc:Fallback>
                <p:oleObj name="Equation" r:id="rId5" imgW="124452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760" y="1854199"/>
                        <a:ext cx="3600400" cy="1142753"/>
                      </a:xfrm>
                      <a:prstGeom prst="rect">
                        <a:avLst/>
                      </a:prstGeom>
                      <a:noFill/>
                      <a:ln w="9525">
                        <a:solidFill>
                          <a:schemeClr val="tx1"/>
                        </a:solidFill>
                        <a:miter lim="800000"/>
                        <a:headEnd/>
                        <a:tailEnd/>
                      </a:ln>
                      <a:effectLst/>
                    </p:spPr>
                  </p:pic>
                </p:oleObj>
              </mc:Fallback>
            </mc:AlternateContent>
          </a:graphicData>
        </a:graphic>
      </p:graphicFrame>
      <p:sp>
        <p:nvSpPr>
          <p:cNvPr id="197638" name="Text Box 6"/>
          <p:cNvSpPr txBox="1">
            <a:spLocks noChangeArrowheads="1"/>
          </p:cNvSpPr>
          <p:nvPr/>
        </p:nvSpPr>
        <p:spPr bwMode="auto">
          <a:xfrm>
            <a:off x="762000" y="3219028"/>
            <a:ext cx="6858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dirty="0">
                <a:solidFill>
                  <a:srgbClr val="000000"/>
                </a:solidFill>
                <a:latin typeface="Helvetica" pitchFamily="34" charset="0"/>
                <a:cs typeface="Arial" pitchFamily="34" charset="0"/>
              </a:rPr>
              <a:t> </a:t>
            </a:r>
            <a:r>
              <a:rPr lang="en-GB" sz="2000" dirty="0" err="1">
                <a:solidFill>
                  <a:srgbClr val="000000"/>
                </a:solidFill>
                <a:latin typeface="Helvetica" pitchFamily="34" charset="0"/>
                <a:cs typeface="Arial" pitchFamily="34" charset="0"/>
              </a:rPr>
              <a:t>x</a:t>
            </a:r>
            <a:r>
              <a:rPr lang="en-GB" sz="2000" baseline="-25000" dirty="0" err="1">
                <a:solidFill>
                  <a:srgbClr val="000000"/>
                </a:solidFill>
                <a:latin typeface="Helvetica" pitchFamily="34" charset="0"/>
                <a:cs typeface="Arial" pitchFamily="34" charset="0"/>
              </a:rPr>
              <a:t>a</a:t>
            </a:r>
            <a:r>
              <a:rPr lang="en-GB" sz="2000" dirty="0">
                <a:solidFill>
                  <a:srgbClr val="000000"/>
                </a:solidFill>
                <a:latin typeface="Helvetica" pitchFamily="34" charset="0"/>
                <a:cs typeface="Arial" pitchFamily="34" charset="0"/>
              </a:rPr>
              <a:t>:  analysis value</a:t>
            </a:r>
          </a:p>
          <a:p>
            <a:pPr>
              <a:buFontTx/>
              <a:buChar char="•"/>
            </a:pPr>
            <a:r>
              <a:rPr lang="en-GB" sz="2000" dirty="0">
                <a:solidFill>
                  <a:srgbClr val="000000"/>
                </a:solidFill>
                <a:latin typeface="Helvetica" pitchFamily="34" charset="0"/>
                <a:cs typeface="Arial" pitchFamily="34" charset="0"/>
              </a:rPr>
              <a:t> </a:t>
            </a:r>
            <a:r>
              <a:rPr lang="en-GB" sz="2000" dirty="0" err="1">
                <a:solidFill>
                  <a:srgbClr val="000000"/>
                </a:solidFill>
                <a:latin typeface="Helvetica" pitchFamily="34" charset="0"/>
                <a:cs typeface="Arial" pitchFamily="34" charset="0"/>
              </a:rPr>
              <a:t>x</a:t>
            </a:r>
            <a:r>
              <a:rPr lang="en-GB" sz="2000" baseline="-25000" dirty="0" err="1">
                <a:solidFill>
                  <a:srgbClr val="000000"/>
                </a:solidFill>
                <a:latin typeface="Helvetica" pitchFamily="34" charset="0"/>
                <a:cs typeface="Arial" pitchFamily="34" charset="0"/>
              </a:rPr>
              <a:t>b</a:t>
            </a:r>
            <a:r>
              <a:rPr lang="en-GB" sz="2000" dirty="0">
                <a:solidFill>
                  <a:srgbClr val="000000"/>
                </a:solidFill>
                <a:latin typeface="Helvetica" pitchFamily="34" charset="0"/>
                <a:cs typeface="Arial" pitchFamily="34" charset="0"/>
              </a:rPr>
              <a:t>:  background value</a:t>
            </a:r>
          </a:p>
          <a:p>
            <a:pPr>
              <a:buFontTx/>
              <a:buChar char="•"/>
            </a:pPr>
            <a:r>
              <a:rPr lang="en-GB" sz="2000" dirty="0">
                <a:solidFill>
                  <a:srgbClr val="000000"/>
                </a:solidFill>
                <a:latin typeface="Helvetica" pitchFamily="34" charset="0"/>
                <a:cs typeface="Arial" pitchFamily="34" charset="0"/>
              </a:rPr>
              <a:t> y:   observation</a:t>
            </a:r>
          </a:p>
          <a:p>
            <a:pPr>
              <a:buFontTx/>
              <a:buChar char="•"/>
            </a:pPr>
            <a:r>
              <a:rPr lang="en-GB" sz="2000" dirty="0">
                <a:solidFill>
                  <a:srgbClr val="000000"/>
                </a:solidFill>
                <a:latin typeface="Helvetica" pitchFamily="34" charset="0"/>
                <a:cs typeface="Arial" pitchFamily="34" charset="0"/>
              </a:rPr>
              <a:t> </a:t>
            </a:r>
            <a:r>
              <a:rPr lang="en-GB" sz="2000" dirty="0">
                <a:solidFill>
                  <a:srgbClr val="000000"/>
                </a:solidFill>
                <a:latin typeface="Helvetica" pitchFamily="34" charset="0"/>
                <a:cs typeface="Arial" pitchFamily="34" charset="0"/>
                <a:sym typeface="Symbol" pitchFamily="18" charset="2"/>
              </a:rPr>
              <a:t></a:t>
            </a:r>
            <a:r>
              <a:rPr lang="en-GB" sz="2000" baseline="-25000" dirty="0">
                <a:solidFill>
                  <a:srgbClr val="000000"/>
                </a:solidFill>
                <a:latin typeface="Helvetica" pitchFamily="34" charset="0"/>
                <a:cs typeface="Arial" pitchFamily="34" charset="0"/>
                <a:sym typeface="Symbol" pitchFamily="18" charset="2"/>
              </a:rPr>
              <a:t>o</a:t>
            </a:r>
            <a:r>
              <a:rPr lang="en-GB" sz="2000" baseline="30000" dirty="0">
                <a:solidFill>
                  <a:srgbClr val="000000"/>
                </a:solidFill>
                <a:latin typeface="Helvetica" pitchFamily="34" charset="0"/>
                <a:cs typeface="Arial" pitchFamily="34" charset="0"/>
                <a:sym typeface="Symbol" pitchFamily="18" charset="2"/>
              </a:rPr>
              <a:t>2</a:t>
            </a:r>
            <a:r>
              <a:rPr lang="en-GB" sz="2000" dirty="0">
                <a:solidFill>
                  <a:srgbClr val="000000"/>
                </a:solidFill>
                <a:latin typeface="Helvetica" pitchFamily="34" charset="0"/>
                <a:cs typeface="Arial" pitchFamily="34" charset="0"/>
                <a:sym typeface="Symbol" pitchFamily="18" charset="2"/>
              </a:rPr>
              <a:t>:  observation variance</a:t>
            </a:r>
          </a:p>
          <a:p>
            <a:pPr>
              <a:buFontTx/>
              <a:buChar char="•"/>
            </a:pPr>
            <a:r>
              <a:rPr lang="en-GB" sz="2000" dirty="0">
                <a:solidFill>
                  <a:srgbClr val="000000"/>
                </a:solidFill>
                <a:latin typeface="Helvetica" pitchFamily="34" charset="0"/>
                <a:cs typeface="Arial" pitchFamily="34" charset="0"/>
                <a:sym typeface="Symbol" pitchFamily="18" charset="2"/>
              </a:rPr>
              <a:t> </a:t>
            </a:r>
            <a:r>
              <a:rPr lang="en-GB" sz="2000" baseline="-25000" dirty="0">
                <a:solidFill>
                  <a:srgbClr val="000000"/>
                </a:solidFill>
                <a:latin typeface="Helvetica" pitchFamily="34" charset="0"/>
                <a:cs typeface="Arial" pitchFamily="34" charset="0"/>
                <a:sym typeface="Symbol" pitchFamily="18" charset="2"/>
              </a:rPr>
              <a:t>b</a:t>
            </a:r>
            <a:r>
              <a:rPr lang="en-GB" sz="2000" baseline="30000" dirty="0">
                <a:solidFill>
                  <a:srgbClr val="000000"/>
                </a:solidFill>
                <a:latin typeface="Helvetica" pitchFamily="34" charset="0"/>
                <a:cs typeface="Arial" pitchFamily="34" charset="0"/>
                <a:sym typeface="Symbol" pitchFamily="18" charset="2"/>
              </a:rPr>
              <a:t>2</a:t>
            </a:r>
            <a:r>
              <a:rPr lang="en-GB" sz="2000" dirty="0">
                <a:solidFill>
                  <a:srgbClr val="000000"/>
                </a:solidFill>
                <a:latin typeface="Helvetica" pitchFamily="34" charset="0"/>
                <a:cs typeface="Arial" pitchFamily="34" charset="0"/>
                <a:sym typeface="Symbol" pitchFamily="18" charset="2"/>
              </a:rPr>
              <a:t>:  background covariance</a:t>
            </a:r>
          </a:p>
          <a:p>
            <a:pPr>
              <a:buFontTx/>
              <a:buChar char="•"/>
            </a:pPr>
            <a:r>
              <a:rPr lang="en-GB" sz="2000" dirty="0">
                <a:solidFill>
                  <a:srgbClr val="000000"/>
                </a:solidFill>
                <a:latin typeface="Helvetica" pitchFamily="34" charset="0"/>
                <a:cs typeface="Arial" pitchFamily="34" charset="0"/>
                <a:sym typeface="Symbol" pitchFamily="18" charset="2"/>
              </a:rPr>
              <a:t> B:  column of background error covariance matrix</a:t>
            </a:r>
          </a:p>
        </p:txBody>
      </p:sp>
      <p:sp>
        <p:nvSpPr>
          <p:cNvPr id="197639" name="Text Box 7"/>
          <p:cNvSpPr txBox="1">
            <a:spLocks noChangeArrowheads="1"/>
          </p:cNvSpPr>
          <p:nvPr/>
        </p:nvSpPr>
        <p:spPr bwMode="auto">
          <a:xfrm>
            <a:off x="457200" y="5336753"/>
            <a:ext cx="7848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sz="2000" dirty="0">
                <a:solidFill>
                  <a:srgbClr val="D60093"/>
                </a:solidFill>
                <a:latin typeface="Helvetica" pitchFamily="34" charset="0"/>
                <a:cs typeface="Arial" pitchFamily="34" charset="0"/>
              </a:rPr>
              <a:t> Analysis increment is proportional to a column of B-matrix</a:t>
            </a:r>
          </a:p>
          <a:p>
            <a:pPr>
              <a:buFontTx/>
              <a:buChar char="•"/>
            </a:pPr>
            <a:r>
              <a:rPr lang="en-GB" sz="2000" dirty="0">
                <a:solidFill>
                  <a:srgbClr val="D60093"/>
                </a:solidFill>
                <a:latin typeface="Helvetica" pitchFamily="34" charset="0"/>
                <a:cs typeface="Arial" pitchFamily="34" charset="0"/>
              </a:rPr>
              <a:t> B-matrix determines how increment is spread out from a </a:t>
            </a:r>
          </a:p>
          <a:p>
            <a:r>
              <a:rPr lang="en-GB" sz="2000" dirty="0">
                <a:solidFill>
                  <a:srgbClr val="D60093"/>
                </a:solidFill>
                <a:latin typeface="Helvetica" pitchFamily="34" charset="0"/>
                <a:cs typeface="Arial" pitchFamily="34" charset="0"/>
              </a:rPr>
              <a:t>  single observation to neighbouring </a:t>
            </a:r>
            <a:r>
              <a:rPr lang="en-GB" sz="2000" dirty="0" err="1">
                <a:solidFill>
                  <a:srgbClr val="D60093"/>
                </a:solidFill>
                <a:latin typeface="Helvetica" pitchFamily="34" charset="0"/>
                <a:cs typeface="Arial" pitchFamily="34" charset="0"/>
              </a:rPr>
              <a:t>gridpoints</a:t>
            </a:r>
            <a:r>
              <a:rPr lang="en-GB" sz="2000" dirty="0">
                <a:solidFill>
                  <a:srgbClr val="D60093"/>
                </a:solidFill>
                <a:latin typeface="Helvetica" pitchFamily="34" charset="0"/>
                <a:cs typeface="Arial" pitchFamily="34" charset="0"/>
              </a:rPr>
              <a:t>/ levels</a:t>
            </a:r>
          </a:p>
        </p:txBody>
      </p:sp>
      <p:sp>
        <p:nvSpPr>
          <p:cNvPr id="9" name="Title 26"/>
          <p:cNvSpPr txBox="1">
            <a:spLocks/>
          </p:cNvSpPr>
          <p:nvPr/>
        </p:nvSpPr>
        <p:spPr>
          <a:xfrm>
            <a:off x="228600" y="116632"/>
            <a:ext cx="8915399"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dirty="0" smtClean="0"/>
              <a:t>Importance of height resolved observations</a:t>
            </a:r>
            <a:endParaRPr lang="en-GB" dirty="0"/>
          </a:p>
        </p:txBody>
      </p:sp>
    </p:spTree>
    <p:extLst>
      <p:ext uri="{BB962C8B-B14F-4D97-AF65-F5344CB8AC3E}">
        <p14:creationId xmlns:p14="http://schemas.microsoft.com/office/powerpoint/2010/main" val="28478344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98698" y="1556792"/>
            <a:ext cx="4373302" cy="2920923"/>
            <a:chOff x="198698" y="1772816"/>
            <a:chExt cx="4373302" cy="2920923"/>
          </a:xfrm>
        </p:grpSpPr>
        <p:pic>
          <p:nvPicPr>
            <p:cNvPr id="199689" name="Picture 9" descr="\\linux\std\Office97\powerpoint\x_e88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698" y="1806125"/>
              <a:ext cx="4305299" cy="2887614"/>
            </a:xfrm>
            <a:prstGeom prst="rect">
              <a:avLst/>
            </a:prstGeom>
            <a:noFill/>
            <a:extLst>
              <a:ext uri="{909E8E84-426E-40DD-AFC4-6F175D3DCCD1}">
                <a14:hiddenFill xmlns:a14="http://schemas.microsoft.com/office/drawing/2010/main">
                  <a:solidFill>
                    <a:srgbClr val="FFFFFF"/>
                  </a:solidFill>
                </a14:hiddenFill>
              </a:ext>
            </a:extLst>
          </p:spPr>
        </p:pic>
        <p:sp>
          <p:nvSpPr>
            <p:cNvPr id="199690" name="Text Box 10"/>
            <p:cNvSpPr txBox="1">
              <a:spLocks noChangeArrowheads="1"/>
            </p:cNvSpPr>
            <p:nvPr/>
          </p:nvSpPr>
          <p:spPr bwMode="auto">
            <a:xfrm>
              <a:off x="358418" y="1772816"/>
              <a:ext cx="4213582" cy="36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1800" dirty="0">
                  <a:solidFill>
                    <a:srgbClr val="000000"/>
                  </a:solidFill>
                  <a:latin typeface="Arial" pitchFamily="34" charset="0"/>
                  <a:cs typeface="Arial" pitchFamily="34" charset="0"/>
                </a:rPr>
                <a:t>Increment created by </a:t>
              </a:r>
              <a:r>
                <a:rPr lang="en-GB" sz="1800" dirty="0" smtClean="0">
                  <a:solidFill>
                    <a:srgbClr val="000000"/>
                  </a:solidFill>
                  <a:latin typeface="Arial" pitchFamily="34" charset="0"/>
                  <a:cs typeface="Arial" pitchFamily="34" charset="0"/>
                </a:rPr>
                <a:t>a single  O3 </a:t>
              </a:r>
              <a:r>
                <a:rPr lang="en-GB" sz="1800" dirty="0" err="1" smtClean="0">
                  <a:solidFill>
                    <a:srgbClr val="000000"/>
                  </a:solidFill>
                  <a:latin typeface="Arial" pitchFamily="34" charset="0"/>
                  <a:cs typeface="Arial" pitchFamily="34" charset="0"/>
                </a:rPr>
                <a:t>obs</a:t>
              </a:r>
              <a:endParaRPr lang="en-GB" sz="1800" dirty="0">
                <a:solidFill>
                  <a:srgbClr val="000000"/>
                </a:solidFill>
                <a:latin typeface="Arial" pitchFamily="34" charset="0"/>
                <a:cs typeface="Arial" pitchFamily="34" charset="0"/>
              </a:endParaRPr>
            </a:p>
          </p:txBody>
        </p:sp>
      </p:grpSp>
      <p:sp>
        <p:nvSpPr>
          <p:cNvPr id="12" name="Title 26"/>
          <p:cNvSpPr txBox="1">
            <a:spLocks/>
          </p:cNvSpPr>
          <p:nvPr/>
        </p:nvSpPr>
        <p:spPr>
          <a:xfrm>
            <a:off x="228600" y="116632"/>
            <a:ext cx="8915399"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dirty="0" smtClean="0"/>
              <a:t>Increment from a single TCO3 observation</a:t>
            </a:r>
            <a:endParaRPr lang="en-GB" dirty="0"/>
          </a:p>
        </p:txBody>
      </p:sp>
      <p:sp>
        <p:nvSpPr>
          <p:cNvPr id="2" name="TextBox 1"/>
          <p:cNvSpPr txBox="1"/>
          <p:nvPr/>
        </p:nvSpPr>
        <p:spPr>
          <a:xfrm>
            <a:off x="107504" y="5373216"/>
            <a:ext cx="8915399" cy="769441"/>
          </a:xfrm>
          <a:prstGeom prst="rect">
            <a:avLst/>
          </a:prstGeom>
          <a:noFill/>
        </p:spPr>
        <p:txBody>
          <a:bodyPr wrap="square" rtlCol="0">
            <a:spAutoFit/>
          </a:bodyPr>
          <a:lstStyle/>
          <a:p>
            <a:pPr marL="342900" indent="-342900">
              <a:buFont typeface="Arial" pitchFamily="34" charset="0"/>
              <a:buChar char="•"/>
            </a:pPr>
            <a:r>
              <a:rPr lang="en-GB" sz="2200" dirty="0" smtClean="0">
                <a:solidFill>
                  <a:srgbClr val="000000"/>
                </a:solidFill>
                <a:latin typeface="Arial"/>
              </a:rPr>
              <a:t>Maximum impact around L20 (~35 </a:t>
            </a:r>
            <a:r>
              <a:rPr lang="en-GB" sz="2200" dirty="0" err="1" smtClean="0">
                <a:solidFill>
                  <a:srgbClr val="000000"/>
                </a:solidFill>
                <a:latin typeface="Arial"/>
              </a:rPr>
              <a:t>hPa</a:t>
            </a:r>
            <a:r>
              <a:rPr lang="en-GB" sz="2200" dirty="0" smtClean="0">
                <a:solidFill>
                  <a:srgbClr val="000000"/>
                </a:solidFill>
                <a:latin typeface="Arial"/>
              </a:rPr>
              <a:t>)</a:t>
            </a:r>
          </a:p>
          <a:p>
            <a:pPr marL="342900" indent="-342900">
              <a:buFont typeface="Arial" pitchFamily="34" charset="0"/>
              <a:buChar char="•"/>
            </a:pPr>
            <a:r>
              <a:rPr lang="en-GB" sz="2200" dirty="0" smtClean="0">
                <a:solidFill>
                  <a:srgbClr val="000000"/>
                </a:solidFill>
                <a:latin typeface="Arial"/>
              </a:rPr>
              <a:t>Profile data are important to obtain a good vertical analysis profiles</a:t>
            </a:r>
            <a:endParaRPr lang="en-GB" sz="2200" dirty="0">
              <a:solidFill>
                <a:srgbClr val="000000"/>
              </a:solidFill>
              <a:latin typeface="Aria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3856" y="1324148"/>
            <a:ext cx="4140632" cy="4049068"/>
          </a:xfrm>
          <a:prstGeom prst="rect">
            <a:avLst/>
          </a:prstGeom>
        </p:spPr>
      </p:pic>
      <p:sp>
        <p:nvSpPr>
          <p:cNvPr id="14" name="Text Box 6"/>
          <p:cNvSpPr txBox="1">
            <a:spLocks noChangeArrowheads="1"/>
          </p:cNvSpPr>
          <p:nvPr/>
        </p:nvSpPr>
        <p:spPr bwMode="auto">
          <a:xfrm>
            <a:off x="6732240" y="4061955"/>
            <a:ext cx="129954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Horizontal correlations</a:t>
            </a:r>
            <a:endParaRPr lang="en-GB" sz="1600" dirty="0">
              <a:solidFill>
                <a:srgbClr val="D60093"/>
              </a:solidFill>
              <a:latin typeface="Arial" pitchFamily="34" charset="0"/>
              <a:cs typeface="Arial" pitchFamily="34" charset="0"/>
            </a:endParaRPr>
          </a:p>
        </p:txBody>
      </p:sp>
      <p:sp>
        <p:nvSpPr>
          <p:cNvPr id="15" name="Text Box 6"/>
          <p:cNvSpPr txBox="1">
            <a:spLocks noChangeArrowheads="1"/>
          </p:cNvSpPr>
          <p:nvPr/>
        </p:nvSpPr>
        <p:spPr bwMode="auto">
          <a:xfrm>
            <a:off x="5535476" y="2270466"/>
            <a:ext cx="129954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Standard deviation</a:t>
            </a:r>
            <a:endParaRPr lang="en-GB" sz="1600" dirty="0">
              <a:solidFill>
                <a:srgbClr val="D60093"/>
              </a:solidFill>
              <a:latin typeface="Arial" pitchFamily="34" charset="0"/>
              <a:cs typeface="Arial" pitchFamily="34" charset="0"/>
            </a:endParaRPr>
          </a:p>
        </p:txBody>
      </p:sp>
      <p:sp>
        <p:nvSpPr>
          <p:cNvPr id="199686" name="Text Box 6"/>
          <p:cNvSpPr txBox="1">
            <a:spLocks noChangeArrowheads="1"/>
          </p:cNvSpPr>
          <p:nvPr/>
        </p:nvSpPr>
        <p:spPr bwMode="auto">
          <a:xfrm>
            <a:off x="7812360" y="1325651"/>
            <a:ext cx="146630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Vertical correlations</a:t>
            </a:r>
            <a:endParaRPr lang="en-GB" sz="1600" dirty="0">
              <a:solidFill>
                <a:srgbClr val="D60093"/>
              </a:solidFill>
              <a:latin typeface="Arial" pitchFamily="34" charset="0"/>
              <a:cs typeface="Arial" pitchFamily="34" charset="0"/>
            </a:endParaRPr>
          </a:p>
        </p:txBody>
      </p:sp>
      <p:sp>
        <p:nvSpPr>
          <p:cNvPr id="5" name="TextBox 4"/>
          <p:cNvSpPr txBox="1"/>
          <p:nvPr/>
        </p:nvSpPr>
        <p:spPr>
          <a:xfrm>
            <a:off x="5366320" y="974322"/>
            <a:ext cx="3526160" cy="400110"/>
          </a:xfrm>
          <a:prstGeom prst="rect">
            <a:avLst/>
          </a:prstGeom>
          <a:noFill/>
        </p:spPr>
        <p:txBody>
          <a:bodyPr wrap="square" rtlCol="0">
            <a:spAutoFit/>
          </a:bodyPr>
          <a:lstStyle/>
          <a:p>
            <a:r>
              <a:rPr lang="en-GB" sz="2000" dirty="0" smtClean="0">
                <a:solidFill>
                  <a:srgbClr val="000000"/>
                </a:solidFill>
                <a:latin typeface="Arial"/>
              </a:rPr>
              <a:t>Ozone background errors</a:t>
            </a:r>
            <a:endParaRPr lang="en-GB" sz="2000" dirty="0">
              <a:solidFill>
                <a:srgbClr val="000000"/>
              </a:solidFill>
              <a:latin typeface="Arial"/>
            </a:endParaRPr>
          </a:p>
        </p:txBody>
      </p:sp>
      <p:sp>
        <p:nvSpPr>
          <p:cNvPr id="199685" name="Text Box 5"/>
          <p:cNvSpPr txBox="1">
            <a:spLocks noChangeArrowheads="1"/>
          </p:cNvSpPr>
          <p:nvPr/>
        </p:nvSpPr>
        <p:spPr bwMode="auto">
          <a:xfrm>
            <a:off x="179513" y="4437112"/>
            <a:ext cx="4896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1800" dirty="0">
                <a:solidFill>
                  <a:srgbClr val="000000"/>
                </a:solidFill>
                <a:latin typeface="Arial"/>
              </a:rPr>
              <a:t>Ozone observation of 247 DU, </a:t>
            </a:r>
            <a:r>
              <a:rPr lang="en-GB" sz="1800" dirty="0" smtClean="0">
                <a:solidFill>
                  <a:srgbClr val="000000"/>
                </a:solidFill>
                <a:latin typeface="Arial"/>
              </a:rPr>
              <a:t>66 </a:t>
            </a:r>
            <a:r>
              <a:rPr lang="en-GB" sz="1800" dirty="0">
                <a:solidFill>
                  <a:srgbClr val="000000"/>
                </a:solidFill>
                <a:latin typeface="Arial"/>
              </a:rPr>
              <a:t>DU lower than background</a:t>
            </a:r>
          </a:p>
        </p:txBody>
      </p:sp>
    </p:spTree>
    <p:extLst>
      <p:ext uri="{BB962C8B-B14F-4D97-AF65-F5344CB8AC3E}">
        <p14:creationId xmlns:p14="http://schemas.microsoft.com/office/powerpoint/2010/main" val="27610327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74591" y="956816"/>
            <a:ext cx="8279293" cy="5280496"/>
            <a:chOff x="274591" y="956816"/>
            <a:chExt cx="8279293" cy="5280496"/>
          </a:xfrm>
        </p:grpSpPr>
        <p:pic>
          <p:nvPicPr>
            <p:cNvPr id="92165" name="Picture 5" descr="Neumay_20031004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669572"/>
              <a:ext cx="3287368" cy="3572100"/>
            </a:xfrm>
            <a:prstGeom prst="rect">
              <a:avLst/>
            </a:prstGeom>
            <a:noFill/>
            <a:extLst>
              <a:ext uri="{909E8E84-426E-40DD-AFC4-6F175D3DCCD1}">
                <a14:hiddenFill xmlns:a14="http://schemas.microsoft.com/office/drawing/2010/main">
                  <a:solidFill>
                    <a:srgbClr val="FFFFFF"/>
                  </a:solidFill>
                </a14:hiddenFill>
              </a:ext>
            </a:extLst>
          </p:spPr>
        </p:pic>
        <p:pic>
          <p:nvPicPr>
            <p:cNvPr id="92166" name="Picture 6" descr="go3_xsec_ne_20031004_eyi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591" y="956816"/>
              <a:ext cx="4084350" cy="2443339"/>
            </a:xfrm>
            <a:prstGeom prst="rect">
              <a:avLst/>
            </a:prstGeom>
            <a:noFill/>
            <a:extLst>
              <a:ext uri="{909E8E84-426E-40DD-AFC4-6F175D3DCCD1}">
                <a14:hiddenFill xmlns:a14="http://schemas.microsoft.com/office/drawing/2010/main">
                  <a:solidFill>
                    <a:srgbClr val="FFFFFF"/>
                  </a:solidFill>
                </a14:hiddenFill>
              </a:ext>
            </a:extLst>
          </p:spPr>
        </p:pic>
        <p:pic>
          <p:nvPicPr>
            <p:cNvPr id="92167" name="Picture 7" descr="go3_xsec_ne_20031004_eyq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591" y="3555463"/>
              <a:ext cx="4084350" cy="2443339"/>
            </a:xfrm>
            <a:prstGeom prst="rect">
              <a:avLst/>
            </a:prstGeom>
            <a:noFill/>
            <a:extLst>
              <a:ext uri="{909E8E84-426E-40DD-AFC4-6F175D3DCCD1}">
                <a14:hiddenFill xmlns:a14="http://schemas.microsoft.com/office/drawing/2010/main">
                  <a:solidFill>
                    <a:srgbClr val="FFFFFF"/>
                  </a:solidFill>
                </a14:hiddenFill>
              </a:ext>
            </a:extLst>
          </p:spPr>
        </p:pic>
        <p:sp>
          <p:nvSpPr>
            <p:cNvPr id="92168" name="Line 8"/>
            <p:cNvSpPr>
              <a:spLocks noChangeShapeType="1"/>
            </p:cNvSpPr>
            <p:nvPr/>
          </p:nvSpPr>
          <p:spPr bwMode="auto">
            <a:xfrm flipH="1" flipV="1">
              <a:off x="4358941" y="2676305"/>
              <a:ext cx="717115" cy="32064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69" name="Line 9"/>
            <p:cNvSpPr>
              <a:spLocks noChangeShapeType="1"/>
            </p:cNvSpPr>
            <p:nvPr/>
          </p:nvSpPr>
          <p:spPr bwMode="auto">
            <a:xfrm flipH="1">
              <a:off x="4427212" y="4122618"/>
              <a:ext cx="605529" cy="440966"/>
            </a:xfrm>
            <a:prstGeom prst="line">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0" name="Text Box 10"/>
            <p:cNvSpPr txBox="1">
              <a:spLocks noChangeArrowheads="1"/>
            </p:cNvSpPr>
            <p:nvPr/>
          </p:nvSpPr>
          <p:spPr bwMode="auto">
            <a:xfrm>
              <a:off x="6642313" y="2299127"/>
              <a:ext cx="1911571" cy="30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spcBef>
                  <a:spcPct val="50000"/>
                </a:spcBef>
              </a:pPr>
              <a:r>
                <a:rPr lang="en-GB" sz="1400" b="1" i="0" dirty="0" smtClean="0">
                  <a:solidFill>
                    <a:srgbClr val="FF0000"/>
                  </a:solidFill>
                </a:rPr>
                <a:t>Assimilation (MIPAS)</a:t>
              </a:r>
              <a:endParaRPr lang="en-GB" sz="1400" b="1" i="0" dirty="0">
                <a:solidFill>
                  <a:srgbClr val="FF0000"/>
                </a:solidFill>
              </a:endParaRPr>
            </a:p>
          </p:txBody>
        </p:sp>
        <p:sp>
          <p:nvSpPr>
            <p:cNvPr id="92171" name="Text Box 11"/>
            <p:cNvSpPr txBox="1">
              <a:spLocks noChangeArrowheads="1"/>
            </p:cNvSpPr>
            <p:nvPr/>
          </p:nvSpPr>
          <p:spPr bwMode="auto">
            <a:xfrm>
              <a:off x="6642313" y="2550117"/>
              <a:ext cx="807372" cy="2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GB" sz="1400" b="1" i="0">
                  <a:solidFill>
                    <a:srgbClr val="00FF00"/>
                  </a:solidFill>
                </a:rPr>
                <a:t>Control</a:t>
              </a:r>
            </a:p>
          </p:txBody>
        </p:sp>
        <p:sp>
          <p:nvSpPr>
            <p:cNvPr id="92172" name="Line 12"/>
            <p:cNvSpPr>
              <a:spLocks noChangeShapeType="1"/>
            </p:cNvSpPr>
            <p:nvPr/>
          </p:nvSpPr>
          <p:spPr bwMode="auto">
            <a:xfrm>
              <a:off x="6372200" y="2423929"/>
              <a:ext cx="270113"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3" name="Line 13"/>
            <p:cNvSpPr>
              <a:spLocks noChangeShapeType="1"/>
            </p:cNvSpPr>
            <p:nvPr/>
          </p:nvSpPr>
          <p:spPr bwMode="auto">
            <a:xfrm>
              <a:off x="6372200" y="2676305"/>
              <a:ext cx="270113" cy="0"/>
            </a:xfrm>
            <a:prstGeom prst="line">
              <a:avLst/>
            </a:prstGeom>
            <a:noFill/>
            <a:ln w="28575">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4" name="Text Box 14"/>
            <p:cNvSpPr txBox="1">
              <a:spLocks noChangeArrowheads="1"/>
            </p:cNvSpPr>
            <p:nvPr/>
          </p:nvSpPr>
          <p:spPr bwMode="auto">
            <a:xfrm>
              <a:off x="1329814" y="5916988"/>
              <a:ext cx="605529" cy="32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GB" sz="1800" b="1" i="0"/>
                <a:t>70S</a:t>
              </a:r>
            </a:p>
          </p:txBody>
        </p:sp>
      </p:grpSp>
      <p:sp>
        <p:nvSpPr>
          <p:cNvPr id="92175" name="Line 15"/>
          <p:cNvSpPr>
            <a:spLocks noChangeShapeType="1"/>
          </p:cNvSpPr>
          <p:nvPr/>
        </p:nvSpPr>
        <p:spPr bwMode="auto">
          <a:xfrm flipV="1">
            <a:off x="1543530" y="977616"/>
            <a:ext cx="0" cy="49060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 name="Title 18"/>
          <p:cNvSpPr txBox="1">
            <a:spLocks/>
          </p:cNvSpPr>
          <p:nvPr/>
        </p:nvSpPr>
        <p:spPr>
          <a:xfrm>
            <a:off x="107504" y="116632"/>
            <a:ext cx="8856984"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sz="2400" b="1" dirty="0" smtClean="0"/>
              <a:t>Ozone </a:t>
            </a:r>
            <a:r>
              <a:rPr lang="en-GB" sz="2400" b="1" dirty="0"/>
              <a:t>hole in GEMS reanalysis: Cross section along 8E over South Pole, 4 Oct 2003 </a:t>
            </a:r>
            <a:endParaRPr lang="en-GB" sz="2400" dirty="0" smtClean="0"/>
          </a:p>
        </p:txBody>
      </p:sp>
      <p:sp>
        <p:nvSpPr>
          <p:cNvPr id="36" name="Text Box 5"/>
          <p:cNvSpPr txBox="1">
            <a:spLocks noChangeArrowheads="1"/>
          </p:cNvSpPr>
          <p:nvPr/>
        </p:nvSpPr>
        <p:spPr bwMode="auto">
          <a:xfrm>
            <a:off x="7212615" y="810666"/>
            <a:ext cx="1509449" cy="396875"/>
          </a:xfrm>
          <a:prstGeom prst="rect">
            <a:avLst/>
          </a:prstGeom>
          <a:noFill/>
          <a:ln w="9525" algn="ctr">
            <a:noFill/>
            <a:miter lim="800000"/>
            <a:headEnd/>
            <a:tailEnd/>
          </a:ln>
          <a:effectLst/>
        </p:spPr>
        <p:txBody>
          <a:bodyPr>
            <a:spAutoFit/>
          </a:bodyPr>
          <a:lstStyle/>
          <a:p>
            <a:pPr algn="ctr" eaLnBrk="0" hangingPunct="0">
              <a:spcBef>
                <a:spcPct val="50000"/>
              </a:spcBef>
            </a:pPr>
            <a:r>
              <a:rPr lang="en-GB" sz="2000" b="1" dirty="0"/>
              <a:t>Oct 2004</a:t>
            </a:r>
          </a:p>
        </p:txBody>
      </p:sp>
      <p:pic>
        <p:nvPicPr>
          <p:cNvPr id="37" name="Picture 13" descr="profiles_GO3_200410"/>
          <p:cNvPicPr>
            <a:picLocks noChangeArrowheads="1"/>
          </p:cNvPicPr>
          <p:nvPr/>
        </p:nvPicPr>
        <p:blipFill>
          <a:blip r:embed="rId6" cstate="print"/>
          <a:srcRect/>
          <a:stretch>
            <a:fillRect/>
          </a:stretch>
        </p:blipFill>
        <p:spPr bwMode="auto">
          <a:xfrm>
            <a:off x="7399065" y="1180554"/>
            <a:ext cx="1709439" cy="4984750"/>
          </a:xfrm>
          <a:prstGeom prst="rect">
            <a:avLst/>
          </a:prstGeom>
          <a:noFill/>
        </p:spPr>
      </p:pic>
      <p:sp>
        <p:nvSpPr>
          <p:cNvPr id="2" name="TextBox 1"/>
          <p:cNvSpPr txBox="1"/>
          <p:nvPr/>
        </p:nvSpPr>
        <p:spPr>
          <a:xfrm>
            <a:off x="112516" y="956516"/>
            <a:ext cx="1884310" cy="430887"/>
          </a:xfrm>
          <a:prstGeom prst="rect">
            <a:avLst/>
          </a:prstGeom>
          <a:solidFill>
            <a:schemeClr val="bg1"/>
          </a:solidFill>
        </p:spPr>
        <p:txBody>
          <a:bodyPr wrap="square" rtlCol="0">
            <a:spAutoFit/>
          </a:bodyPr>
          <a:lstStyle/>
          <a:p>
            <a:r>
              <a:rPr lang="en-GB" sz="2200" dirty="0" smtClean="0">
                <a:latin typeface="Calibri" pitchFamily="34" charset="0"/>
              </a:rPr>
              <a:t>ASSIM (MIPAS)</a:t>
            </a:r>
            <a:endParaRPr lang="en-GB" sz="2200" dirty="0">
              <a:latin typeface="Calibri" pitchFamily="34" charset="0"/>
            </a:endParaRPr>
          </a:p>
        </p:txBody>
      </p:sp>
      <p:sp>
        <p:nvSpPr>
          <p:cNvPr id="19" name="TextBox 18"/>
          <p:cNvSpPr txBox="1"/>
          <p:nvPr/>
        </p:nvSpPr>
        <p:spPr>
          <a:xfrm>
            <a:off x="198930" y="3460171"/>
            <a:ext cx="855741" cy="430887"/>
          </a:xfrm>
          <a:prstGeom prst="rect">
            <a:avLst/>
          </a:prstGeom>
          <a:solidFill>
            <a:schemeClr val="bg1"/>
          </a:solidFill>
        </p:spPr>
        <p:txBody>
          <a:bodyPr wrap="square" rtlCol="0">
            <a:spAutoFit/>
          </a:bodyPr>
          <a:lstStyle/>
          <a:p>
            <a:r>
              <a:rPr lang="en-GB" sz="2200" dirty="0" smtClean="0">
                <a:latin typeface="Calibri" pitchFamily="34" charset="0"/>
              </a:rPr>
              <a:t>CTRL</a:t>
            </a:r>
            <a:endParaRPr lang="en-GB" sz="2200" dirty="0">
              <a:latin typeface="Calibri" pitchFamily="34" charset="0"/>
            </a:endParaRPr>
          </a:p>
        </p:txBody>
      </p:sp>
      <p:sp>
        <p:nvSpPr>
          <p:cNvPr id="3" name="TextBox 2"/>
          <p:cNvSpPr txBox="1"/>
          <p:nvPr/>
        </p:nvSpPr>
        <p:spPr>
          <a:xfrm>
            <a:off x="4355976" y="5877272"/>
            <a:ext cx="2304255" cy="769441"/>
          </a:xfrm>
          <a:prstGeom prst="rect">
            <a:avLst/>
          </a:prstGeom>
          <a:solidFill>
            <a:schemeClr val="bg1"/>
          </a:solidFill>
        </p:spPr>
        <p:txBody>
          <a:bodyPr wrap="square" rtlCol="0">
            <a:spAutoFit/>
          </a:bodyPr>
          <a:lstStyle/>
          <a:p>
            <a:r>
              <a:rPr lang="en-GB" sz="2200" dirty="0" smtClean="0">
                <a:latin typeface="Calibri" pitchFamily="34" charset="0"/>
              </a:rPr>
              <a:t>Assimilation </a:t>
            </a:r>
            <a:r>
              <a:rPr lang="en-GB" sz="2200" b="1" dirty="0" smtClean="0">
                <a:solidFill>
                  <a:srgbClr val="FF0000"/>
                </a:solidFill>
                <a:latin typeface="Calibri" pitchFamily="34" charset="0"/>
              </a:rPr>
              <a:t>with profile data</a:t>
            </a:r>
            <a:endParaRPr lang="en-GB" sz="2200" b="1" dirty="0">
              <a:solidFill>
                <a:srgbClr val="FF0000"/>
              </a:solidFill>
              <a:latin typeface="Calibri" pitchFamily="34" charset="0"/>
            </a:endParaRPr>
          </a:p>
        </p:txBody>
      </p:sp>
      <p:cxnSp>
        <p:nvCxnSpPr>
          <p:cNvPr id="5" name="Straight Arrow Connector 4"/>
          <p:cNvCxnSpPr/>
          <p:nvPr/>
        </p:nvCxnSpPr>
        <p:spPr bwMode="auto">
          <a:xfrm flipV="1">
            <a:off x="5724128" y="5085185"/>
            <a:ext cx="216024" cy="798522"/>
          </a:xfrm>
          <a:prstGeom prst="straightConnector1">
            <a:avLst/>
          </a:prstGeom>
          <a:solidFill>
            <a:schemeClr val="accent1"/>
          </a:solidFill>
          <a:ln w="57150" cap="flat" cmpd="sng" algn="ctr">
            <a:solidFill>
              <a:srgbClr val="FF0000"/>
            </a:solidFill>
            <a:prstDash val="solid"/>
            <a:round/>
            <a:headEnd type="none" w="med" len="med"/>
            <a:tailEnd type="triangle" w="med" len="med"/>
          </a:ln>
          <a:effectLst/>
        </p:spPr>
      </p:cxnSp>
      <p:sp>
        <p:nvSpPr>
          <p:cNvPr id="24" name="TextBox 23"/>
          <p:cNvSpPr txBox="1"/>
          <p:nvPr/>
        </p:nvSpPr>
        <p:spPr>
          <a:xfrm>
            <a:off x="6516217" y="6115943"/>
            <a:ext cx="2304255" cy="769441"/>
          </a:xfrm>
          <a:prstGeom prst="rect">
            <a:avLst/>
          </a:prstGeom>
          <a:solidFill>
            <a:schemeClr val="bg1"/>
          </a:solidFill>
        </p:spPr>
        <p:txBody>
          <a:bodyPr wrap="square" rtlCol="0">
            <a:spAutoFit/>
          </a:bodyPr>
          <a:lstStyle/>
          <a:p>
            <a:r>
              <a:rPr lang="en-GB" sz="2200" dirty="0" smtClean="0">
                <a:latin typeface="Calibri" pitchFamily="34" charset="0"/>
              </a:rPr>
              <a:t>Assimilation </a:t>
            </a:r>
            <a:r>
              <a:rPr lang="en-GB" sz="2200" b="1" dirty="0" smtClean="0">
                <a:latin typeface="Calibri" pitchFamily="34" charset="0"/>
              </a:rPr>
              <a:t>with total column data</a:t>
            </a:r>
            <a:endParaRPr lang="en-GB" sz="2200" b="1" dirty="0">
              <a:latin typeface="Calibri" pitchFamily="34" charset="0"/>
            </a:endParaRPr>
          </a:p>
        </p:txBody>
      </p:sp>
      <p:cxnSp>
        <p:nvCxnSpPr>
          <p:cNvPr id="25" name="Straight Arrow Connector 24"/>
          <p:cNvCxnSpPr/>
          <p:nvPr/>
        </p:nvCxnSpPr>
        <p:spPr bwMode="auto">
          <a:xfrm flipV="1">
            <a:off x="8338769" y="4563586"/>
            <a:ext cx="0" cy="1552357"/>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5. Aerosol  DATA assimilation</a:t>
            </a:r>
            <a:br>
              <a:rPr lang="en-GB" dirty="0" smtClean="0"/>
            </a:b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36</a:t>
            </a:fld>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ust_aod_2012041800_03.png"/>
          <p:cNvPicPr>
            <a:picLocks noChangeAspect="1"/>
          </p:cNvPicPr>
          <p:nvPr/>
        </p:nvPicPr>
        <p:blipFill>
          <a:blip r:embed="rId3" cstate="print"/>
          <a:stretch>
            <a:fillRect/>
          </a:stretch>
        </p:blipFill>
        <p:spPr>
          <a:xfrm>
            <a:off x="683568" y="3789040"/>
            <a:ext cx="3744416" cy="2543377"/>
          </a:xfrm>
          <a:prstGeom prst="rect">
            <a:avLst/>
          </a:prstGeom>
        </p:spPr>
      </p:pic>
      <p:sp>
        <p:nvSpPr>
          <p:cNvPr id="4" name="Content Placeholder 3"/>
          <p:cNvSpPr>
            <a:spLocks noGrp="1"/>
          </p:cNvSpPr>
          <p:nvPr>
            <p:ph idx="1"/>
          </p:nvPr>
        </p:nvSpPr>
        <p:spPr>
          <a:xfrm>
            <a:off x="395536" y="980728"/>
            <a:ext cx="8112125" cy="4930775"/>
          </a:xfrm>
        </p:spPr>
        <p:txBody>
          <a:bodyPr/>
          <a:lstStyle/>
          <a:p>
            <a:pPr>
              <a:buNone/>
            </a:pPr>
            <a:r>
              <a:rPr lang="en-GB" dirty="0" smtClean="0">
                <a:latin typeface="Helvetica" pitchFamily="34" charset="0"/>
              </a:rPr>
              <a:t>Aerosol assimilation is difficult because:</a:t>
            </a:r>
          </a:p>
          <a:p>
            <a:r>
              <a:rPr lang="en-GB" dirty="0" smtClean="0">
                <a:latin typeface="Helvetica" pitchFamily="34" charset="0"/>
              </a:rPr>
              <a:t>There are numerous unknowns (depending on the aerosol model) and very little observations to constrain them</a:t>
            </a:r>
          </a:p>
          <a:p>
            <a:r>
              <a:rPr lang="en-GB" dirty="0" smtClean="0">
                <a:latin typeface="Helvetica" pitchFamily="34" charset="0"/>
              </a:rPr>
              <a:t>The concentrations vary hugely with for instance strong plumes of desert dust in areas with very little background aerosol, which makes it difficult to estimate the background error covariance matrix</a:t>
            </a:r>
          </a:p>
          <a:p>
            <a:endParaRPr lang="en-GB" dirty="0"/>
          </a:p>
        </p:txBody>
      </p:sp>
      <p:sp>
        <p:nvSpPr>
          <p:cNvPr id="5" name="Slide Number Placeholder 4"/>
          <p:cNvSpPr>
            <a:spLocks noGrp="1"/>
          </p:cNvSpPr>
          <p:nvPr>
            <p:ph type="sldNum" sz="quarter" idx="10"/>
          </p:nvPr>
        </p:nvSpPr>
        <p:spPr/>
        <p:txBody>
          <a:bodyPr/>
          <a:lstStyle/>
          <a:p>
            <a:r>
              <a:rPr lang="en-GB" smtClean="0"/>
              <a:t>Slide </a:t>
            </a:r>
            <a:fld id="{DB137B54-802A-496F-AD6D-8632935552AD}" type="slidenum">
              <a:rPr lang="en-GB" smtClean="0"/>
              <a:pPr/>
              <a:t>37</a:t>
            </a:fld>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dirty="0"/>
          </a:p>
        </p:txBody>
      </p:sp>
      <p:sp>
        <p:nvSpPr>
          <p:cNvPr id="8" name="Title 7"/>
          <p:cNvSpPr>
            <a:spLocks noGrp="1"/>
          </p:cNvSpPr>
          <p:nvPr>
            <p:ph type="title"/>
          </p:nvPr>
        </p:nvSpPr>
        <p:spPr>
          <a:xfrm>
            <a:off x="493713" y="188640"/>
            <a:ext cx="8113712" cy="708025"/>
          </a:xfrm>
        </p:spPr>
        <p:txBody>
          <a:bodyPr/>
          <a:lstStyle/>
          <a:p>
            <a:r>
              <a:rPr lang="en-GB" dirty="0" smtClean="0"/>
              <a:t>4D-Var assimilation system for aerosols</a:t>
            </a:r>
            <a:endParaRPr lang="en-GB" dirty="0"/>
          </a:p>
        </p:txBody>
      </p:sp>
      <p:pic>
        <p:nvPicPr>
          <p:cNvPr id="17" name="Picture 16" descr="dust_18April.jpg"/>
          <p:cNvPicPr>
            <a:picLocks noChangeAspect="1"/>
          </p:cNvPicPr>
          <p:nvPr/>
        </p:nvPicPr>
        <p:blipFill>
          <a:blip r:embed="rId4" cstate="print"/>
          <a:stretch>
            <a:fillRect/>
          </a:stretch>
        </p:blipFill>
        <p:spPr>
          <a:xfrm>
            <a:off x="5220072" y="4082909"/>
            <a:ext cx="3009227" cy="2061891"/>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Fig_01_colour"/>
          <p:cNvPicPr>
            <a:picLocks noChangeAspect="1" noChangeArrowheads="1"/>
          </p:cNvPicPr>
          <p:nvPr/>
        </p:nvPicPr>
        <p:blipFill>
          <a:blip r:embed="rId2" cstate="print"/>
          <a:srcRect t="6726"/>
          <a:stretch>
            <a:fillRect/>
          </a:stretch>
        </p:blipFill>
        <p:spPr bwMode="auto">
          <a:xfrm>
            <a:off x="237489" y="1553128"/>
            <a:ext cx="4314127" cy="3988816"/>
          </a:xfrm>
          <a:prstGeom prst="rect">
            <a:avLst/>
          </a:prstGeom>
          <a:noFill/>
          <a:ln w="9525">
            <a:noFill/>
            <a:miter lim="800000"/>
            <a:headEnd/>
            <a:tailEnd/>
          </a:ln>
        </p:spPr>
      </p:pic>
      <p:sp>
        <p:nvSpPr>
          <p:cNvPr id="16387" name="Rectangle 3"/>
          <p:cNvSpPr>
            <a:spLocks noGrp="1" noChangeArrowheads="1"/>
          </p:cNvSpPr>
          <p:nvPr>
            <p:ph type="title"/>
          </p:nvPr>
        </p:nvSpPr>
        <p:spPr>
          <a:xfrm>
            <a:off x="388397" y="529851"/>
            <a:ext cx="8326438" cy="594277"/>
          </a:xfrm>
          <a:noFill/>
        </p:spPr>
        <p:txBody>
          <a:bodyPr/>
          <a:lstStyle/>
          <a:p>
            <a:pPr algn="ctr"/>
            <a:r>
              <a:rPr lang="en-GB" sz="2701" b="1" dirty="0">
                <a:effectLst>
                  <a:outerShdw blurRad="38100" dist="38100" dir="2700000" algn="tl">
                    <a:srgbClr val="000000">
                      <a:alpha val="43137"/>
                    </a:srgbClr>
                  </a:outerShdw>
                </a:effectLst>
              </a:rPr>
              <a:t>Aerosols in the ECMWF IFS (C-IFS)</a:t>
            </a:r>
          </a:p>
        </p:txBody>
      </p:sp>
      <p:sp>
        <p:nvSpPr>
          <p:cNvPr id="4" name="TextBox 3"/>
          <p:cNvSpPr txBox="1"/>
          <p:nvPr/>
        </p:nvSpPr>
        <p:spPr>
          <a:xfrm>
            <a:off x="179514" y="5690872"/>
            <a:ext cx="5786649" cy="369332"/>
          </a:xfrm>
          <a:prstGeom prst="rect">
            <a:avLst/>
          </a:prstGeom>
          <a:noFill/>
        </p:spPr>
        <p:txBody>
          <a:bodyPr wrap="none" rtlCol="0">
            <a:spAutoFit/>
          </a:bodyPr>
          <a:lstStyle/>
          <a:p>
            <a:r>
              <a:rPr lang="en-GB" sz="1800" dirty="0" err="1"/>
              <a:t>Morcrette</a:t>
            </a:r>
            <a:r>
              <a:rPr lang="en-GB" sz="1800" dirty="0"/>
              <a:t> et al. 2009, </a:t>
            </a:r>
            <a:r>
              <a:rPr lang="en-GB" sz="1800" i="1" dirty="0"/>
              <a:t>JGR</a:t>
            </a:r>
            <a:r>
              <a:rPr lang="en-GB" sz="1800" dirty="0"/>
              <a:t>, </a:t>
            </a:r>
            <a:r>
              <a:rPr lang="en-GB" sz="1800" b="1" dirty="0"/>
              <a:t>114</a:t>
            </a:r>
            <a:r>
              <a:rPr lang="en-GB" sz="1800" dirty="0"/>
              <a:t>, doi:10.1029/2008JD011235</a:t>
            </a:r>
          </a:p>
        </p:txBody>
      </p:sp>
      <p:sp>
        <p:nvSpPr>
          <p:cNvPr id="5" name="TextBox 4"/>
          <p:cNvSpPr txBox="1"/>
          <p:nvPr/>
        </p:nvSpPr>
        <p:spPr>
          <a:xfrm>
            <a:off x="4623073" y="1495730"/>
            <a:ext cx="4993354" cy="4258858"/>
          </a:xfrm>
          <a:prstGeom prst="rect">
            <a:avLst/>
          </a:prstGeom>
          <a:noFill/>
          <a:ln w="19050">
            <a:noFill/>
          </a:ln>
        </p:spPr>
        <p:txBody>
          <a:bodyPr wrap="square" rtlCol="0">
            <a:spAutoFit/>
          </a:bodyPr>
          <a:lstStyle/>
          <a:p>
            <a:r>
              <a:rPr lang="en-GB" sz="1425" dirty="0">
                <a:latin typeface="Helvetica" pitchFamily="34" charset="0"/>
              </a:rPr>
              <a:t>12 aerosol-related prognostic variables:</a:t>
            </a:r>
          </a:p>
          <a:p>
            <a:endParaRPr lang="en-GB" sz="1425" dirty="0">
              <a:latin typeface="Helvetica" pitchFamily="34" charset="0"/>
            </a:endParaRPr>
          </a:p>
          <a:p>
            <a:r>
              <a:rPr lang="en-GB" sz="1425" dirty="0">
                <a:latin typeface="Helvetica" pitchFamily="34" charset="0"/>
              </a:rPr>
              <a:t>* 3 bins of sea-salt (</a:t>
            </a:r>
            <a:r>
              <a:rPr lang="en-GB" sz="1425" dirty="0">
                <a:solidFill>
                  <a:srgbClr val="FF5050"/>
                </a:solidFill>
                <a:latin typeface="Helvetica" pitchFamily="34" charset="0"/>
              </a:rPr>
              <a:t>0.03</a:t>
            </a:r>
            <a:r>
              <a:rPr lang="en-GB" sz="1425" dirty="0">
                <a:latin typeface="Helvetica" pitchFamily="34" charset="0"/>
              </a:rPr>
              <a:t> </a:t>
            </a:r>
            <a:r>
              <a:rPr lang="en-GB" sz="1425" dirty="0">
                <a:solidFill>
                  <a:srgbClr val="3399FF"/>
                </a:solidFill>
                <a:latin typeface="Helvetica" pitchFamily="34" charset="0"/>
              </a:rPr>
              <a:t>– 0.5 – 0.9 – 20 </a:t>
            </a:r>
            <a:r>
              <a:rPr lang="en-GB" sz="1425" dirty="0">
                <a:latin typeface="Helvetica" pitchFamily="34" charset="0"/>
              </a:rPr>
              <a:t>µm)</a:t>
            </a:r>
          </a:p>
          <a:p>
            <a:r>
              <a:rPr lang="en-GB" sz="1425" dirty="0">
                <a:latin typeface="Helvetica" pitchFamily="34" charset="0"/>
              </a:rPr>
              <a:t>* 3 bins of dust (</a:t>
            </a:r>
            <a:r>
              <a:rPr lang="en-GB" sz="1425" dirty="0">
                <a:solidFill>
                  <a:srgbClr val="FF5050"/>
                </a:solidFill>
                <a:latin typeface="Helvetica" pitchFamily="34" charset="0"/>
              </a:rPr>
              <a:t>0.03 </a:t>
            </a:r>
            <a:r>
              <a:rPr lang="en-GB" sz="1425" dirty="0">
                <a:latin typeface="Helvetica" pitchFamily="34" charset="0"/>
              </a:rPr>
              <a:t>– </a:t>
            </a:r>
            <a:r>
              <a:rPr lang="en-GB" sz="1425" dirty="0">
                <a:solidFill>
                  <a:srgbClr val="3399FF"/>
                </a:solidFill>
                <a:latin typeface="Helvetica" pitchFamily="34" charset="0"/>
              </a:rPr>
              <a:t>0.55 – 0.9 – 20 </a:t>
            </a:r>
            <a:r>
              <a:rPr lang="en-GB" sz="1425" dirty="0">
                <a:latin typeface="Helvetica" pitchFamily="34" charset="0"/>
              </a:rPr>
              <a:t>µm)</a:t>
            </a:r>
          </a:p>
          <a:p>
            <a:r>
              <a:rPr lang="en-GB" sz="1425" dirty="0">
                <a:latin typeface="Helvetica" pitchFamily="34" charset="0"/>
              </a:rPr>
              <a:t>* </a:t>
            </a:r>
            <a:r>
              <a:rPr lang="en-GB" sz="1425" dirty="0">
                <a:solidFill>
                  <a:srgbClr val="FF5050"/>
                </a:solidFill>
                <a:latin typeface="Helvetica" pitchFamily="34" charset="0"/>
              </a:rPr>
              <a:t>Black carbon (hydrophilic and –phobic)</a:t>
            </a:r>
          </a:p>
          <a:p>
            <a:r>
              <a:rPr lang="en-GB" sz="1425" dirty="0">
                <a:solidFill>
                  <a:srgbClr val="FF5050"/>
                </a:solidFill>
                <a:latin typeface="Helvetica" pitchFamily="34" charset="0"/>
              </a:rPr>
              <a:t>* Organic carbon (hydrophilic and –phobic)</a:t>
            </a:r>
          </a:p>
          <a:p>
            <a:r>
              <a:rPr lang="en-GB" sz="1425" dirty="0">
                <a:solidFill>
                  <a:srgbClr val="FF5050"/>
                </a:solidFill>
                <a:latin typeface="Helvetica" pitchFamily="34" charset="0"/>
              </a:rPr>
              <a:t>* SO</a:t>
            </a:r>
            <a:r>
              <a:rPr lang="en-GB" sz="1425" baseline="-25000" dirty="0">
                <a:solidFill>
                  <a:srgbClr val="FF5050"/>
                </a:solidFill>
                <a:latin typeface="Helvetica" pitchFamily="34" charset="0"/>
              </a:rPr>
              <a:t>2</a:t>
            </a:r>
            <a:r>
              <a:rPr lang="en-GB" sz="1425" dirty="0">
                <a:solidFill>
                  <a:srgbClr val="FF5050"/>
                </a:solidFill>
                <a:latin typeface="Helvetica" pitchFamily="34" charset="0"/>
              </a:rPr>
              <a:t> -&gt; SO</a:t>
            </a:r>
            <a:r>
              <a:rPr lang="en-GB" sz="1425" baseline="-25000" dirty="0">
                <a:solidFill>
                  <a:srgbClr val="FF5050"/>
                </a:solidFill>
                <a:latin typeface="Helvetica" pitchFamily="34" charset="0"/>
              </a:rPr>
              <a:t>4</a:t>
            </a:r>
          </a:p>
          <a:p>
            <a:endParaRPr lang="en-GB" sz="1425" dirty="0">
              <a:latin typeface="Helvetica" pitchFamily="34" charset="0"/>
            </a:endParaRPr>
          </a:p>
          <a:p>
            <a:r>
              <a:rPr lang="en-GB" sz="1425" dirty="0">
                <a:latin typeface="Helvetica" pitchFamily="34" charset="0"/>
              </a:rPr>
              <a:t>Physical processes include: </a:t>
            </a:r>
          </a:p>
          <a:p>
            <a:endParaRPr lang="en-GB" sz="1425" dirty="0">
              <a:latin typeface="Helvetica" pitchFamily="34" charset="0"/>
            </a:endParaRPr>
          </a:p>
          <a:p>
            <a:pPr>
              <a:buFont typeface="Arial" pitchFamily="34" charset="0"/>
              <a:buChar char="•"/>
            </a:pPr>
            <a:r>
              <a:rPr lang="en-GB" sz="1425" dirty="0">
                <a:latin typeface="Helvetica" pitchFamily="34" charset="0"/>
              </a:rPr>
              <a:t> emission sources (some of which updated</a:t>
            </a:r>
          </a:p>
          <a:p>
            <a:r>
              <a:rPr lang="en-GB" sz="1425" dirty="0">
                <a:latin typeface="Helvetica" pitchFamily="34" charset="0"/>
              </a:rPr>
              <a:t> in NRT, </a:t>
            </a:r>
            <a:r>
              <a:rPr lang="en-GB" sz="1425" dirty="0" err="1">
                <a:latin typeface="Helvetica" pitchFamily="34" charset="0"/>
              </a:rPr>
              <a:t>i.e.fires</a:t>
            </a:r>
            <a:r>
              <a:rPr lang="en-GB" sz="1425" dirty="0">
                <a:latin typeface="Helvetica" pitchFamily="34" charset="0"/>
              </a:rPr>
              <a:t>), </a:t>
            </a:r>
          </a:p>
          <a:p>
            <a:pPr>
              <a:buFont typeface="Arial" pitchFamily="34" charset="0"/>
              <a:buChar char="•"/>
            </a:pPr>
            <a:r>
              <a:rPr lang="en-GB" sz="1425" dirty="0">
                <a:latin typeface="Helvetica" pitchFamily="34" charset="0"/>
              </a:rPr>
              <a:t> horizontal and vertical advection by dynamics </a:t>
            </a:r>
          </a:p>
          <a:p>
            <a:pPr>
              <a:buFont typeface="Arial" pitchFamily="34" charset="0"/>
              <a:buChar char="•"/>
            </a:pPr>
            <a:r>
              <a:rPr lang="en-GB" sz="1425" dirty="0">
                <a:latin typeface="Helvetica" pitchFamily="34" charset="0"/>
              </a:rPr>
              <a:t> vertical advection by vertical diffusion and</a:t>
            </a:r>
          </a:p>
          <a:p>
            <a:r>
              <a:rPr lang="en-GB" sz="1425" dirty="0">
                <a:latin typeface="Helvetica" pitchFamily="34" charset="0"/>
              </a:rPr>
              <a:t>convection</a:t>
            </a:r>
          </a:p>
          <a:p>
            <a:pPr>
              <a:buFont typeface="Arial" pitchFamily="34" charset="0"/>
              <a:buChar char="•"/>
            </a:pPr>
            <a:r>
              <a:rPr lang="en-GB" sz="1425" dirty="0">
                <a:latin typeface="Helvetica" pitchFamily="34" charset="0"/>
              </a:rPr>
              <a:t> aerosol specific parameterizations for </a:t>
            </a:r>
          </a:p>
          <a:p>
            <a:r>
              <a:rPr lang="en-GB" sz="1425" dirty="0">
                <a:latin typeface="Helvetica" pitchFamily="34" charset="0"/>
              </a:rPr>
              <a:t>dry deposition, sedimentation, wet deposition</a:t>
            </a:r>
          </a:p>
          <a:p>
            <a:r>
              <a:rPr lang="en-GB" sz="1425" dirty="0">
                <a:latin typeface="Helvetica" pitchFamily="34" charset="0"/>
              </a:rPr>
              <a:t>by large-scale and convective precipitation, and </a:t>
            </a:r>
          </a:p>
          <a:p>
            <a:r>
              <a:rPr lang="en-GB" sz="1425" dirty="0" err="1">
                <a:latin typeface="Helvetica" pitchFamily="34" charset="0"/>
              </a:rPr>
              <a:t>hygroscopicity</a:t>
            </a:r>
            <a:r>
              <a:rPr lang="en-GB" sz="1425" dirty="0">
                <a:latin typeface="Helvetica" pitchFamily="34" charset="0"/>
              </a:rPr>
              <a:t> (SS, OM, BC, SU)</a:t>
            </a:r>
          </a:p>
        </p:txBody>
      </p:sp>
      <p:sp>
        <p:nvSpPr>
          <p:cNvPr id="6" name="TextBox 5"/>
          <p:cNvSpPr txBox="1"/>
          <p:nvPr/>
        </p:nvSpPr>
        <p:spPr>
          <a:xfrm>
            <a:off x="7649058" y="953771"/>
            <a:ext cx="1542855" cy="646331"/>
          </a:xfrm>
          <a:prstGeom prst="rect">
            <a:avLst/>
          </a:prstGeom>
          <a:noFill/>
        </p:spPr>
        <p:txBody>
          <a:bodyPr wrap="square" rtlCol="0">
            <a:spAutoFit/>
          </a:bodyPr>
          <a:lstStyle/>
          <a:p>
            <a:r>
              <a:rPr lang="en-GB" sz="1800" dirty="0">
                <a:solidFill>
                  <a:srgbClr val="FF5050"/>
                </a:solidFill>
                <a:latin typeface="Helvetica" pitchFamily="34" charset="0"/>
              </a:rPr>
              <a:t>f</a:t>
            </a:r>
            <a:r>
              <a:rPr lang="en-GB" sz="1800" dirty="0" smtClean="0">
                <a:solidFill>
                  <a:srgbClr val="FF5050"/>
                </a:solidFill>
                <a:latin typeface="Helvetica" pitchFamily="34" charset="0"/>
              </a:rPr>
              <a:t>ine mode</a:t>
            </a:r>
          </a:p>
          <a:p>
            <a:r>
              <a:rPr lang="en-GB" sz="1800" dirty="0">
                <a:solidFill>
                  <a:srgbClr val="0070C0"/>
                </a:solidFill>
                <a:latin typeface="Helvetica" pitchFamily="34" charset="0"/>
              </a:rPr>
              <a:t>c</a:t>
            </a:r>
            <a:r>
              <a:rPr lang="en-GB" sz="1800" dirty="0" smtClean="0">
                <a:solidFill>
                  <a:srgbClr val="0070C0"/>
                </a:solidFill>
                <a:latin typeface="Helvetica" pitchFamily="34" charset="0"/>
              </a:rPr>
              <a:t>oarse mode</a:t>
            </a:r>
            <a:endParaRPr lang="en-GB" sz="1800" dirty="0">
              <a:solidFill>
                <a:srgbClr val="0070C0"/>
              </a:solidFill>
              <a:latin typeface="Helvetica" pitchFamily="34" charset="0"/>
            </a:endParaRPr>
          </a:p>
        </p:txBody>
      </p:sp>
    </p:spTree>
    <p:extLst>
      <p:ext uri="{BB962C8B-B14F-4D97-AF65-F5344CB8AC3E}">
        <p14:creationId xmlns:p14="http://schemas.microsoft.com/office/powerpoint/2010/main" val="38218623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txBox="1">
            <a:spLocks/>
          </p:cNvSpPr>
          <p:nvPr/>
        </p:nvSpPr>
        <p:spPr>
          <a:xfrm>
            <a:off x="323528" y="44624"/>
            <a:ext cx="8113712" cy="708025"/>
          </a:xfrm>
          <a:prstGeom prst="rect">
            <a:avLst/>
          </a:prstGeom>
        </p:spPr>
        <p:txBody>
          <a:bodyPr/>
          <a:lstStyle/>
          <a:p>
            <a:pPr marL="0" marR="0" lvl="0" indent="0" algn="l" defTabSz="7620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0F3692"/>
                </a:solidFill>
                <a:effectLst/>
                <a:uLnTx/>
                <a:uFillTx/>
                <a:latin typeface="+mj-lt"/>
                <a:ea typeface="+mj-ea"/>
                <a:cs typeface="+mj-cs"/>
              </a:rPr>
              <a:t>The aerosol prediction</a:t>
            </a:r>
            <a:r>
              <a:rPr kumimoji="0" lang="en-GB" sz="2800" b="0" i="0" u="none" strike="noStrike" kern="0" cap="none" spc="0" normalizeH="0" noProof="0" dirty="0" smtClean="0">
                <a:ln>
                  <a:noFill/>
                </a:ln>
                <a:solidFill>
                  <a:srgbClr val="0F3692"/>
                </a:solidFill>
                <a:effectLst/>
                <a:uLnTx/>
                <a:uFillTx/>
                <a:latin typeface="+mj-lt"/>
                <a:ea typeface="+mj-ea"/>
                <a:cs typeface="+mj-cs"/>
              </a:rPr>
              <a:t> system: Analysis</a:t>
            </a:r>
            <a:endParaRPr kumimoji="0" lang="en-GB" sz="2800" b="0" i="0" u="none" strike="noStrike" kern="0" cap="none" spc="0" normalizeH="0" baseline="0" noProof="0" dirty="0">
              <a:ln>
                <a:noFill/>
              </a:ln>
              <a:solidFill>
                <a:srgbClr val="0F3692"/>
              </a:solidFill>
              <a:effectLst/>
              <a:uLnTx/>
              <a:uFillTx/>
              <a:latin typeface="+mj-lt"/>
              <a:ea typeface="+mj-ea"/>
              <a:cs typeface="+mj-cs"/>
            </a:endParaRPr>
          </a:p>
        </p:txBody>
      </p:sp>
      <p:sp>
        <p:nvSpPr>
          <p:cNvPr id="9" name="Content Placeholder 3"/>
          <p:cNvSpPr txBox="1">
            <a:spLocks/>
          </p:cNvSpPr>
          <p:nvPr/>
        </p:nvSpPr>
        <p:spPr>
          <a:xfrm>
            <a:off x="179512" y="692696"/>
            <a:ext cx="8856984" cy="4930775"/>
          </a:xfrm>
          <a:prstGeom prst="rect">
            <a:avLst/>
          </a:prstGeom>
        </p:spPr>
        <p:txBody>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r>
              <a:rPr lang="en-GB" sz="1700" dirty="0">
                <a:latin typeface="Helvetica" pitchFamily="34" charset="0"/>
              </a:rPr>
              <a:t>Assimilated observations are the  550nm </a:t>
            </a:r>
            <a:r>
              <a:rPr lang="en-GB" sz="1700" dirty="0" smtClean="0">
                <a:latin typeface="Helvetica" pitchFamily="34" charset="0"/>
              </a:rPr>
              <a:t>MODIS (Aqua and Terra)  </a:t>
            </a:r>
            <a:r>
              <a:rPr lang="en-GB" sz="1700" dirty="0">
                <a:latin typeface="Helvetica" pitchFamily="34" charset="0"/>
              </a:rPr>
              <a:t>Aerosol Optical Depths (AODs) over land and </a:t>
            </a:r>
            <a:r>
              <a:rPr lang="en-GB" sz="1700" dirty="0" smtClean="0">
                <a:latin typeface="Helvetica" pitchFamily="34" charset="0"/>
              </a:rPr>
              <a:t>ocean </a:t>
            </a:r>
            <a:r>
              <a:rPr lang="en-GB" sz="1700" dirty="0">
                <a:latin typeface="Helvetica" pitchFamily="34" charset="0"/>
              </a:rPr>
              <a:t>and </a:t>
            </a:r>
            <a:r>
              <a:rPr lang="en-GB" sz="1700" dirty="0" err="1" smtClean="0">
                <a:latin typeface="Helvetica" pitchFamily="34" charset="0"/>
              </a:rPr>
              <a:t>PMAp</a:t>
            </a:r>
            <a:r>
              <a:rPr lang="en-GB" sz="1700" dirty="0" smtClean="0">
                <a:latin typeface="Helvetica" pitchFamily="34" charset="0"/>
              </a:rPr>
              <a:t> (</a:t>
            </a:r>
            <a:r>
              <a:rPr lang="en-GB" sz="1700" dirty="0" err="1" smtClean="0">
                <a:latin typeface="Helvetica" pitchFamily="34" charset="0"/>
              </a:rPr>
              <a:t>Metop</a:t>
            </a:r>
            <a:r>
              <a:rPr lang="en-GB" sz="1700" dirty="0" smtClean="0">
                <a:latin typeface="Helvetica" pitchFamily="34" charset="0"/>
              </a:rPr>
              <a:t>-A) AOD over ocean</a:t>
            </a:r>
          </a:p>
          <a:p>
            <a:r>
              <a:rPr lang="en-GB" sz="1700" dirty="0" smtClean="0">
                <a:latin typeface="Helvetica" pitchFamily="34" charset="0"/>
              </a:rPr>
              <a:t>Control </a:t>
            </a:r>
            <a:r>
              <a:rPr lang="en-GB" sz="1700" dirty="0">
                <a:latin typeface="Helvetica" pitchFamily="34" charset="0"/>
              </a:rPr>
              <a:t>variable </a:t>
            </a:r>
            <a:r>
              <a:rPr lang="en-GB" sz="1700" dirty="0" smtClean="0">
                <a:latin typeface="Helvetica" pitchFamily="34" charset="0"/>
              </a:rPr>
              <a:t>is formulated </a:t>
            </a:r>
            <a:r>
              <a:rPr lang="en-GB" sz="1700" dirty="0">
                <a:latin typeface="Helvetica" pitchFamily="34" charset="0"/>
              </a:rPr>
              <a:t>in terms of the total aerosol mixing </a:t>
            </a:r>
            <a:r>
              <a:rPr lang="en-GB" sz="1700" dirty="0" smtClean="0">
                <a:latin typeface="Helvetica" pitchFamily="34" charset="0"/>
              </a:rPr>
              <a:t>ratio.</a:t>
            </a:r>
          </a:p>
          <a:p>
            <a:r>
              <a:rPr lang="en-GB" sz="1700" dirty="0" smtClean="0">
                <a:latin typeface="Helvetica" pitchFamily="34" charset="0"/>
              </a:rPr>
              <a:t>To come: </a:t>
            </a:r>
            <a:r>
              <a:rPr lang="en-GB" sz="1700" i="1" dirty="0" smtClean="0">
                <a:latin typeface="Helvetica" pitchFamily="34" charset="0"/>
              </a:rPr>
              <a:t>dual mode control variable</a:t>
            </a:r>
            <a:r>
              <a:rPr lang="en-GB" sz="1700" dirty="0" smtClean="0">
                <a:latin typeface="Helvetica" pitchFamily="34" charset="0"/>
              </a:rPr>
              <a:t>. Aerosol </a:t>
            </a:r>
            <a:r>
              <a:rPr lang="en-GB" sz="1700" dirty="0">
                <a:latin typeface="Helvetica" pitchFamily="34" charset="0"/>
              </a:rPr>
              <a:t>control variables are the</a:t>
            </a:r>
            <a:r>
              <a:rPr lang="en-GB" sz="1700" dirty="0">
                <a:solidFill>
                  <a:srgbClr val="FF0000"/>
                </a:solidFill>
                <a:latin typeface="Helvetica" pitchFamily="34" charset="0"/>
              </a:rPr>
              <a:t> </a:t>
            </a:r>
            <a:r>
              <a:rPr lang="en-GB" sz="1700" dirty="0">
                <a:solidFill>
                  <a:srgbClr val="FF7575"/>
                </a:solidFill>
                <a:latin typeface="Helvetica" pitchFamily="34" charset="0"/>
              </a:rPr>
              <a:t>fine mode </a:t>
            </a:r>
            <a:r>
              <a:rPr lang="en-GB" sz="1700" dirty="0">
                <a:latin typeface="Helvetica" pitchFamily="34" charset="0"/>
              </a:rPr>
              <a:t>(&lt;1 µm diameter)  and </a:t>
            </a:r>
            <a:r>
              <a:rPr lang="en-GB" sz="1700" dirty="0">
                <a:solidFill>
                  <a:srgbClr val="0070C0"/>
                </a:solidFill>
                <a:latin typeface="Helvetica" pitchFamily="34" charset="0"/>
              </a:rPr>
              <a:t>coarse mode</a:t>
            </a:r>
            <a:r>
              <a:rPr lang="en-GB" sz="1700" dirty="0">
                <a:latin typeface="Helvetica" pitchFamily="34" charset="0"/>
              </a:rPr>
              <a:t> aerosol mixing </a:t>
            </a:r>
            <a:r>
              <a:rPr lang="en-GB" sz="1700" dirty="0" smtClean="0">
                <a:latin typeface="Helvetica" pitchFamily="34" charset="0"/>
              </a:rPr>
              <a:t>ratio.</a:t>
            </a:r>
          </a:p>
          <a:p>
            <a:r>
              <a:rPr lang="en-GB" sz="1700" dirty="0" smtClean="0">
                <a:latin typeface="Helvetica" pitchFamily="34" charset="0"/>
              </a:rPr>
              <a:t>Improvements </a:t>
            </a:r>
            <a:r>
              <a:rPr lang="en-GB" sz="1700" dirty="0">
                <a:latin typeface="Helvetica" pitchFamily="34" charset="0"/>
              </a:rPr>
              <a:t>of dual mode control variable are especially seen in fine mode </a:t>
            </a:r>
            <a:r>
              <a:rPr lang="en-GB" sz="1700" dirty="0" smtClean="0">
                <a:latin typeface="Helvetica" pitchFamily="34" charset="0"/>
              </a:rPr>
              <a:t>AOD</a:t>
            </a:r>
          </a:p>
          <a:p>
            <a:r>
              <a:rPr lang="en-GB" sz="1700" dirty="0" smtClean="0">
                <a:latin typeface="Helvetica" pitchFamily="34" charset="0"/>
              </a:rPr>
              <a:t>Analysis  </a:t>
            </a:r>
            <a:r>
              <a:rPr lang="en-GB" sz="1700" dirty="0">
                <a:latin typeface="Helvetica" pitchFamily="34" charset="0"/>
              </a:rPr>
              <a:t>increments are repartitioned into the species according to their fractional contribution to the </a:t>
            </a:r>
            <a:r>
              <a:rPr lang="en-GB" sz="1700" dirty="0" smtClean="0">
                <a:latin typeface="Helvetica" pitchFamily="34" charset="0"/>
              </a:rPr>
              <a:t>total or fine/coarse </a:t>
            </a:r>
            <a:r>
              <a:rPr lang="en-GB" sz="1700" dirty="0">
                <a:latin typeface="Helvetica" pitchFamily="34" charset="0"/>
              </a:rPr>
              <a:t>mode </a:t>
            </a:r>
            <a:r>
              <a:rPr lang="en-GB" sz="1700" dirty="0" smtClean="0">
                <a:latin typeface="Helvetica" pitchFamily="34" charset="0"/>
              </a:rPr>
              <a:t>aerosol mixing ratio.</a:t>
            </a:r>
          </a:p>
          <a:p>
            <a:r>
              <a:rPr lang="en-GB" sz="1700" dirty="0" smtClean="0">
                <a:latin typeface="Helvetica" pitchFamily="34" charset="0"/>
              </a:rPr>
              <a:t>Background </a:t>
            </a:r>
            <a:r>
              <a:rPr lang="en-GB" sz="1700" dirty="0">
                <a:latin typeface="Helvetica" pitchFamily="34" charset="0"/>
              </a:rPr>
              <a:t>error statistics </a:t>
            </a:r>
            <a:r>
              <a:rPr lang="en-GB" sz="1700" dirty="0" smtClean="0">
                <a:latin typeface="Helvetica" pitchFamily="34" charset="0"/>
              </a:rPr>
              <a:t>were computed </a:t>
            </a:r>
            <a:r>
              <a:rPr lang="en-GB" sz="1700" dirty="0">
                <a:latin typeface="Helvetica" pitchFamily="34" charset="0"/>
              </a:rPr>
              <a:t>using forecasts errors as in the NMC method (48h-24h forecast differences</a:t>
            </a:r>
            <a:r>
              <a:rPr lang="en-GB" sz="1700" dirty="0" smtClean="0">
                <a:latin typeface="Helvetica" pitchFamily="34" charset="0"/>
              </a:rPr>
              <a:t>).</a:t>
            </a:r>
          </a:p>
          <a:p>
            <a:r>
              <a:rPr lang="en-GB" sz="1700" dirty="0" smtClean="0">
                <a:latin typeface="Helvetica" pitchFamily="34" charset="0"/>
              </a:rPr>
              <a:t>Observation </a:t>
            </a:r>
            <a:r>
              <a:rPr lang="en-GB" sz="1700" dirty="0">
                <a:latin typeface="Helvetica" pitchFamily="34" charset="0"/>
              </a:rPr>
              <a:t>errors are prescribed fixed </a:t>
            </a:r>
            <a:r>
              <a:rPr lang="en-GB" sz="1700" dirty="0" smtClean="0">
                <a:latin typeface="Helvetica" pitchFamily="34" charset="0"/>
              </a:rPr>
              <a:t>values</a:t>
            </a:r>
            <a:r>
              <a:rPr lang="en-GB" sz="1700" dirty="0">
                <a:latin typeface="Helvetica" pitchFamily="34" charset="0"/>
              </a:rPr>
              <a:t>. </a:t>
            </a:r>
            <a:endParaRPr lang="en-GB" sz="1700" dirty="0" smtClean="0">
              <a:latin typeface="Helvetica" pitchFamily="34" charset="0"/>
            </a:endParaRPr>
          </a:p>
          <a:p>
            <a:r>
              <a:rPr lang="en-GB" sz="1700" dirty="0" smtClean="0">
                <a:latin typeface="Helvetica" pitchFamily="34" charset="0"/>
              </a:rPr>
              <a:t>Variational bias correction is </a:t>
            </a:r>
            <a:r>
              <a:rPr lang="en-GB" sz="1700" dirty="0">
                <a:latin typeface="Helvetica" pitchFamily="34" charset="0"/>
              </a:rPr>
              <a:t>applied  to </a:t>
            </a:r>
            <a:r>
              <a:rPr lang="en-GB" sz="1700" dirty="0" smtClean="0">
                <a:latin typeface="Helvetica" pitchFamily="34" charset="0"/>
              </a:rPr>
              <a:t>AOD.</a:t>
            </a:r>
          </a:p>
          <a:p>
            <a:endParaRPr lang="en-GB" sz="1700" dirty="0" smtClean="0">
              <a:latin typeface="Helvetica" pitchFamily="34" charset="0"/>
            </a:endParaRPr>
          </a:p>
          <a:p>
            <a:endParaRPr lang="en-GB" sz="1700" dirty="0"/>
          </a:p>
        </p:txBody>
      </p:sp>
    </p:spTree>
    <p:extLst>
      <p:ext uri="{BB962C8B-B14F-4D97-AF65-F5344CB8AC3E}">
        <p14:creationId xmlns:p14="http://schemas.microsoft.com/office/powerpoint/2010/main" val="3397536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0"/>
          </p:nvPr>
        </p:nvSpPr>
        <p:spPr>
          <a:xfrm>
            <a:off x="4932363" y="6353175"/>
            <a:ext cx="1079500" cy="388938"/>
          </a:xfrm>
        </p:spPr>
        <p:txBody>
          <a:bodyPr/>
          <a:lstStyle/>
          <a:p>
            <a:r>
              <a:rPr lang="en-GB">
                <a:solidFill>
                  <a:srgbClr val="FFFFFF"/>
                </a:solidFill>
              </a:rPr>
              <a:t>Slide </a:t>
            </a:r>
            <a:fld id="{43DB1D26-F402-4C80-ABA5-EB4C13CEC433}" type="slidenum">
              <a:rPr lang="en-GB">
                <a:solidFill>
                  <a:srgbClr val="FFFFFF"/>
                </a:solidFill>
              </a:rPr>
              <a:pPr/>
              <a:t>4</a:t>
            </a:fld>
            <a:endParaRPr lang="en-GB">
              <a:solidFill>
                <a:srgbClr val="FFFFFF"/>
              </a:solidFill>
            </a:endParaRPr>
          </a:p>
        </p:txBody>
      </p:sp>
      <p:sp>
        <p:nvSpPr>
          <p:cNvPr id="172036" name="Rectangle 4"/>
          <p:cNvSpPr>
            <a:spLocks noGrp="1" noChangeArrowheads="1"/>
          </p:cNvSpPr>
          <p:nvPr>
            <p:ph type="title"/>
          </p:nvPr>
        </p:nvSpPr>
        <p:spPr>
          <a:xfrm>
            <a:off x="467544" y="128687"/>
            <a:ext cx="8113712" cy="708025"/>
          </a:xfrm>
        </p:spPr>
        <p:txBody>
          <a:bodyPr/>
          <a:lstStyle/>
          <a:p>
            <a:r>
              <a:rPr lang="en-US" dirty="0" smtClean="0"/>
              <a:t>1. Introduction</a:t>
            </a:r>
            <a:endParaRPr lang="en-US" dirty="0"/>
          </a:p>
        </p:txBody>
      </p:sp>
      <p:sp>
        <p:nvSpPr>
          <p:cNvPr id="6" name="Rectangle 2"/>
          <p:cNvSpPr txBox="1">
            <a:spLocks noChangeArrowheads="1"/>
          </p:cNvSpPr>
          <p:nvPr/>
        </p:nvSpPr>
        <p:spPr bwMode="auto">
          <a:xfrm>
            <a:off x="323850" y="1112440"/>
            <a:ext cx="8820150" cy="3468688"/>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Environmental and health </a:t>
            </a:r>
            <a:r>
              <a:rPr lang="en-GB" sz="2400" b="0" kern="0" dirty="0">
                <a:solidFill>
                  <a:srgbClr val="000000"/>
                </a:solidFill>
              </a:rPr>
              <a:t>concern (29,000 premature </a:t>
            </a:r>
            <a:r>
              <a:rPr lang="en-GB" sz="2400" b="0" kern="0" dirty="0" smtClean="0">
                <a:solidFill>
                  <a:srgbClr val="000000"/>
                </a:solidFill>
              </a:rPr>
              <a:t>deaths in UK per year)</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Important to provide air quality forecasts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Expertise in data assimilation and atmospheric modelling</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Not principally different from meteorological DA but several new challenges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Interaction of atmospheric composition (AC) and NWP</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Feedback on dynamics via radiation scheme</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Precipitation and clouds </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Satellite data observations influenced by aerosols (and trace gases)</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Hydrocarbon (Methane) oxidation is water vapour source</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Assimilation of AC data can have impact on wind field</a:t>
            </a:r>
            <a:endParaRPr lang="en-GB" sz="2000" kern="0" dirty="0">
              <a:solidFill>
                <a:srgbClr val="0000FF"/>
              </a:solidFill>
            </a:endParaRPr>
          </a:p>
          <a:p>
            <a:pPr defTabSz="914400" eaLnBrk="0" hangingPunct="0">
              <a:lnSpc>
                <a:spcPct val="100000"/>
              </a:lnSpc>
              <a:spcBef>
                <a:spcPts val="1125"/>
              </a:spcBef>
              <a:spcAft>
                <a:spcPct val="0"/>
              </a:spcAft>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b="0" kern="0" dirty="0">
              <a:solidFill>
                <a:srgbClr val="000000"/>
              </a:solidFill>
              <a:latin typeface="Times" pitchFamily="18" charset="0"/>
            </a:endParaRP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smtClean="0">
              <a:solidFill>
                <a:srgbClr val="FF0000"/>
              </a:solidFill>
            </a:endParaRPr>
          </a:p>
          <a:p>
            <a:pPr marL="481013" lvl="1" indent="0">
              <a:spcBef>
                <a:spcPts val="600"/>
              </a:spcBef>
              <a:spcAft>
                <a:spcPct val="0"/>
              </a:spcAft>
              <a:buClr>
                <a:srgbClr val="000000"/>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a:solidFill>
                <a:srgbClr val="FF0000"/>
              </a:solidFill>
            </a:endParaRPr>
          </a:p>
        </p:txBody>
      </p:sp>
    </p:spTree>
    <p:extLst>
      <p:ext uri="{BB962C8B-B14F-4D97-AF65-F5344CB8AC3E}">
        <p14:creationId xmlns:p14="http://schemas.microsoft.com/office/powerpoint/2010/main" val="185749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030" t="27294" r="-1"/>
          <a:stretch/>
        </p:blipFill>
        <p:spPr>
          <a:xfrm>
            <a:off x="0" y="1589317"/>
            <a:ext cx="7698432" cy="3919711"/>
          </a:xfrm>
          <a:prstGeom prst="rect">
            <a:avLst/>
          </a:prstGeom>
        </p:spPr>
      </p:pic>
      <p:sp>
        <p:nvSpPr>
          <p:cNvPr id="2" name="Title 1"/>
          <p:cNvSpPr>
            <a:spLocks noGrp="1"/>
          </p:cNvSpPr>
          <p:nvPr>
            <p:ph type="title"/>
          </p:nvPr>
        </p:nvSpPr>
        <p:spPr>
          <a:xfrm>
            <a:off x="35496" y="404664"/>
            <a:ext cx="8660593" cy="648072"/>
          </a:xfrm>
        </p:spPr>
        <p:txBody>
          <a:bodyPr>
            <a:normAutofit fontScale="90000"/>
          </a:bodyPr>
          <a:lstStyle/>
          <a:p>
            <a:pPr algn="ctr"/>
            <a:r>
              <a:rPr lang="en-GB" sz="2400" b="1" dirty="0" smtClean="0"/>
              <a:t>AOD data availability in CAMS NRT system, </a:t>
            </a:r>
            <a:br>
              <a:rPr lang="en-GB" sz="2400" b="1" dirty="0" smtClean="0"/>
            </a:br>
            <a:r>
              <a:rPr lang="en-GB" sz="2400" b="1" dirty="0" smtClean="0"/>
              <a:t>20170201, 12z</a:t>
            </a:r>
            <a:endParaRPr lang="en-GB" sz="2400" b="1" dirty="0"/>
          </a:p>
        </p:txBody>
      </p:sp>
      <p:sp>
        <p:nvSpPr>
          <p:cNvPr id="23" name="TextBox 22"/>
          <p:cNvSpPr txBox="1"/>
          <p:nvPr/>
        </p:nvSpPr>
        <p:spPr>
          <a:xfrm>
            <a:off x="6073300" y="1207888"/>
            <a:ext cx="1069252" cy="646331"/>
          </a:xfrm>
          <a:prstGeom prst="rect">
            <a:avLst/>
          </a:prstGeom>
          <a:solidFill>
            <a:srgbClr val="00FFFF"/>
          </a:solidFill>
        </p:spPr>
        <p:txBody>
          <a:bodyPr wrap="square" rtlCol="0">
            <a:spAutoFit/>
          </a:bodyPr>
          <a:lstStyle/>
          <a:p>
            <a:r>
              <a:rPr lang="en-GB" sz="1800" b="1" dirty="0" err="1" smtClean="0">
                <a:solidFill>
                  <a:srgbClr val="000000"/>
                </a:solidFill>
                <a:latin typeface="Calibri" pitchFamily="34" charset="0"/>
              </a:rPr>
              <a:t>PMAp</a:t>
            </a:r>
            <a:endParaRPr lang="en-GB" sz="1800" b="1" dirty="0" smtClean="0">
              <a:solidFill>
                <a:srgbClr val="000000"/>
              </a:solidFill>
              <a:latin typeface="Calibri" pitchFamily="34" charset="0"/>
            </a:endParaRPr>
          </a:p>
          <a:p>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24" name="TextBox 23"/>
          <p:cNvSpPr txBox="1"/>
          <p:nvPr/>
        </p:nvSpPr>
        <p:spPr>
          <a:xfrm>
            <a:off x="683568" y="1211220"/>
            <a:ext cx="1224136"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MODIS Aqua</a:t>
            </a:r>
            <a:endParaRPr lang="en-GB" sz="1800" b="1" dirty="0">
              <a:solidFill>
                <a:srgbClr val="000000"/>
              </a:solidFill>
              <a:latin typeface="Calibri" pitchFamily="34" charset="0"/>
            </a:endParaRPr>
          </a:p>
        </p:txBody>
      </p:sp>
      <p:sp>
        <p:nvSpPr>
          <p:cNvPr id="26" name="TextBox 25"/>
          <p:cNvSpPr txBox="1"/>
          <p:nvPr/>
        </p:nvSpPr>
        <p:spPr>
          <a:xfrm>
            <a:off x="2555776" y="1207888"/>
            <a:ext cx="1069252" cy="646331"/>
          </a:xfrm>
          <a:prstGeom prst="rect">
            <a:avLst/>
          </a:prstGeom>
          <a:solidFill>
            <a:srgbClr val="CC66FF"/>
          </a:solidFill>
        </p:spPr>
        <p:txBody>
          <a:bodyPr wrap="square" rtlCol="0">
            <a:spAutoFit/>
          </a:bodyPr>
          <a:lstStyle/>
          <a:p>
            <a:r>
              <a:rPr lang="en-GB" sz="1800" b="1" dirty="0" smtClean="0">
                <a:solidFill>
                  <a:srgbClr val="000000"/>
                </a:solidFill>
                <a:latin typeface="Calibri" pitchFamily="34" charset="0"/>
              </a:rPr>
              <a:t>MODIS Terra</a:t>
            </a:r>
            <a:endParaRPr lang="en-GB" sz="1800" b="1" dirty="0">
              <a:solidFill>
                <a:srgbClr val="000000"/>
              </a:solidFill>
              <a:latin typeface="Calibri" pitchFamily="34" charset="0"/>
            </a:endParaRPr>
          </a:p>
        </p:txBody>
      </p:sp>
      <p:sp>
        <p:nvSpPr>
          <p:cNvPr id="27" name="TextBox 26"/>
          <p:cNvSpPr txBox="1"/>
          <p:nvPr/>
        </p:nvSpPr>
        <p:spPr>
          <a:xfrm>
            <a:off x="1043608" y="5836218"/>
            <a:ext cx="1368152"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monitored</a:t>
            </a:r>
            <a:endParaRPr lang="en-GB" sz="2000" dirty="0">
              <a:solidFill>
                <a:srgbClr val="000000"/>
              </a:solidFill>
              <a:latin typeface="Calibri" pitchFamily="34" charset="0"/>
            </a:endParaRPr>
          </a:p>
        </p:txBody>
      </p:sp>
      <p:sp>
        <p:nvSpPr>
          <p:cNvPr id="28" name="Rectangle 27"/>
          <p:cNvSpPr/>
          <p:nvPr/>
        </p:nvSpPr>
        <p:spPr>
          <a:xfrm>
            <a:off x="251520" y="5940511"/>
            <a:ext cx="792088" cy="296801"/>
          </a:xfrm>
          <a:prstGeom prst="rect">
            <a:avLst/>
          </a:prstGeom>
          <a:pattFill prst="wdUpDiag">
            <a:fgClr>
              <a:schemeClr val="bg1">
                <a:lumMod val="50000"/>
              </a:schemeClr>
            </a:fgClr>
            <a:bgClr>
              <a:schemeClr val="bg1"/>
            </a:bgClr>
          </a:patt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9" name="TextBox 28"/>
          <p:cNvSpPr txBox="1"/>
          <p:nvPr/>
        </p:nvSpPr>
        <p:spPr>
          <a:xfrm>
            <a:off x="1043606" y="5485470"/>
            <a:ext cx="1584177"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assimilated</a:t>
            </a:r>
            <a:endParaRPr lang="en-GB" sz="2000" dirty="0">
              <a:solidFill>
                <a:srgbClr val="000000"/>
              </a:solidFill>
              <a:latin typeface="Calibri" pitchFamily="34" charset="0"/>
            </a:endParaRPr>
          </a:p>
        </p:txBody>
      </p:sp>
      <p:sp>
        <p:nvSpPr>
          <p:cNvPr id="30" name="Rectangle 29"/>
          <p:cNvSpPr/>
          <p:nvPr/>
        </p:nvSpPr>
        <p:spPr>
          <a:xfrm>
            <a:off x="251519" y="5589763"/>
            <a:ext cx="792088" cy="296801"/>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4" name="TextBox 33"/>
          <p:cNvSpPr txBox="1"/>
          <p:nvPr/>
        </p:nvSpPr>
        <p:spPr>
          <a:xfrm>
            <a:off x="4355976" y="1196752"/>
            <a:ext cx="1069252" cy="646331"/>
          </a:xfrm>
          <a:prstGeom prst="rect">
            <a:avLst/>
          </a:prstGeom>
          <a:pattFill prst="wdUpDiag">
            <a:fgClr>
              <a:srgbClr val="3399FF"/>
            </a:fgClr>
            <a:bgClr>
              <a:schemeClr val="bg1"/>
            </a:bgClr>
          </a:pattFill>
        </p:spPr>
        <p:txBody>
          <a:bodyPr wrap="square" rtlCol="0">
            <a:spAutoFit/>
          </a:bodyPr>
          <a:lstStyle/>
          <a:p>
            <a:r>
              <a:rPr lang="en-GB" sz="1800" b="1" dirty="0" err="1" smtClean="0">
                <a:solidFill>
                  <a:srgbClr val="000000"/>
                </a:solidFill>
                <a:latin typeface="Calibri" pitchFamily="34" charset="0"/>
              </a:rPr>
              <a:t>PMAp</a:t>
            </a:r>
            <a:r>
              <a:rPr lang="en-GB" sz="1800" b="1" dirty="0" smtClean="0">
                <a:solidFill>
                  <a:srgbClr val="000000"/>
                </a:solidFill>
                <a:latin typeface="Calibri" pitchFamily="34" charset="0"/>
              </a:rPr>
              <a:t>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Tree>
    <p:extLst>
      <p:ext uri="{BB962C8B-B14F-4D97-AF65-F5344CB8AC3E}">
        <p14:creationId xmlns:p14="http://schemas.microsoft.com/office/powerpoint/2010/main" val="18025619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450850" y="608013"/>
            <a:ext cx="8693150" cy="5715000"/>
          </a:xfrm>
          <a:prstGeom prst="rect">
            <a:avLst/>
          </a:prstGeom>
          <a:noFill/>
          <a:ln w="9525">
            <a:noFill/>
            <a:miter lim="800000"/>
            <a:headEnd/>
            <a:tailEnd/>
          </a:ln>
          <a:effectLst/>
        </p:spPr>
        <p:txBody>
          <a:bodyPr lIns="92075" tIns="46038" rIns="92075" bIns="46038">
            <a:spAutoFit/>
          </a:bodyPr>
          <a:lstStyle/>
          <a:p>
            <a:pPr marL="457200" indent="-457200" algn="l" eaLnBrk="0" hangingPunct="0"/>
            <a:r>
              <a:rPr lang="en-GB" sz="1600" b="1">
                <a:solidFill>
                  <a:srgbClr val="FF0000"/>
                </a:solidFill>
                <a:latin typeface="Helvetica" pitchFamily="34" charset="0"/>
              </a:rPr>
              <a:t>Nonlinear run</a:t>
            </a:r>
            <a:r>
              <a:rPr lang="en-GB" sz="1600">
                <a:latin typeface="Helvetica" pitchFamily="34" charset="0"/>
              </a:rPr>
              <a:t>:</a:t>
            </a:r>
          </a:p>
          <a:p>
            <a:pPr marL="457200" indent="-457200" algn="l" eaLnBrk="0" hangingPunct="0">
              <a:buFontTx/>
              <a:buChar char="•"/>
            </a:pPr>
            <a:r>
              <a:rPr lang="en-GB" sz="1600">
                <a:latin typeface="Helvetica" pitchFamily="34" charset="0"/>
              </a:rPr>
              <a:t>All bins/species are initialized from a previous forecast; the total aerosol mixing ratio is  initialized from sum of all bins/species.</a:t>
            </a:r>
          </a:p>
          <a:p>
            <a:pPr marL="457200" indent="-457200" algn="l" eaLnBrk="0" hangingPunct="0">
              <a:buFontTx/>
              <a:buChar char="•"/>
            </a:pPr>
            <a:r>
              <a:rPr lang="en-GB" sz="1600">
                <a:latin typeface="Helvetica" pitchFamily="34" charset="0"/>
              </a:rPr>
              <a:t>All aerosol variables go through advection, vertical diffusion and convection. </a:t>
            </a:r>
          </a:p>
          <a:p>
            <a:pPr marL="457200" indent="-457200" algn="l" eaLnBrk="0" hangingPunct="0">
              <a:buFontTx/>
              <a:buChar char="•"/>
            </a:pPr>
            <a:r>
              <a:rPr lang="en-GB" sz="1600">
                <a:latin typeface="Helvetica" pitchFamily="34" charset="0"/>
              </a:rPr>
              <a:t>Individual bins/species mixing ratio are used to compute optical depth according to the bin/species-specific optical properties. </a:t>
            </a:r>
          </a:p>
          <a:p>
            <a:pPr marL="457200" indent="-457200" algn="l" eaLnBrk="0" hangingPunct="0">
              <a:buFontTx/>
              <a:buChar char="•"/>
            </a:pPr>
            <a:endParaRPr lang="en-GB" sz="1600" b="1">
              <a:latin typeface="Helvetica" pitchFamily="34" charset="0"/>
            </a:endParaRPr>
          </a:p>
          <a:p>
            <a:pPr marL="457200" indent="-457200" algn="l" eaLnBrk="0" hangingPunct="0"/>
            <a:r>
              <a:rPr lang="en-GB" sz="1600" b="1">
                <a:solidFill>
                  <a:srgbClr val="FF0000"/>
                </a:solidFill>
                <a:latin typeface="Helvetica" pitchFamily="34" charset="0"/>
              </a:rPr>
              <a:t>Tangent linear/adjoint runs</a:t>
            </a:r>
            <a:r>
              <a:rPr lang="en-GB" sz="1600">
                <a:latin typeface="Helvetica" pitchFamily="34" charset="0"/>
              </a:rPr>
              <a:t>:</a:t>
            </a:r>
          </a:p>
          <a:p>
            <a:pPr marL="457200" indent="-457200" algn="l" eaLnBrk="0" hangingPunct="0">
              <a:buFontTx/>
              <a:buAutoNum type="arabicPeriod"/>
            </a:pPr>
            <a:r>
              <a:rPr lang="en-GB" sz="1600">
                <a:latin typeface="Helvetica" pitchFamily="34" charset="0"/>
              </a:rPr>
              <a:t>Perturbations of optical depth are started from zero perturbations on individual bin/species mixing ratios on the first call of the tangent linear. </a:t>
            </a:r>
          </a:p>
          <a:p>
            <a:pPr marL="457200" indent="-457200" algn="l" eaLnBrk="0" hangingPunct="0">
              <a:buFontTx/>
              <a:buAutoNum type="arabicPeriod"/>
            </a:pPr>
            <a:r>
              <a:rPr lang="en-GB" sz="1600">
                <a:latin typeface="Helvetica" pitchFamily="34" charset="0"/>
              </a:rPr>
              <a:t>These perturbations are then passed to the adjoint routine to compute the gradient wrt individual bin/species mixing ratios. The gradient in the total aerosol mixing is then obtained from  </a:t>
            </a:r>
          </a:p>
          <a:p>
            <a:pPr marL="457200" indent="-457200" algn="l" eaLnBrk="0" hangingPunct="0"/>
            <a:r>
              <a:rPr lang="en-GB" sz="1600">
                <a:latin typeface="Helvetica" pitchFamily="34" charset="0"/>
              </a:rPr>
              <a:t> </a:t>
            </a:r>
          </a:p>
          <a:p>
            <a:pPr marL="457200" indent="-457200" algn="l" eaLnBrk="0" hangingPunct="0"/>
            <a:r>
              <a:rPr lang="en-GB" sz="1600">
                <a:latin typeface="Helvetica" pitchFamily="34" charset="0"/>
              </a:rPr>
              <a:t>       where</a:t>
            </a:r>
            <a:r>
              <a:rPr lang="en-GB" sz="1600">
                <a:solidFill>
                  <a:srgbClr val="FF3300"/>
                </a:solidFill>
                <a:latin typeface="Helvetica" pitchFamily="34" charset="0"/>
              </a:rPr>
              <a:t> </a:t>
            </a:r>
            <a:r>
              <a:rPr lang="en-GB" sz="1600">
                <a:latin typeface="Helvetica" pitchFamily="34" charset="0"/>
              </a:rPr>
              <a:t>f</a:t>
            </a:r>
            <a:r>
              <a:rPr lang="en-GB" sz="1600" baseline="-25000">
                <a:latin typeface="Helvetica" pitchFamily="34" charset="0"/>
              </a:rPr>
              <a:t>i</a:t>
            </a:r>
            <a:r>
              <a:rPr lang="en-GB" sz="1600">
                <a:latin typeface="Helvetica" pitchFamily="34" charset="0"/>
              </a:rPr>
              <a:t>  represents the fractional contribution of each bin/species to the total </a:t>
            </a:r>
          </a:p>
          <a:p>
            <a:pPr marL="457200" indent="-457200" algn="l" eaLnBrk="0" hangingPunct="0"/>
            <a:r>
              <a:rPr lang="en-GB" sz="1600">
                <a:latin typeface="Helvetica" pitchFamily="34" charset="0"/>
              </a:rPr>
              <a:t>       mixing ratio.</a:t>
            </a:r>
          </a:p>
          <a:p>
            <a:pPr marL="457200" indent="-457200" algn="l" eaLnBrk="0" hangingPunct="0"/>
            <a:r>
              <a:rPr lang="en-GB" sz="1600">
                <a:latin typeface="Helvetica" pitchFamily="34" charset="0"/>
              </a:rPr>
              <a:t>3.    The gradient wrt total aerosol mixing ratio is then used in the minimization and </a:t>
            </a:r>
          </a:p>
          <a:p>
            <a:pPr marL="457200" indent="-457200" algn="l" eaLnBrk="0" hangingPunct="0"/>
            <a:r>
              <a:rPr lang="en-GB" sz="1600">
                <a:latin typeface="Helvetica" pitchFamily="34" charset="0"/>
              </a:rPr>
              <a:t>        the resulting increment in r</a:t>
            </a:r>
            <a:r>
              <a:rPr lang="en-GB" sz="1600" baseline="-25000">
                <a:latin typeface="Helvetica" pitchFamily="34" charset="0"/>
              </a:rPr>
              <a:t>t</a:t>
            </a:r>
            <a:r>
              <a:rPr lang="en-GB" sz="1600">
                <a:latin typeface="Helvetica" pitchFamily="34" charset="0"/>
              </a:rPr>
              <a:t> is used in the tangent linear run to compute </a:t>
            </a:r>
          </a:p>
          <a:p>
            <a:pPr marL="457200" indent="-457200" algn="l" eaLnBrk="0" hangingPunct="0"/>
            <a:r>
              <a:rPr lang="en-GB" sz="1600">
                <a:latin typeface="Helvetica" pitchFamily="34" charset="0"/>
              </a:rPr>
              <a:t>        updated perturbations on the individual bin/species mixing ratios as follows:</a:t>
            </a:r>
          </a:p>
          <a:p>
            <a:pPr marL="457200" indent="-457200" algn="l" eaLnBrk="0" hangingPunct="0"/>
            <a:endParaRPr lang="en-GB" sz="1600">
              <a:latin typeface="Helvetica" pitchFamily="34" charset="0"/>
            </a:endParaRPr>
          </a:p>
          <a:p>
            <a:pPr marL="457200" indent="-457200" algn="l" eaLnBrk="0" hangingPunct="0"/>
            <a:r>
              <a:rPr lang="en-GB" sz="1600">
                <a:latin typeface="Helvetica" pitchFamily="34" charset="0"/>
              </a:rPr>
              <a:t>        </a:t>
            </a:r>
          </a:p>
          <a:p>
            <a:pPr marL="457200" indent="-457200" algn="l" eaLnBrk="0" hangingPunct="0"/>
            <a:endParaRPr lang="en-GB" sz="1600">
              <a:latin typeface="Helvetica" pitchFamily="34" charset="0"/>
            </a:endParaRPr>
          </a:p>
          <a:p>
            <a:pPr marL="457200" indent="-457200" algn="l" eaLnBrk="0" hangingPunct="0"/>
            <a:r>
              <a:rPr lang="en-GB" sz="1600">
                <a:latin typeface="Helvetica" pitchFamily="34" charset="0"/>
              </a:rPr>
              <a:t>        This last step is not fully justifiable unless                  at all times and at all locations.</a:t>
            </a:r>
          </a:p>
        </p:txBody>
      </p:sp>
      <p:sp>
        <p:nvSpPr>
          <p:cNvPr id="158723" name="Rectangle 3"/>
          <p:cNvSpPr>
            <a:spLocks noGrp="1" noChangeArrowheads="1"/>
          </p:cNvSpPr>
          <p:nvPr>
            <p:ph type="title" sz="quarter"/>
          </p:nvPr>
        </p:nvSpPr>
        <p:spPr bwMode="auto">
          <a:xfrm>
            <a:off x="457200" y="115888"/>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GB" sz="2000" b="1" u="sng">
                <a:solidFill>
                  <a:schemeClr val="tx1"/>
                </a:solidFill>
                <a:latin typeface="Helvetica" pitchFamily="34" charset="0"/>
              </a:rPr>
              <a:t>How does it work?</a:t>
            </a:r>
          </a:p>
        </p:txBody>
      </p:sp>
      <p:graphicFrame>
        <p:nvGraphicFramePr>
          <p:cNvPr id="158729" name="Object 9"/>
          <p:cNvGraphicFramePr>
            <a:graphicFrameLocks noChangeAspect="1"/>
          </p:cNvGraphicFramePr>
          <p:nvPr/>
        </p:nvGraphicFramePr>
        <p:xfrm>
          <a:off x="3924300" y="3721100"/>
          <a:ext cx="936625" cy="428625"/>
        </p:xfrm>
        <a:graphic>
          <a:graphicData uri="http://schemas.openxmlformats.org/presentationml/2006/ole">
            <mc:AlternateContent xmlns:mc="http://schemas.openxmlformats.org/markup-compatibility/2006">
              <mc:Choice xmlns:v="urn:schemas-microsoft-com:vml" Requires="v">
                <p:oleObj spid="_x0000_s288946" name="Equation" r:id="rId4" imgW="749160" imgH="342720" progId="Equation.3">
                  <p:embed/>
                </p:oleObj>
              </mc:Choice>
              <mc:Fallback>
                <p:oleObj name="Equation" r:id="rId4" imgW="74916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300" y="3721100"/>
                        <a:ext cx="9366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31" name="Rectangle 11"/>
          <p:cNvSpPr>
            <a:spLocks noChangeArrowheads="1"/>
          </p:cNvSpPr>
          <p:nvPr/>
        </p:nvSpPr>
        <p:spPr bwMode="auto">
          <a:xfrm>
            <a:off x="3851275" y="3644900"/>
            <a:ext cx="1009650" cy="433388"/>
          </a:xfrm>
          <a:prstGeom prst="rect">
            <a:avLst/>
          </a:prstGeom>
          <a:noFill/>
          <a:ln w="25400">
            <a:solidFill>
              <a:srgbClr val="FF0000"/>
            </a:solidFill>
            <a:miter lim="800000"/>
            <a:headEnd/>
            <a:tailEnd/>
          </a:ln>
          <a:effectLst/>
        </p:spPr>
        <p:txBody>
          <a:bodyPr wrap="none" anchor="ctr"/>
          <a:lstStyle/>
          <a:p>
            <a:endParaRPr lang="en-GB"/>
          </a:p>
        </p:txBody>
      </p:sp>
      <p:sp>
        <p:nvSpPr>
          <p:cNvPr id="158732" name="Rectangle 12"/>
          <p:cNvSpPr>
            <a:spLocks noChangeArrowheads="1"/>
          </p:cNvSpPr>
          <p:nvPr/>
        </p:nvSpPr>
        <p:spPr bwMode="auto">
          <a:xfrm>
            <a:off x="4140200" y="5372100"/>
            <a:ext cx="863600" cy="504825"/>
          </a:xfrm>
          <a:prstGeom prst="rect">
            <a:avLst/>
          </a:prstGeom>
          <a:noFill/>
          <a:ln w="25400">
            <a:solidFill>
              <a:srgbClr val="FF0000"/>
            </a:solidFill>
            <a:miter lim="800000"/>
            <a:headEnd/>
            <a:tailEnd/>
          </a:ln>
          <a:effectLst/>
        </p:spPr>
        <p:txBody>
          <a:bodyPr wrap="none" anchor="ctr"/>
          <a:lstStyle/>
          <a:p>
            <a:endParaRPr lang="en-GB"/>
          </a:p>
        </p:txBody>
      </p:sp>
      <p:graphicFrame>
        <p:nvGraphicFramePr>
          <p:cNvPr id="158733" name="Object 13"/>
          <p:cNvGraphicFramePr>
            <a:graphicFrameLocks noChangeAspect="1"/>
          </p:cNvGraphicFramePr>
          <p:nvPr/>
        </p:nvGraphicFramePr>
        <p:xfrm>
          <a:off x="4237038" y="5445125"/>
          <a:ext cx="766762" cy="363538"/>
        </p:xfrm>
        <a:graphic>
          <a:graphicData uri="http://schemas.openxmlformats.org/presentationml/2006/ole">
            <mc:AlternateContent xmlns:mc="http://schemas.openxmlformats.org/markup-compatibility/2006">
              <mc:Choice xmlns:v="urn:schemas-microsoft-com:vml" Requires="v">
                <p:oleObj spid="_x0000_s288947" name="Equation" r:id="rId6" imgW="507960" imgH="241200" progId="Equation.3">
                  <p:embed/>
                </p:oleObj>
              </mc:Choice>
              <mc:Fallback>
                <p:oleObj name="Equation" r:id="rId6" imgW="50796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7038" y="5445125"/>
                        <a:ext cx="766762"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8737" name="Object 17"/>
          <p:cNvGraphicFramePr>
            <a:graphicFrameLocks noChangeAspect="1"/>
          </p:cNvGraphicFramePr>
          <p:nvPr/>
        </p:nvGraphicFramePr>
        <p:xfrm>
          <a:off x="4857750" y="6021388"/>
          <a:ext cx="558800" cy="342900"/>
        </p:xfrm>
        <a:graphic>
          <a:graphicData uri="http://schemas.openxmlformats.org/presentationml/2006/ole">
            <mc:AlternateContent xmlns:mc="http://schemas.openxmlformats.org/markup-compatibility/2006">
              <mc:Choice xmlns:v="urn:schemas-microsoft-com:vml" Requires="v">
                <p:oleObj spid="_x0000_s288948" name="Equation" r:id="rId8" imgW="558720" imgH="342720" progId="Equation.3">
                  <p:embed/>
                </p:oleObj>
              </mc:Choice>
              <mc:Fallback>
                <p:oleObj name="Equation" r:id="rId8" imgW="558720" imgH="34272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7750" y="6021388"/>
                        <a:ext cx="558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38" name="Rectangle 18"/>
          <p:cNvSpPr>
            <a:spLocks noChangeArrowheads="1"/>
          </p:cNvSpPr>
          <p:nvPr/>
        </p:nvSpPr>
        <p:spPr bwMode="auto">
          <a:xfrm>
            <a:off x="4787900" y="5948363"/>
            <a:ext cx="720725" cy="433387"/>
          </a:xfrm>
          <a:prstGeom prst="rect">
            <a:avLst/>
          </a:prstGeom>
          <a:noFill/>
          <a:ln w="25400">
            <a:solidFill>
              <a:srgbClr val="FF0000"/>
            </a:solidFill>
            <a:miter lim="800000"/>
            <a:headEnd/>
            <a:tailEnd/>
          </a:ln>
          <a:effectLst/>
        </p:spPr>
        <p:txBody>
          <a:bodyPr wrap="none" anchor="ctr"/>
          <a:lstStyle/>
          <a:p>
            <a:endParaRPr lang="en-GB"/>
          </a:p>
        </p:txBody>
      </p:sp>
    </p:spTree>
    <p:extLst>
      <p:ext uri="{BB962C8B-B14F-4D97-AF65-F5344CB8AC3E}">
        <p14:creationId xmlns:p14="http://schemas.microsoft.com/office/powerpoint/2010/main" val="78330885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3">
            <a:extLst>
              <a:ext uri="{28A0092B-C50C-407E-A947-70E740481C1C}">
                <a14:useLocalDpi xmlns:a14="http://schemas.microsoft.com/office/drawing/2010/main" val="0"/>
              </a:ext>
            </a:extLst>
          </a:blip>
          <a:srcRect l="61093" t="16586" r="8786" b="47250"/>
          <a:stretch>
            <a:fillRect/>
          </a:stretch>
        </p:blipFill>
        <p:spPr bwMode="auto">
          <a:xfrm>
            <a:off x="112694" y="897931"/>
            <a:ext cx="2842718"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3" name="Picture 3"/>
          <p:cNvPicPr>
            <a:picLocks noChangeAspect="1" noChangeArrowheads="1"/>
          </p:cNvPicPr>
          <p:nvPr/>
        </p:nvPicPr>
        <p:blipFill>
          <a:blip r:embed="rId4">
            <a:extLst>
              <a:ext uri="{28A0092B-C50C-407E-A947-70E740481C1C}">
                <a14:useLocalDpi xmlns:a14="http://schemas.microsoft.com/office/drawing/2010/main" val="0"/>
              </a:ext>
            </a:extLst>
          </a:blip>
          <a:srcRect l="48911" t="54878" r="17719" b="8859"/>
          <a:stretch>
            <a:fillRect/>
          </a:stretch>
        </p:blipFill>
        <p:spPr bwMode="auto">
          <a:xfrm>
            <a:off x="5931459" y="899517"/>
            <a:ext cx="3158576" cy="257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4" name="Picture 4"/>
          <p:cNvPicPr>
            <a:picLocks noChangeAspect="1" noChangeArrowheads="1"/>
          </p:cNvPicPr>
          <p:nvPr/>
        </p:nvPicPr>
        <p:blipFill>
          <a:blip r:embed="rId4">
            <a:extLst>
              <a:ext uri="{28A0092B-C50C-407E-A947-70E740481C1C}">
                <a14:useLocalDpi xmlns:a14="http://schemas.microsoft.com/office/drawing/2010/main" val="0"/>
              </a:ext>
            </a:extLst>
          </a:blip>
          <a:srcRect l="48911" t="9843" r="20856" b="53894"/>
          <a:stretch>
            <a:fillRect/>
          </a:stretch>
        </p:blipFill>
        <p:spPr bwMode="auto">
          <a:xfrm>
            <a:off x="3015727" y="889993"/>
            <a:ext cx="2861766"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Rectangle 7"/>
          <p:cNvSpPr>
            <a:spLocks noChangeArrowheads="1"/>
          </p:cNvSpPr>
          <p:nvPr/>
        </p:nvSpPr>
        <p:spPr bwMode="auto">
          <a:xfrm>
            <a:off x="920591" y="1"/>
            <a:ext cx="686792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lnSpc>
                <a:spcPct val="90000"/>
              </a:lnSpc>
            </a:pPr>
            <a:r>
              <a:rPr lang="en-GB" sz="2600" b="1" i="0">
                <a:solidFill>
                  <a:srgbClr val="0F3692"/>
                </a:solidFill>
              </a:rPr>
              <a:t>Saharan dust outbreak: 6 March 2004</a:t>
            </a:r>
          </a:p>
        </p:txBody>
      </p:sp>
      <p:pic>
        <p:nvPicPr>
          <p:cNvPr id="71686" name="Picture 8"/>
          <p:cNvPicPr>
            <a:picLocks noChangeAspect="1" noChangeArrowheads="1"/>
          </p:cNvPicPr>
          <p:nvPr/>
        </p:nvPicPr>
        <p:blipFill>
          <a:blip r:embed="rId5">
            <a:extLst>
              <a:ext uri="{28A0092B-C50C-407E-A947-70E740481C1C}">
                <a14:useLocalDpi xmlns:a14="http://schemas.microsoft.com/office/drawing/2010/main" val="0"/>
              </a:ext>
            </a:extLst>
          </a:blip>
          <a:srcRect b="560"/>
          <a:stretch>
            <a:fillRect/>
          </a:stretch>
        </p:blipFill>
        <p:spPr bwMode="auto">
          <a:xfrm>
            <a:off x="5077532" y="3560167"/>
            <a:ext cx="3702994"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7" name="Text Box 9"/>
          <p:cNvSpPr txBox="1">
            <a:spLocks noChangeArrowheads="1"/>
          </p:cNvSpPr>
          <p:nvPr/>
        </p:nvSpPr>
        <p:spPr bwMode="auto">
          <a:xfrm>
            <a:off x="630129" y="555030"/>
            <a:ext cx="2050694"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dirty="0"/>
              <a:t>Model simulation</a:t>
            </a:r>
            <a:endParaRPr lang="en-US" sz="1800" b="1" i="0" dirty="0"/>
          </a:p>
        </p:txBody>
      </p:sp>
      <p:sp>
        <p:nvSpPr>
          <p:cNvPr id="71688" name="Text Box 10"/>
          <p:cNvSpPr txBox="1">
            <a:spLocks noChangeArrowheads="1"/>
          </p:cNvSpPr>
          <p:nvPr/>
        </p:nvSpPr>
        <p:spPr bwMode="auto">
          <a:xfrm>
            <a:off x="3782357" y="548680"/>
            <a:ext cx="1544369"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dirty="0"/>
              <a:t>Assimilation</a:t>
            </a:r>
            <a:endParaRPr lang="en-US" sz="1800" b="1" i="0" dirty="0"/>
          </a:p>
        </p:txBody>
      </p:sp>
      <p:sp>
        <p:nvSpPr>
          <p:cNvPr id="71689" name="Text Box 11"/>
          <p:cNvSpPr txBox="1">
            <a:spLocks noChangeArrowheads="1"/>
          </p:cNvSpPr>
          <p:nvPr/>
        </p:nvSpPr>
        <p:spPr bwMode="auto">
          <a:xfrm>
            <a:off x="6844111" y="574080"/>
            <a:ext cx="933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dirty="0"/>
              <a:t>MODIS</a:t>
            </a:r>
            <a:endParaRPr lang="en-US" sz="1800" b="1" i="0" dirty="0"/>
          </a:p>
        </p:txBody>
      </p:sp>
      <p:sp>
        <p:nvSpPr>
          <p:cNvPr id="71690" name="Text Box 12"/>
          <p:cNvSpPr txBox="1">
            <a:spLocks noChangeArrowheads="1"/>
          </p:cNvSpPr>
          <p:nvPr/>
        </p:nvSpPr>
        <p:spPr bwMode="auto">
          <a:xfrm>
            <a:off x="5018803" y="3744913"/>
            <a:ext cx="933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a:solidFill>
                  <a:srgbClr val="FFFF99"/>
                </a:solidFill>
              </a:rPr>
              <a:t>SEVIRI</a:t>
            </a:r>
            <a:endParaRPr lang="en-US" sz="1800" b="1" i="0">
              <a:solidFill>
                <a:srgbClr val="FFFF99"/>
              </a:solidFill>
            </a:endParaRPr>
          </a:p>
        </p:txBody>
      </p:sp>
      <p:grpSp>
        <p:nvGrpSpPr>
          <p:cNvPr id="71691" name="Group 11"/>
          <p:cNvGrpSpPr>
            <a:grpSpLocks/>
          </p:cNvGrpSpPr>
          <p:nvPr/>
        </p:nvGrpSpPr>
        <p:grpSpPr bwMode="auto">
          <a:xfrm>
            <a:off x="284114" y="3930055"/>
            <a:ext cx="4674375" cy="2698750"/>
            <a:chOff x="179" y="2656"/>
            <a:chExt cx="2944" cy="1700"/>
          </a:xfrm>
        </p:grpSpPr>
        <p:grpSp>
          <p:nvGrpSpPr>
            <p:cNvPr id="71692" name="Group 12"/>
            <p:cNvGrpSpPr>
              <a:grpSpLocks/>
            </p:cNvGrpSpPr>
            <p:nvPr/>
          </p:nvGrpSpPr>
          <p:grpSpPr bwMode="auto">
            <a:xfrm>
              <a:off x="179" y="2656"/>
              <a:ext cx="2944" cy="1700"/>
              <a:chOff x="179" y="2656"/>
              <a:chExt cx="2944" cy="1700"/>
            </a:xfrm>
          </p:grpSpPr>
          <p:grpSp>
            <p:nvGrpSpPr>
              <p:cNvPr id="71693" name="Group 13"/>
              <p:cNvGrpSpPr>
                <a:grpSpLocks/>
              </p:cNvGrpSpPr>
              <p:nvPr/>
            </p:nvGrpSpPr>
            <p:grpSpPr bwMode="auto">
              <a:xfrm>
                <a:off x="179" y="2656"/>
                <a:ext cx="2944" cy="1700"/>
                <a:chOff x="179" y="2656"/>
                <a:chExt cx="2944" cy="1700"/>
              </a:xfrm>
            </p:grpSpPr>
            <p:grpSp>
              <p:nvGrpSpPr>
                <p:cNvPr id="71694" name="Group 14"/>
                <p:cNvGrpSpPr>
                  <a:grpSpLocks/>
                </p:cNvGrpSpPr>
                <p:nvPr/>
              </p:nvGrpSpPr>
              <p:grpSpPr bwMode="auto">
                <a:xfrm>
                  <a:off x="179" y="2656"/>
                  <a:ext cx="2944" cy="1686"/>
                  <a:chOff x="179" y="2698"/>
                  <a:chExt cx="2944" cy="1686"/>
                </a:xfrm>
              </p:grpSpPr>
              <p:pic>
                <p:nvPicPr>
                  <p:cNvPr id="71695" name="Picture 5"/>
                  <p:cNvPicPr>
                    <a:picLocks noChangeAspect="1" noChangeArrowheads="1"/>
                  </p:cNvPicPr>
                  <p:nvPr/>
                </p:nvPicPr>
                <p:blipFill>
                  <a:blip r:embed="rId6">
                    <a:extLst>
                      <a:ext uri="{28A0092B-C50C-407E-A947-70E740481C1C}">
                        <a14:useLocalDpi xmlns:a14="http://schemas.microsoft.com/office/drawing/2010/main" val="0"/>
                      </a:ext>
                    </a:extLst>
                  </a:blip>
                  <a:srcRect l="29532" t="46266" r="23256" b="18211"/>
                  <a:stretch>
                    <a:fillRect/>
                  </a:stretch>
                </p:blipFill>
                <p:spPr bwMode="auto">
                  <a:xfrm>
                    <a:off x="179" y="2740"/>
                    <a:ext cx="2913" cy="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6" name="Rectangle 14"/>
                  <p:cNvSpPr>
                    <a:spLocks noChangeArrowheads="1"/>
                  </p:cNvSpPr>
                  <p:nvPr/>
                </p:nvSpPr>
                <p:spPr bwMode="auto">
                  <a:xfrm>
                    <a:off x="1340" y="2698"/>
                    <a:ext cx="547" cy="9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71697" name="Rectangle 15"/>
                  <p:cNvSpPr>
                    <a:spLocks noChangeArrowheads="1"/>
                  </p:cNvSpPr>
                  <p:nvPr/>
                </p:nvSpPr>
                <p:spPr bwMode="auto">
                  <a:xfrm>
                    <a:off x="2576" y="2704"/>
                    <a:ext cx="547" cy="9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71698" name="Text Box 16"/>
                  <p:cNvSpPr txBox="1">
                    <a:spLocks noChangeArrowheads="1"/>
                  </p:cNvSpPr>
                  <p:nvPr/>
                </p:nvSpPr>
                <p:spPr bwMode="auto">
                  <a:xfrm>
                    <a:off x="1305" y="2911"/>
                    <a:ext cx="74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5EC3CE"/>
                        </a:solidFill>
                      </a:rPr>
                      <a:t>AERONET</a:t>
                    </a:r>
                    <a:endParaRPr lang="en-US" sz="1600" b="1" i="0">
                      <a:solidFill>
                        <a:srgbClr val="5EC3CE"/>
                      </a:solidFill>
                    </a:endParaRPr>
                  </a:p>
                </p:txBody>
              </p:sp>
              <p:sp>
                <p:nvSpPr>
                  <p:cNvPr id="71699" name="Text Box 17"/>
                  <p:cNvSpPr txBox="1">
                    <a:spLocks noChangeArrowheads="1"/>
                  </p:cNvSpPr>
                  <p:nvPr/>
                </p:nvSpPr>
                <p:spPr bwMode="auto">
                  <a:xfrm>
                    <a:off x="469" y="3284"/>
                    <a:ext cx="87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FF0000"/>
                        </a:solidFill>
                      </a:rPr>
                      <a:t>Assimilation</a:t>
                    </a:r>
                    <a:endParaRPr lang="en-US" sz="1600" b="1" i="0">
                      <a:solidFill>
                        <a:srgbClr val="FF0000"/>
                      </a:solidFill>
                    </a:endParaRPr>
                  </a:p>
                </p:txBody>
              </p:sp>
              <p:sp>
                <p:nvSpPr>
                  <p:cNvPr id="71700" name="Text Box 18"/>
                  <p:cNvSpPr txBox="1">
                    <a:spLocks noChangeArrowheads="1"/>
                  </p:cNvSpPr>
                  <p:nvPr/>
                </p:nvSpPr>
                <p:spPr bwMode="auto">
                  <a:xfrm>
                    <a:off x="1193" y="3870"/>
                    <a:ext cx="77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FF9900"/>
                        </a:solidFill>
                      </a:rPr>
                      <a:t>Simulation</a:t>
                    </a:r>
                    <a:endParaRPr lang="en-US" sz="1600" b="1" i="0">
                      <a:solidFill>
                        <a:srgbClr val="FF9900"/>
                      </a:solidFill>
                    </a:endParaRPr>
                  </a:p>
                </p:txBody>
              </p:sp>
              <p:sp>
                <p:nvSpPr>
                  <p:cNvPr id="71701" name="Rectangle 19"/>
                  <p:cNvSpPr>
                    <a:spLocks noChangeArrowheads="1"/>
                  </p:cNvSpPr>
                  <p:nvPr/>
                </p:nvSpPr>
                <p:spPr bwMode="auto">
                  <a:xfrm>
                    <a:off x="270" y="4288"/>
                    <a:ext cx="547" cy="9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71702" name="Text Box 22"/>
                <p:cNvSpPr txBox="1">
                  <a:spLocks noChangeArrowheads="1"/>
                </p:cNvSpPr>
                <p:nvPr/>
              </p:nvSpPr>
              <p:spPr bwMode="auto">
                <a:xfrm>
                  <a:off x="1563" y="4183"/>
                  <a:ext cx="3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200" i="0"/>
                    <a:t>March</a:t>
                  </a:r>
                </a:p>
              </p:txBody>
            </p:sp>
          </p:grpSp>
          <p:sp>
            <p:nvSpPr>
              <p:cNvPr id="71703" name="Rectangle 19"/>
              <p:cNvSpPr>
                <a:spLocks noChangeArrowheads="1"/>
              </p:cNvSpPr>
              <p:nvPr/>
            </p:nvSpPr>
            <p:spPr bwMode="auto">
              <a:xfrm>
                <a:off x="2984" y="4188"/>
                <a:ext cx="104" cy="61"/>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71704" name="Text Box 13"/>
            <p:cNvSpPr txBox="1">
              <a:spLocks noChangeArrowheads="1"/>
            </p:cNvSpPr>
            <p:nvPr/>
          </p:nvSpPr>
          <p:spPr bwMode="auto">
            <a:xfrm>
              <a:off x="2233" y="2751"/>
              <a:ext cx="81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t>Cape Verde</a:t>
              </a:r>
              <a:endParaRPr lang="en-US" sz="1600" b="1" i="0"/>
            </a:p>
          </p:txBody>
        </p:sp>
      </p:grpSp>
      <p:sp>
        <p:nvSpPr>
          <p:cNvPr id="71705" name="Text Box 21"/>
          <p:cNvSpPr txBox="1">
            <a:spLocks noChangeArrowheads="1"/>
          </p:cNvSpPr>
          <p:nvPr/>
        </p:nvSpPr>
        <p:spPr bwMode="auto">
          <a:xfrm>
            <a:off x="355538" y="3479205"/>
            <a:ext cx="4426769"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a:t>Aerosol optical depth at 550nm (upper)</a:t>
            </a:r>
          </a:p>
          <a:p>
            <a:r>
              <a:rPr lang="en-GB" sz="1800" b="1" i="0"/>
              <a:t>and 670/675nm (lower)</a:t>
            </a:r>
            <a:endParaRPr lang="en-US" sz="1800" b="1" i="0"/>
          </a:p>
        </p:txBody>
      </p:sp>
      <p:sp>
        <p:nvSpPr>
          <p:cNvPr id="26" name="TextBox 25"/>
          <p:cNvSpPr txBox="1"/>
          <p:nvPr/>
        </p:nvSpPr>
        <p:spPr>
          <a:xfrm>
            <a:off x="7788511" y="6619974"/>
            <a:ext cx="1512168" cy="307777"/>
          </a:xfrm>
          <a:prstGeom prst="rect">
            <a:avLst/>
          </a:prstGeom>
          <a:noFill/>
        </p:spPr>
        <p:txBody>
          <a:bodyPr wrap="square" rtlCol="0">
            <a:spAutoFit/>
          </a:bodyPr>
          <a:lstStyle/>
          <a:p>
            <a:r>
              <a:rPr lang="en-GB" sz="1400" dirty="0" smtClean="0"/>
              <a:t>Angela Benedetti</a:t>
            </a:r>
            <a:endParaRPr lang="en-GB" sz="1400" dirty="0"/>
          </a:p>
        </p:txBody>
      </p:sp>
    </p:spTree>
    <p:extLst>
      <p:ext uri="{BB962C8B-B14F-4D97-AF65-F5344CB8AC3E}">
        <p14:creationId xmlns:p14="http://schemas.microsoft.com/office/powerpoint/2010/main" val="4794010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13" y="116632"/>
            <a:ext cx="8113712" cy="708025"/>
          </a:xfrm>
        </p:spPr>
        <p:txBody>
          <a:bodyPr/>
          <a:lstStyle/>
          <a:p>
            <a:r>
              <a:rPr lang="en-US" dirty="0" smtClean="0"/>
              <a:t>Example for wrong aerosol attribution</a:t>
            </a:r>
            <a:endParaRPr lang="en-US" dirty="0"/>
          </a:p>
        </p:txBody>
      </p:sp>
      <p:grpSp>
        <p:nvGrpSpPr>
          <p:cNvPr id="27" name="Group 26"/>
          <p:cNvGrpSpPr/>
          <p:nvPr/>
        </p:nvGrpSpPr>
        <p:grpSpPr>
          <a:xfrm>
            <a:off x="3923928" y="836712"/>
            <a:ext cx="5235902" cy="5519648"/>
            <a:chOff x="35496" y="836712"/>
            <a:chExt cx="5235902" cy="5519648"/>
          </a:xfrm>
        </p:grpSpPr>
        <p:grpSp>
          <p:nvGrpSpPr>
            <p:cNvPr id="19" name="Group 26"/>
            <p:cNvGrpSpPr/>
            <p:nvPr/>
          </p:nvGrpSpPr>
          <p:grpSpPr>
            <a:xfrm>
              <a:off x="35496" y="836712"/>
              <a:ext cx="5235902" cy="3769088"/>
              <a:chOff x="35496" y="1316096"/>
              <a:chExt cx="5235902" cy="3769088"/>
            </a:xfrm>
          </p:grpSpPr>
          <p:pic>
            <p:nvPicPr>
              <p:cNvPr id="3" name="Picture 2" descr="aod_MACC_abs_diff_Sulfate_EAME_JJA.1.png"/>
              <p:cNvPicPr/>
              <p:nvPr/>
            </p:nvPicPr>
            <p:blipFill>
              <a:blip r:embed="rId3" cstate="print"/>
              <a:stretch>
                <a:fillRect/>
              </a:stretch>
            </p:blipFill>
            <p:spPr>
              <a:xfrm>
                <a:off x="107504" y="1316096"/>
                <a:ext cx="2643004" cy="1866621"/>
              </a:xfrm>
              <a:prstGeom prst="rect">
                <a:avLst/>
              </a:prstGeom>
            </p:spPr>
          </p:pic>
          <p:pic>
            <p:nvPicPr>
              <p:cNvPr id="4" name="Picture 3" descr="aod_MACC_abs_diff_BioBurn_EAME_JJA.1.png"/>
              <p:cNvPicPr/>
              <p:nvPr/>
            </p:nvPicPr>
            <p:blipFill>
              <a:blip r:embed="rId4" cstate="print"/>
              <a:stretch>
                <a:fillRect/>
              </a:stretch>
            </p:blipFill>
            <p:spPr>
              <a:xfrm>
                <a:off x="2627784" y="1316096"/>
                <a:ext cx="2643614" cy="1867052"/>
              </a:xfrm>
              <a:prstGeom prst="rect">
                <a:avLst/>
              </a:prstGeom>
            </p:spPr>
          </p:pic>
          <p:pic>
            <p:nvPicPr>
              <p:cNvPr id="5" name="Picture 4" descr="aod_MACC_abs_diff_DesertDust_EAME_JJA.1.png"/>
              <p:cNvPicPr/>
              <p:nvPr/>
            </p:nvPicPr>
            <p:blipFill>
              <a:blip r:embed="rId5" cstate="print"/>
              <a:stretch>
                <a:fillRect/>
              </a:stretch>
            </p:blipFill>
            <p:spPr>
              <a:xfrm>
                <a:off x="35496" y="3188304"/>
                <a:ext cx="2685849" cy="1896880"/>
              </a:xfrm>
              <a:prstGeom prst="rect">
                <a:avLst/>
              </a:prstGeom>
            </p:spPr>
          </p:pic>
          <p:pic>
            <p:nvPicPr>
              <p:cNvPr id="6" name="Picture 5" descr="aod_MACC_abs_diff_SeaSalt_EAME_JJA.1.png"/>
              <p:cNvPicPr/>
              <p:nvPr/>
            </p:nvPicPr>
            <p:blipFill>
              <a:blip r:embed="rId6" cstate="print"/>
              <a:stretch>
                <a:fillRect/>
              </a:stretch>
            </p:blipFill>
            <p:spPr>
              <a:xfrm>
                <a:off x="2627784" y="3188304"/>
                <a:ext cx="2623365" cy="1852751"/>
              </a:xfrm>
              <a:prstGeom prst="rect">
                <a:avLst/>
              </a:prstGeom>
            </p:spPr>
          </p:pic>
          <p:sp>
            <p:nvSpPr>
              <p:cNvPr id="8" name="TextBox 7"/>
              <p:cNvSpPr txBox="1"/>
              <p:nvPr/>
            </p:nvSpPr>
            <p:spPr>
              <a:xfrm>
                <a:off x="1259632" y="2699628"/>
                <a:ext cx="1296144" cy="430887"/>
              </a:xfrm>
              <a:prstGeom prst="rect">
                <a:avLst/>
              </a:prstGeom>
              <a:noFill/>
            </p:spPr>
            <p:txBody>
              <a:bodyPr wrap="square" rtlCol="0">
                <a:spAutoFit/>
              </a:bodyPr>
              <a:lstStyle/>
              <a:p>
                <a:r>
                  <a:rPr lang="en-GB" sz="2200" dirty="0" smtClean="0"/>
                  <a:t>sulphate</a:t>
                </a:r>
                <a:endParaRPr lang="en-GB" sz="2200" dirty="0"/>
              </a:p>
            </p:txBody>
          </p:sp>
          <p:sp>
            <p:nvSpPr>
              <p:cNvPr id="9" name="TextBox 8"/>
              <p:cNvSpPr txBox="1"/>
              <p:nvPr/>
            </p:nvSpPr>
            <p:spPr>
              <a:xfrm>
                <a:off x="3923928" y="2699628"/>
                <a:ext cx="1152128" cy="430887"/>
              </a:xfrm>
              <a:prstGeom prst="rect">
                <a:avLst/>
              </a:prstGeom>
              <a:noFill/>
            </p:spPr>
            <p:txBody>
              <a:bodyPr wrap="square" rtlCol="0">
                <a:spAutoFit/>
              </a:bodyPr>
              <a:lstStyle/>
              <a:p>
                <a:r>
                  <a:rPr lang="en-GB" sz="2200" dirty="0" smtClean="0"/>
                  <a:t>biomass</a:t>
                </a:r>
                <a:endParaRPr lang="en-GB" sz="2200" dirty="0"/>
              </a:p>
            </p:txBody>
          </p:sp>
          <p:sp>
            <p:nvSpPr>
              <p:cNvPr id="10" name="TextBox 9"/>
              <p:cNvSpPr txBox="1"/>
              <p:nvPr/>
            </p:nvSpPr>
            <p:spPr>
              <a:xfrm>
                <a:off x="1763688" y="4581128"/>
                <a:ext cx="1152128" cy="430887"/>
              </a:xfrm>
              <a:prstGeom prst="rect">
                <a:avLst/>
              </a:prstGeom>
              <a:noFill/>
            </p:spPr>
            <p:txBody>
              <a:bodyPr wrap="square" rtlCol="0">
                <a:spAutoFit/>
              </a:bodyPr>
              <a:lstStyle/>
              <a:p>
                <a:r>
                  <a:rPr lang="en-GB" sz="2200" dirty="0" smtClean="0"/>
                  <a:t>dust</a:t>
                </a:r>
                <a:endParaRPr lang="en-GB" sz="2200" dirty="0"/>
              </a:p>
            </p:txBody>
          </p:sp>
          <p:sp>
            <p:nvSpPr>
              <p:cNvPr id="11" name="TextBox 10"/>
              <p:cNvSpPr txBox="1"/>
              <p:nvPr/>
            </p:nvSpPr>
            <p:spPr>
              <a:xfrm>
                <a:off x="3995936" y="4571836"/>
                <a:ext cx="1152128" cy="430887"/>
              </a:xfrm>
              <a:prstGeom prst="rect">
                <a:avLst/>
              </a:prstGeom>
              <a:noFill/>
            </p:spPr>
            <p:txBody>
              <a:bodyPr wrap="square" rtlCol="0">
                <a:spAutoFit/>
              </a:bodyPr>
              <a:lstStyle/>
              <a:p>
                <a:r>
                  <a:rPr lang="en-GB" sz="2200" dirty="0" smtClean="0"/>
                  <a:t>sea salt</a:t>
                </a:r>
                <a:endParaRPr lang="en-GB" sz="2200" dirty="0"/>
              </a:p>
            </p:txBody>
          </p:sp>
        </p:grpSp>
        <p:sp>
          <p:nvSpPr>
            <p:cNvPr id="13" name="Oval 12"/>
            <p:cNvSpPr/>
            <p:nvPr/>
          </p:nvSpPr>
          <p:spPr>
            <a:xfrm>
              <a:off x="3598008" y="3717032"/>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043608" y="3730680"/>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598008" y="1847944"/>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1077728" y="1844824"/>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79512" y="4725144"/>
              <a:ext cx="4896544" cy="1631216"/>
            </a:xfrm>
            <a:prstGeom prst="rect">
              <a:avLst/>
            </a:prstGeom>
            <a:noFill/>
          </p:spPr>
          <p:txBody>
            <a:bodyPr wrap="square" rtlCol="0">
              <a:spAutoFit/>
            </a:bodyPr>
            <a:lstStyle/>
            <a:p>
              <a:r>
                <a:rPr lang="en-GB" sz="2000" b="1" dirty="0" smtClean="0">
                  <a:latin typeface="+mn-lt"/>
                </a:rPr>
                <a:t>The MACC aerosol model did not contain stratospheric aerosol at this time, so the observed AOD was wrongly attributed to the available aerosol types.</a:t>
              </a:r>
            </a:p>
          </p:txBody>
        </p:sp>
      </p:grpSp>
      <p:grpSp>
        <p:nvGrpSpPr>
          <p:cNvPr id="30" name="Group 29"/>
          <p:cNvGrpSpPr/>
          <p:nvPr/>
        </p:nvGrpSpPr>
        <p:grpSpPr>
          <a:xfrm>
            <a:off x="179512" y="1124744"/>
            <a:ext cx="3888432" cy="5184576"/>
            <a:chOff x="5220072" y="1124744"/>
            <a:chExt cx="3888432" cy="5184576"/>
          </a:xfrm>
        </p:grpSpPr>
        <p:sp>
          <p:nvSpPr>
            <p:cNvPr id="21" name="Oval 20"/>
            <p:cNvSpPr/>
            <p:nvPr/>
          </p:nvSpPr>
          <p:spPr>
            <a:xfrm>
              <a:off x="5364088" y="5877272"/>
              <a:ext cx="72008"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5364088" y="6093296"/>
              <a:ext cx="72008" cy="7200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p:cNvGrpSpPr/>
            <p:nvPr/>
          </p:nvGrpSpPr>
          <p:grpSpPr>
            <a:xfrm>
              <a:off x="5220072" y="1124744"/>
              <a:ext cx="3888432" cy="5184576"/>
              <a:chOff x="5220072" y="1124744"/>
              <a:chExt cx="3888432" cy="5184576"/>
            </a:xfrm>
          </p:grpSpPr>
          <p:sp>
            <p:nvSpPr>
              <p:cNvPr id="23" name="TextBox 22"/>
              <p:cNvSpPr txBox="1"/>
              <p:nvPr/>
            </p:nvSpPr>
            <p:spPr>
              <a:xfrm>
                <a:off x="6084168" y="5517232"/>
                <a:ext cx="2016224" cy="307777"/>
              </a:xfrm>
              <a:prstGeom prst="rect">
                <a:avLst/>
              </a:prstGeom>
              <a:noFill/>
            </p:spPr>
            <p:txBody>
              <a:bodyPr wrap="square" rtlCol="0">
                <a:spAutoFit/>
              </a:bodyPr>
              <a:lstStyle/>
              <a:p>
                <a:r>
                  <a:rPr lang="en-GB" sz="1400" b="1" dirty="0" smtClean="0"/>
                  <a:t>MACC AOD analysis</a:t>
                </a:r>
                <a:endParaRPr lang="en-GB" sz="1400" b="1" dirty="0"/>
              </a:p>
            </p:txBody>
          </p:sp>
          <p:grpSp>
            <p:nvGrpSpPr>
              <p:cNvPr id="28" name="Group 27"/>
              <p:cNvGrpSpPr/>
              <p:nvPr/>
            </p:nvGrpSpPr>
            <p:grpSpPr>
              <a:xfrm>
                <a:off x="5220072" y="1124744"/>
                <a:ext cx="3888432" cy="5184576"/>
                <a:chOff x="5220072" y="1124744"/>
                <a:chExt cx="3888432" cy="5184576"/>
              </a:xfrm>
            </p:grpSpPr>
            <p:sp>
              <p:nvSpPr>
                <p:cNvPr id="17" name="TextBox 16"/>
                <p:cNvSpPr txBox="1"/>
                <p:nvPr/>
              </p:nvSpPr>
              <p:spPr>
                <a:xfrm>
                  <a:off x="5256584" y="1124744"/>
                  <a:ext cx="3851920" cy="1938992"/>
                </a:xfrm>
                <a:prstGeom prst="rect">
                  <a:avLst/>
                </a:prstGeom>
                <a:noFill/>
              </p:spPr>
              <p:txBody>
                <a:bodyPr wrap="square" rtlCol="0">
                  <a:spAutoFit/>
                </a:bodyPr>
                <a:lstStyle/>
                <a:p>
                  <a:r>
                    <a:rPr lang="en-GB" sz="2000" b="1" dirty="0" smtClean="0">
                      <a:latin typeface="+mn-lt"/>
                    </a:rPr>
                    <a:t>Eruption of the </a:t>
                  </a:r>
                  <a:r>
                    <a:rPr lang="en-GB" sz="2000" b="1" dirty="0" err="1" smtClean="0">
                      <a:latin typeface="+mn-lt"/>
                    </a:rPr>
                    <a:t>Nabro</a:t>
                  </a:r>
                  <a:r>
                    <a:rPr lang="en-GB" sz="2000" b="1" dirty="0" smtClean="0">
                      <a:latin typeface="+mn-lt"/>
                    </a:rPr>
                    <a:t> volcano in June 2011 put a lot of fine ash into the stratosphere.</a:t>
                  </a:r>
                </a:p>
                <a:p>
                  <a:r>
                    <a:rPr lang="en-GB" sz="2000" b="1" dirty="0" smtClean="0">
                      <a:latin typeface="+mn-lt"/>
                    </a:rPr>
                    <a:t>This was observed by AERONET stations and the MODIS instrument.</a:t>
                  </a:r>
                </a:p>
              </p:txBody>
            </p:sp>
            <p:grpSp>
              <p:nvGrpSpPr>
                <p:cNvPr id="24" name="Group 27"/>
                <p:cNvGrpSpPr/>
                <p:nvPr/>
              </p:nvGrpSpPr>
              <p:grpSpPr>
                <a:xfrm>
                  <a:off x="5220072" y="3140968"/>
                  <a:ext cx="3682050" cy="3168352"/>
                  <a:chOff x="5220072" y="3645024"/>
                  <a:chExt cx="3682050" cy="3168352"/>
                </a:xfrm>
              </p:grpSpPr>
              <p:sp>
                <p:nvSpPr>
                  <p:cNvPr id="25" name="TextBox 24"/>
                  <p:cNvSpPr txBox="1"/>
                  <p:nvPr/>
                </p:nvSpPr>
                <p:spPr>
                  <a:xfrm>
                    <a:off x="5508104" y="6505599"/>
                    <a:ext cx="3096344" cy="307777"/>
                  </a:xfrm>
                  <a:prstGeom prst="rect">
                    <a:avLst/>
                  </a:prstGeom>
                  <a:noFill/>
                </p:spPr>
                <p:txBody>
                  <a:bodyPr wrap="square" rtlCol="0">
                    <a:spAutoFit/>
                  </a:bodyPr>
                  <a:lstStyle/>
                  <a:p>
                    <a:r>
                      <a:rPr lang="en-GB" sz="1400" b="1" dirty="0" smtClean="0"/>
                      <a:t>AERONET fine mode AOD</a:t>
                    </a:r>
                    <a:endParaRPr lang="en-GB" sz="1400" b="1" dirty="0"/>
                  </a:p>
                </p:txBody>
              </p:sp>
              <p:pic>
                <p:nvPicPr>
                  <p:cNvPr id="7" name="Picture 6" descr="AOD_ICIPE_Mbita_June_2011.png"/>
                  <p:cNvPicPr/>
                  <p:nvPr/>
                </p:nvPicPr>
                <p:blipFill>
                  <a:blip r:embed="rId7" cstate="print"/>
                  <a:stretch>
                    <a:fillRect/>
                  </a:stretch>
                </p:blipFill>
                <p:spPr>
                  <a:xfrm>
                    <a:off x="5220072" y="4005064"/>
                    <a:ext cx="3682050" cy="2020884"/>
                  </a:xfrm>
                  <a:prstGeom prst="rect">
                    <a:avLst/>
                  </a:prstGeom>
                </p:spPr>
              </p:pic>
              <p:sp>
                <p:nvSpPr>
                  <p:cNvPr id="12" name="TextBox 11"/>
                  <p:cNvSpPr txBox="1"/>
                  <p:nvPr/>
                </p:nvSpPr>
                <p:spPr>
                  <a:xfrm>
                    <a:off x="5580112" y="3645024"/>
                    <a:ext cx="3024336" cy="400110"/>
                  </a:xfrm>
                  <a:prstGeom prst="rect">
                    <a:avLst/>
                  </a:prstGeom>
                  <a:noFill/>
                </p:spPr>
                <p:txBody>
                  <a:bodyPr wrap="square" rtlCol="0">
                    <a:spAutoFit/>
                  </a:bodyPr>
                  <a:lstStyle/>
                  <a:p>
                    <a:r>
                      <a:rPr lang="en-GB" sz="2000" dirty="0" smtClean="0">
                        <a:latin typeface="+mn-lt"/>
                      </a:rPr>
                      <a:t>ICIPE-</a:t>
                    </a:r>
                    <a:r>
                      <a:rPr lang="en-GB" sz="2000" dirty="0" err="1" smtClean="0">
                        <a:latin typeface="+mn-lt"/>
                      </a:rPr>
                      <a:t>Mbita</a:t>
                    </a:r>
                    <a:r>
                      <a:rPr lang="en-GB" sz="2000" dirty="0" smtClean="0">
                        <a:latin typeface="+mn-lt"/>
                      </a:rPr>
                      <a:t> - AERONET</a:t>
                    </a:r>
                    <a:endParaRPr lang="en-GB" sz="2000" dirty="0">
                      <a:latin typeface="+mn-lt"/>
                    </a:endParaRPr>
                  </a:p>
                </p:txBody>
              </p:sp>
              <p:cxnSp>
                <p:nvCxnSpPr>
                  <p:cNvPr id="20" name="Straight Connector 19"/>
                  <p:cNvCxnSpPr/>
                  <p:nvPr/>
                </p:nvCxnSpPr>
                <p:spPr>
                  <a:xfrm>
                    <a:off x="5364088" y="6165304"/>
                    <a:ext cx="648072"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508104" y="6237312"/>
                    <a:ext cx="3096344" cy="307777"/>
                  </a:xfrm>
                  <a:prstGeom prst="rect">
                    <a:avLst/>
                  </a:prstGeom>
                  <a:noFill/>
                </p:spPr>
                <p:txBody>
                  <a:bodyPr wrap="square" rtlCol="0">
                    <a:spAutoFit/>
                  </a:bodyPr>
                  <a:lstStyle/>
                  <a:p>
                    <a:r>
                      <a:rPr lang="en-GB" sz="1400" b="1" dirty="0" smtClean="0"/>
                      <a:t>AERONET total AOD</a:t>
                    </a:r>
                    <a:endParaRPr lang="en-GB" sz="1400" b="1" dirty="0"/>
                  </a:p>
                </p:txBody>
              </p:sp>
            </p:grpSp>
          </p:grpSp>
        </p:grpSp>
      </p:grpSp>
    </p:spTree>
    <p:extLst>
      <p:ext uri="{BB962C8B-B14F-4D97-AF65-F5344CB8AC3E}">
        <p14:creationId xmlns:p14="http://schemas.microsoft.com/office/powerpoint/2010/main" val="428914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4" descr="atrainbrowse2"/>
          <p:cNvPicPr>
            <a:picLocks noChangeAspect="1" noChangeArrowheads="1"/>
          </p:cNvPicPr>
          <p:nvPr/>
        </p:nvPicPr>
        <p:blipFill>
          <a:blip r:embed="rId3" cstate="print"/>
          <a:srcRect t="27355"/>
          <a:stretch>
            <a:fillRect/>
          </a:stretch>
        </p:blipFill>
        <p:spPr bwMode="auto">
          <a:xfrm>
            <a:off x="4211960" y="1241828"/>
            <a:ext cx="4536504" cy="4491428"/>
          </a:xfrm>
          <a:prstGeom prst="rect">
            <a:avLst/>
          </a:prstGeom>
          <a:noFill/>
          <a:ln w="6350">
            <a:solidFill>
              <a:schemeClr val="tx1"/>
            </a:solidFill>
            <a:miter lim="800000"/>
            <a:headEnd/>
            <a:tailEnd/>
          </a:ln>
        </p:spPr>
      </p:pic>
      <p:sp>
        <p:nvSpPr>
          <p:cNvPr id="7" name="TextBox 6"/>
          <p:cNvSpPr txBox="1"/>
          <p:nvPr/>
        </p:nvSpPr>
        <p:spPr>
          <a:xfrm>
            <a:off x="6300192" y="5949280"/>
            <a:ext cx="2555508" cy="338554"/>
          </a:xfrm>
          <a:prstGeom prst="rect">
            <a:avLst/>
          </a:prstGeom>
          <a:noFill/>
        </p:spPr>
        <p:txBody>
          <a:bodyPr wrap="none" rtlCol="0">
            <a:spAutoFit/>
          </a:bodyPr>
          <a:lstStyle/>
          <a:p>
            <a:r>
              <a:rPr lang="en-GB" sz="1600" b="1" dirty="0" smtClean="0"/>
              <a:t>Graphics by Luke Jones</a:t>
            </a:r>
            <a:endParaRPr lang="en-GB" sz="1600" b="1" dirty="0"/>
          </a:p>
        </p:txBody>
      </p:sp>
      <p:sp>
        <p:nvSpPr>
          <p:cNvPr id="8" name="TextBox 7"/>
          <p:cNvSpPr txBox="1"/>
          <p:nvPr/>
        </p:nvSpPr>
        <p:spPr>
          <a:xfrm>
            <a:off x="4572000" y="2564904"/>
            <a:ext cx="3456384" cy="523220"/>
          </a:xfrm>
          <a:prstGeom prst="rect">
            <a:avLst/>
          </a:prstGeom>
          <a:solidFill>
            <a:schemeClr val="bg1"/>
          </a:solidFill>
          <a:ln w="6350">
            <a:noFill/>
          </a:ln>
        </p:spPr>
        <p:txBody>
          <a:bodyPr wrap="square" rtlCol="0">
            <a:spAutoFit/>
          </a:bodyPr>
          <a:lstStyle/>
          <a:p>
            <a:pPr algn="ctr"/>
            <a:r>
              <a:rPr lang="en-GB" sz="1400" b="1" dirty="0" smtClean="0"/>
              <a:t>Aerosol &amp; cloud amounts, </a:t>
            </a:r>
          </a:p>
          <a:p>
            <a:pPr algn="ctr"/>
            <a:r>
              <a:rPr lang="en-GB" sz="1400" b="1" dirty="0" smtClean="0"/>
              <a:t>Forecast only</a:t>
            </a:r>
            <a:endParaRPr lang="en-GB" sz="1400" b="1" dirty="0"/>
          </a:p>
        </p:txBody>
      </p:sp>
      <p:sp>
        <p:nvSpPr>
          <p:cNvPr id="9" name="TextBox 8"/>
          <p:cNvSpPr txBox="1"/>
          <p:nvPr/>
        </p:nvSpPr>
        <p:spPr>
          <a:xfrm>
            <a:off x="4572000" y="4129916"/>
            <a:ext cx="3384376" cy="523220"/>
          </a:xfrm>
          <a:prstGeom prst="rect">
            <a:avLst/>
          </a:prstGeom>
          <a:solidFill>
            <a:schemeClr val="bg1"/>
          </a:solidFill>
        </p:spPr>
        <p:txBody>
          <a:bodyPr wrap="square" rtlCol="0">
            <a:spAutoFit/>
          </a:bodyPr>
          <a:lstStyle/>
          <a:p>
            <a:pPr algn="ctr"/>
            <a:r>
              <a:rPr lang="en-GB" sz="1400" b="1" dirty="0" smtClean="0"/>
              <a:t>Aerosol &amp; clouds amounts,</a:t>
            </a:r>
          </a:p>
          <a:p>
            <a:pPr algn="ctr"/>
            <a:r>
              <a:rPr lang="en-GB" sz="1400" b="1" dirty="0" smtClean="0"/>
              <a:t> AOD Assimilation</a:t>
            </a:r>
            <a:endParaRPr lang="en-GB" sz="1400" b="1" dirty="0"/>
          </a:p>
        </p:txBody>
      </p:sp>
      <p:sp>
        <p:nvSpPr>
          <p:cNvPr id="11" name="TextBox 10"/>
          <p:cNvSpPr txBox="1"/>
          <p:nvPr/>
        </p:nvSpPr>
        <p:spPr>
          <a:xfrm>
            <a:off x="4499992" y="1268760"/>
            <a:ext cx="3528392" cy="307777"/>
          </a:xfrm>
          <a:prstGeom prst="rect">
            <a:avLst/>
          </a:prstGeom>
          <a:solidFill>
            <a:schemeClr val="bg1"/>
          </a:solidFill>
          <a:ln w="9525">
            <a:noFill/>
          </a:ln>
        </p:spPr>
        <p:txBody>
          <a:bodyPr wrap="square" rtlCol="0">
            <a:spAutoFit/>
          </a:bodyPr>
          <a:lstStyle/>
          <a:p>
            <a:pPr algn="ctr"/>
            <a:r>
              <a:rPr lang="en-GB" sz="1400" b="1" dirty="0" smtClean="0"/>
              <a:t>CALIPSO feature mask</a:t>
            </a:r>
            <a:endParaRPr lang="en-GB" sz="1400" b="1" dirty="0"/>
          </a:p>
        </p:txBody>
      </p:sp>
      <p:sp>
        <p:nvSpPr>
          <p:cNvPr id="15" name="Text Box 7"/>
          <p:cNvSpPr txBox="1">
            <a:spLocks noChangeArrowheads="1"/>
          </p:cNvSpPr>
          <p:nvPr/>
        </p:nvSpPr>
        <p:spPr bwMode="auto">
          <a:xfrm>
            <a:off x="177800" y="3933056"/>
            <a:ext cx="4106168" cy="2493632"/>
          </a:xfrm>
          <a:prstGeom prst="rect">
            <a:avLst/>
          </a:prstGeom>
          <a:noFill/>
          <a:ln w="9525">
            <a:noFill/>
            <a:miter lim="800000"/>
            <a:headEnd/>
            <a:tailEnd/>
          </a:ln>
        </p:spPr>
        <p:txBody>
          <a:bodyPr wrap="square" lIns="92075" tIns="46038" rIns="92075" bIns="46038">
            <a:spAutoFit/>
          </a:bodyPr>
          <a:lstStyle/>
          <a:p>
            <a:pPr>
              <a:buClr>
                <a:schemeClr val="tx1"/>
              </a:buClr>
              <a:buSzPts val="1600"/>
              <a:buFont typeface="Helvetica" pitchFamily="34" charset="0"/>
              <a:buChar char="•"/>
            </a:pPr>
            <a:r>
              <a:rPr lang="en-GB" sz="2000" b="1" dirty="0" smtClean="0">
                <a:latin typeface="Helvetica" pitchFamily="34" charset="0"/>
              </a:rPr>
              <a:t> AOD is a column-integrated quantity</a:t>
            </a:r>
          </a:p>
          <a:p>
            <a:pPr>
              <a:buClr>
                <a:schemeClr val="tx1"/>
              </a:buClr>
              <a:buSzPts val="1600"/>
              <a:buFont typeface="Helvetica" pitchFamily="34" charset="0"/>
              <a:buChar char="•"/>
            </a:pPr>
            <a:endParaRPr lang="en-GB" sz="2000" b="1" dirty="0" smtClean="0">
              <a:latin typeface="Helvetica" pitchFamily="34" charset="0"/>
            </a:endParaRPr>
          </a:p>
          <a:p>
            <a:pPr>
              <a:buClr>
                <a:schemeClr val="tx1"/>
              </a:buClr>
              <a:buSzPts val="1600"/>
              <a:buFont typeface="Helvetica" pitchFamily="34" charset="0"/>
              <a:buChar char="•"/>
            </a:pPr>
            <a:r>
              <a:rPr lang="en-GB" sz="2000" b="1" dirty="0" smtClean="0">
                <a:latin typeface="Helvetica" pitchFamily="34" charset="0"/>
              </a:rPr>
              <a:t> Assimilation of AOD does not modify the vertical profile </a:t>
            </a:r>
          </a:p>
          <a:p>
            <a:pPr>
              <a:buClr>
                <a:schemeClr val="tx1"/>
              </a:buClr>
              <a:buSzPts val="1600"/>
              <a:buFont typeface="Helvetica" pitchFamily="34" charset="0"/>
              <a:buChar char="•"/>
            </a:pPr>
            <a:endParaRPr lang="en-GB" sz="2000" b="1" dirty="0" smtClean="0">
              <a:latin typeface="Helvetica" pitchFamily="34" charset="0"/>
            </a:endParaRPr>
          </a:p>
          <a:p>
            <a:pPr>
              <a:buClr>
                <a:schemeClr val="tx1"/>
              </a:buClr>
              <a:buSzPts val="1600"/>
              <a:buFont typeface="Arial" pitchFamily="34" charset="0"/>
              <a:buChar char="•"/>
            </a:pPr>
            <a:r>
              <a:rPr lang="en-GB" sz="2000" b="1" dirty="0" smtClean="0">
                <a:latin typeface="Helvetica" pitchFamily="34" charset="0"/>
              </a:rPr>
              <a:t> Profile data are needed (</a:t>
            </a:r>
            <a:r>
              <a:rPr lang="en-GB" sz="2000" b="1" dirty="0" err="1" smtClean="0">
                <a:latin typeface="Helvetica" pitchFamily="34" charset="0"/>
              </a:rPr>
              <a:t>lidar</a:t>
            </a:r>
            <a:r>
              <a:rPr lang="en-GB" sz="2000" b="1" dirty="0" smtClean="0">
                <a:latin typeface="Helvetica" pitchFamily="34" charset="0"/>
              </a:rPr>
              <a:t>)</a:t>
            </a:r>
          </a:p>
          <a:p>
            <a:pPr>
              <a:buClr>
                <a:schemeClr val="tx1"/>
              </a:buClr>
              <a:buSzPts val="1600"/>
            </a:pPr>
            <a:r>
              <a:rPr lang="en-GB" sz="1600" b="1" dirty="0" smtClean="0">
                <a:latin typeface="Helvetica" pitchFamily="34" charset="0"/>
              </a:rPr>
              <a:t> </a:t>
            </a:r>
          </a:p>
        </p:txBody>
      </p:sp>
      <p:pic>
        <p:nvPicPr>
          <p:cNvPr id="18" name="Picture 17" descr="modis_aod.gif"/>
          <p:cNvPicPr>
            <a:picLocks noChangeAspect="1"/>
          </p:cNvPicPr>
          <p:nvPr/>
        </p:nvPicPr>
        <p:blipFill>
          <a:blip r:embed="rId4" cstate="print"/>
          <a:stretch>
            <a:fillRect/>
          </a:stretch>
        </p:blipFill>
        <p:spPr>
          <a:xfrm>
            <a:off x="277758" y="1196752"/>
            <a:ext cx="3646170" cy="2614136"/>
          </a:xfrm>
          <a:prstGeom prst="rect">
            <a:avLst/>
          </a:prstGeom>
        </p:spPr>
      </p:pic>
      <p:sp>
        <p:nvSpPr>
          <p:cNvPr id="19" name="TextBox 18"/>
          <p:cNvSpPr txBox="1"/>
          <p:nvPr/>
        </p:nvSpPr>
        <p:spPr>
          <a:xfrm>
            <a:off x="395536" y="1268760"/>
            <a:ext cx="3528392" cy="307777"/>
          </a:xfrm>
          <a:prstGeom prst="rect">
            <a:avLst/>
          </a:prstGeom>
          <a:solidFill>
            <a:schemeClr val="bg1"/>
          </a:solidFill>
          <a:ln w="9525">
            <a:noFill/>
          </a:ln>
        </p:spPr>
        <p:txBody>
          <a:bodyPr wrap="square" rtlCol="0">
            <a:spAutoFit/>
          </a:bodyPr>
          <a:lstStyle/>
          <a:p>
            <a:pPr algn="ctr"/>
            <a:r>
              <a:rPr lang="en-GB" sz="1400" b="1" dirty="0" smtClean="0"/>
              <a:t>MODIS Aerosol Optical Depth</a:t>
            </a:r>
            <a:endParaRPr lang="en-GB" sz="1400" b="1" dirty="0"/>
          </a:p>
        </p:txBody>
      </p:sp>
      <p:sp>
        <p:nvSpPr>
          <p:cNvPr id="2" name="Title 1"/>
          <p:cNvSpPr>
            <a:spLocks noGrp="1"/>
          </p:cNvSpPr>
          <p:nvPr>
            <p:ph type="title"/>
          </p:nvPr>
        </p:nvSpPr>
        <p:spPr>
          <a:ln w="38100"/>
        </p:spPr>
        <p:txBody>
          <a:bodyPr/>
          <a:lstStyle/>
          <a:p>
            <a:r>
              <a:rPr lang="en-GB" dirty="0" smtClean="0"/>
              <a:t>Why we need profiling data for aerosol assimilation</a:t>
            </a:r>
            <a:endParaRPr lang="en-GB" dirty="0"/>
          </a:p>
        </p:txBody>
      </p:sp>
      <p:sp>
        <p:nvSpPr>
          <p:cNvPr id="3" name="Oval 2"/>
          <p:cNvSpPr/>
          <p:nvPr/>
        </p:nvSpPr>
        <p:spPr bwMode="auto">
          <a:xfrm>
            <a:off x="6228184" y="3140968"/>
            <a:ext cx="93610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6" name="Oval 15"/>
          <p:cNvSpPr/>
          <p:nvPr/>
        </p:nvSpPr>
        <p:spPr bwMode="auto">
          <a:xfrm>
            <a:off x="6228184" y="4725144"/>
            <a:ext cx="93610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5" name="Straight Arrow Connector 4"/>
          <p:cNvCxnSpPr/>
          <p:nvPr/>
        </p:nvCxnSpPr>
        <p:spPr bwMode="auto">
          <a:xfrm flipV="1">
            <a:off x="3707904" y="3487542"/>
            <a:ext cx="2232248" cy="210169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0" name="Straight Arrow Connector 19"/>
          <p:cNvCxnSpPr/>
          <p:nvPr/>
        </p:nvCxnSpPr>
        <p:spPr bwMode="auto">
          <a:xfrm flipV="1">
            <a:off x="3860304" y="4941168"/>
            <a:ext cx="2232248" cy="800472"/>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9071684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5866" t="567" r="26862" b="1"/>
          <a:stretch/>
        </p:blipFill>
        <p:spPr>
          <a:xfrm rot="16200000">
            <a:off x="5240368" y="1620523"/>
            <a:ext cx="1757461" cy="3790241"/>
          </a:xfrm>
          <a:prstGeom prst="rect">
            <a:avLst/>
          </a:prstGeom>
          <a:ln>
            <a:solidFill>
              <a:srgbClr val="0033CC"/>
            </a:solidFill>
          </a:ln>
        </p:spPr>
      </p:pic>
      <p:sp>
        <p:nvSpPr>
          <p:cNvPr id="4" name="Rectangle 3"/>
          <p:cNvSpPr/>
          <p:nvPr/>
        </p:nvSpPr>
        <p:spPr>
          <a:xfrm>
            <a:off x="0" y="882586"/>
            <a:ext cx="8892480" cy="1754326"/>
          </a:xfrm>
          <a:prstGeom prst="rect">
            <a:avLst/>
          </a:prstGeom>
        </p:spPr>
        <p:txBody>
          <a:bodyPr wrap="square">
            <a:spAutoFit/>
          </a:bodyPr>
          <a:lstStyle/>
          <a:p>
            <a:pPr marL="285750" indent="-285750">
              <a:buFont typeface="Arial" pitchFamily="34" charset="0"/>
              <a:buChar char="•"/>
            </a:pPr>
            <a:r>
              <a:rPr lang="en-GB" sz="1800" dirty="0">
                <a:latin typeface="+mn-lt"/>
                <a:cs typeface="Calibri" pitchFamily="34" charset="0"/>
              </a:rPr>
              <a:t>NRT CALIPSO level 1.5 product available since mid-2011</a:t>
            </a:r>
          </a:p>
          <a:p>
            <a:pPr marL="285750" indent="-285750">
              <a:buFont typeface="Arial" pitchFamily="34" charset="0"/>
              <a:buChar char="•"/>
            </a:pPr>
            <a:r>
              <a:rPr lang="en-GB" sz="1800" dirty="0">
                <a:latin typeface="+mn-lt"/>
                <a:cs typeface="Calibri" pitchFamily="34" charset="0"/>
              </a:rPr>
              <a:t>M</a:t>
            </a:r>
            <a:r>
              <a:rPr lang="en-GB" sz="1800" dirty="0">
                <a:latin typeface="+mn-lt"/>
              </a:rPr>
              <a:t>ean Attenuated aerosol backscatter at 532 nm (cloud cleared)</a:t>
            </a:r>
            <a:r>
              <a:rPr lang="en-GB" sz="1800" dirty="0">
                <a:latin typeface="+mn-lt"/>
                <a:cs typeface="Calibri" pitchFamily="34" charset="0"/>
              </a:rPr>
              <a:t> </a:t>
            </a:r>
          </a:p>
          <a:p>
            <a:pPr marL="285750" indent="-285750">
              <a:buFont typeface="Arial" pitchFamily="34" charset="0"/>
              <a:buChar char="•"/>
            </a:pPr>
            <a:r>
              <a:rPr lang="en-GB" sz="1800" dirty="0">
                <a:latin typeface="+mn-lt"/>
                <a:cs typeface="Calibri" pitchFamily="34" charset="0"/>
              </a:rPr>
              <a:t>Aimed at operational NWP centres (ECMWF, US Naval  Research Lab, JMA,…) </a:t>
            </a:r>
          </a:p>
          <a:p>
            <a:pPr marL="285750" indent="-285750">
              <a:buFont typeface="Arial" pitchFamily="34" charset="0"/>
              <a:buChar char="•"/>
            </a:pPr>
            <a:r>
              <a:rPr lang="en-GB" sz="1800" dirty="0">
                <a:latin typeface="+mn-lt"/>
                <a:cs typeface="Calibri" pitchFamily="34" charset="0"/>
              </a:rPr>
              <a:t>Developed through close collaboration with NASA </a:t>
            </a:r>
            <a:r>
              <a:rPr lang="en-GB" sz="1800" dirty="0" err="1">
                <a:latin typeface="+mn-lt"/>
                <a:cs typeface="Calibri" pitchFamily="34" charset="0"/>
              </a:rPr>
              <a:t>LaRC</a:t>
            </a:r>
            <a:r>
              <a:rPr lang="en-GB" sz="1800" dirty="0">
                <a:latin typeface="+mn-lt"/>
                <a:cs typeface="Calibri" pitchFamily="34" charset="0"/>
              </a:rPr>
              <a:t> </a:t>
            </a:r>
            <a:r>
              <a:rPr lang="en-GB" sz="1800" dirty="0" err="1" smtClean="0">
                <a:latin typeface="+mn-lt"/>
                <a:cs typeface="Calibri" pitchFamily="34" charset="0"/>
              </a:rPr>
              <a:t>CALIPSOTeam</a:t>
            </a:r>
            <a:endParaRPr lang="en-GB" sz="1800" dirty="0">
              <a:latin typeface="+mn-lt"/>
              <a:cs typeface="Calibri" pitchFamily="34" charset="0"/>
            </a:endParaRPr>
          </a:p>
          <a:p>
            <a:pPr marL="285750" indent="-285750">
              <a:buFont typeface="Arial" pitchFamily="34" charset="0"/>
              <a:buChar char="•"/>
            </a:pPr>
            <a:r>
              <a:rPr lang="en-GB" sz="1800" dirty="0" err="1">
                <a:latin typeface="+mn-lt"/>
                <a:cs typeface="Calibri" pitchFamily="34" charset="0"/>
              </a:rPr>
              <a:t>Lidar</a:t>
            </a:r>
            <a:r>
              <a:rPr lang="en-GB" sz="1800" dirty="0">
                <a:latin typeface="+mn-lt"/>
                <a:cs typeface="Calibri" pitchFamily="34" charset="0"/>
              </a:rPr>
              <a:t> observation operator in place</a:t>
            </a:r>
            <a:r>
              <a:rPr lang="en-GB" sz="1800" dirty="0">
                <a:latin typeface="+mn-lt"/>
              </a:rPr>
              <a:t> and  performing </a:t>
            </a:r>
            <a:r>
              <a:rPr lang="en-GB" sz="1800" dirty="0" smtClean="0">
                <a:latin typeface="+mn-lt"/>
              </a:rPr>
              <a:t>well</a:t>
            </a:r>
          </a:p>
          <a:p>
            <a:pPr marL="285750" indent="-285750">
              <a:buFont typeface="Arial" pitchFamily="34" charset="0"/>
              <a:buChar char="•"/>
            </a:pPr>
            <a:r>
              <a:rPr lang="en-GB" sz="1800" dirty="0" err="1" smtClean="0">
                <a:latin typeface="+mn-lt"/>
              </a:rPr>
              <a:t>Calipso</a:t>
            </a:r>
            <a:r>
              <a:rPr lang="en-GB" sz="1800" dirty="0" smtClean="0">
                <a:latin typeface="+mn-lt"/>
              </a:rPr>
              <a:t> data have positive impact on the aerosol extinction profile (in initial tests)</a:t>
            </a:r>
            <a:endParaRPr lang="en-GB" sz="1800" dirty="0">
              <a:latin typeface="+mn-lt"/>
            </a:endParaRPr>
          </a:p>
        </p:txBody>
      </p:sp>
      <p:sp>
        <p:nvSpPr>
          <p:cNvPr id="21" name="Rectangle 20"/>
          <p:cNvSpPr/>
          <p:nvPr/>
        </p:nvSpPr>
        <p:spPr>
          <a:xfrm>
            <a:off x="0" y="6165304"/>
            <a:ext cx="1763688" cy="692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7524" r="20495"/>
          <a:stretch/>
        </p:blipFill>
        <p:spPr>
          <a:xfrm rot="16200000">
            <a:off x="5187791" y="3468727"/>
            <a:ext cx="1876779" cy="3804406"/>
          </a:xfrm>
          <a:prstGeom prst="rect">
            <a:avLst/>
          </a:prstGeom>
          <a:ln w="12700">
            <a:solidFill>
              <a:srgbClr val="FF0000"/>
            </a:solidFill>
          </a:ln>
        </p:spPr>
      </p:pic>
      <p:sp>
        <p:nvSpPr>
          <p:cNvPr id="7" name="TextBox 6"/>
          <p:cNvSpPr txBox="1"/>
          <p:nvPr/>
        </p:nvSpPr>
        <p:spPr>
          <a:xfrm>
            <a:off x="3923928" y="6218148"/>
            <a:ext cx="5163465" cy="523220"/>
          </a:xfrm>
          <a:prstGeom prst="rect">
            <a:avLst/>
          </a:prstGeom>
          <a:solidFill>
            <a:schemeClr val="bg1"/>
          </a:solidFill>
        </p:spPr>
        <p:txBody>
          <a:bodyPr wrap="none" rtlCol="0">
            <a:spAutoFit/>
          </a:bodyPr>
          <a:lstStyle/>
          <a:p>
            <a:r>
              <a:rPr lang="en-GB" sz="1400" dirty="0" smtClean="0"/>
              <a:t>(*) Lidar data are courtesy </a:t>
            </a:r>
            <a:r>
              <a:rPr lang="en-GB" sz="1400" dirty="0"/>
              <a:t>of </a:t>
            </a:r>
            <a:r>
              <a:rPr lang="en-GB" sz="1400" dirty="0" err="1"/>
              <a:t>Arnon</a:t>
            </a:r>
            <a:r>
              <a:rPr lang="en-GB" sz="1400" dirty="0"/>
              <a:t> </a:t>
            </a:r>
            <a:r>
              <a:rPr lang="en-GB" sz="1400" dirty="0" err="1" smtClean="0"/>
              <a:t>Karnieli</a:t>
            </a:r>
            <a:r>
              <a:rPr lang="en-GB" sz="1400" dirty="0" smtClean="0"/>
              <a:t>. Special thanks to</a:t>
            </a:r>
          </a:p>
          <a:p>
            <a:r>
              <a:rPr lang="en-GB" sz="1400" dirty="0" smtClean="0"/>
              <a:t>Simone </a:t>
            </a:r>
            <a:r>
              <a:rPr lang="en-GB" sz="1400" dirty="0" err="1" smtClean="0"/>
              <a:t>Lolli</a:t>
            </a:r>
            <a:r>
              <a:rPr lang="en-GB" sz="1400" dirty="0" smtClean="0"/>
              <a:t>, Judd </a:t>
            </a:r>
            <a:r>
              <a:rPr lang="en-GB" sz="1400" dirty="0" err="1" smtClean="0"/>
              <a:t>Welton</a:t>
            </a:r>
            <a:r>
              <a:rPr lang="en-GB" sz="1400" dirty="0" smtClean="0"/>
              <a:t> and the MPLNET team.</a:t>
            </a:r>
            <a:endParaRPr lang="en-GB" sz="1400" dirty="0"/>
          </a:p>
        </p:txBody>
      </p:sp>
      <p:sp>
        <p:nvSpPr>
          <p:cNvPr id="14" name="TextBox 13"/>
          <p:cNvSpPr txBox="1"/>
          <p:nvPr/>
        </p:nvSpPr>
        <p:spPr>
          <a:xfrm>
            <a:off x="4716767" y="2719953"/>
            <a:ext cx="2807561" cy="276999"/>
          </a:xfrm>
          <a:prstGeom prst="rect">
            <a:avLst/>
          </a:prstGeom>
          <a:solidFill>
            <a:schemeClr val="bg1"/>
          </a:solidFill>
        </p:spPr>
        <p:txBody>
          <a:bodyPr wrap="square" rtlCol="0">
            <a:spAutoFit/>
          </a:bodyPr>
          <a:lstStyle/>
          <a:p>
            <a:r>
              <a:rPr lang="en-GB" sz="1200" b="1" dirty="0" smtClean="0"/>
              <a:t>Observations-Model extinction (km-1)</a:t>
            </a:r>
            <a:endParaRPr lang="en-GB" sz="1200" b="1" dirty="0"/>
          </a:p>
        </p:txBody>
      </p:sp>
      <p:sp>
        <p:nvSpPr>
          <p:cNvPr id="20" name="Rectangle 19"/>
          <p:cNvSpPr/>
          <p:nvPr/>
        </p:nvSpPr>
        <p:spPr>
          <a:xfrm>
            <a:off x="0" y="6165304"/>
            <a:ext cx="1331640" cy="6926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4099" t="14834" b="4665"/>
          <a:stretch/>
        </p:blipFill>
        <p:spPr>
          <a:xfrm>
            <a:off x="755576" y="2644157"/>
            <a:ext cx="3051250" cy="3737170"/>
          </a:xfrm>
          <a:prstGeom prst="rect">
            <a:avLst/>
          </a:prstGeom>
        </p:spPr>
      </p:pic>
      <p:cxnSp>
        <p:nvCxnSpPr>
          <p:cNvPr id="5" name="Straight Connector 4"/>
          <p:cNvCxnSpPr/>
          <p:nvPr/>
        </p:nvCxnSpPr>
        <p:spPr>
          <a:xfrm>
            <a:off x="1884917" y="3068960"/>
            <a:ext cx="598851" cy="0"/>
          </a:xfrm>
          <a:prstGeom prst="line">
            <a:avLst/>
          </a:prstGeom>
          <a:solidFill>
            <a:schemeClr val="bg1"/>
          </a:solidFill>
          <a:ln w="28575">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884917" y="3307717"/>
            <a:ext cx="598851" cy="0"/>
          </a:xfrm>
          <a:prstGeom prst="line">
            <a:avLst/>
          </a:prstGeom>
          <a:solidFill>
            <a:schemeClr val="bg1"/>
          </a:solidFill>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55776" y="3176226"/>
            <a:ext cx="1093569" cy="276999"/>
          </a:xfrm>
          <a:prstGeom prst="rect">
            <a:avLst/>
          </a:prstGeom>
          <a:solidFill>
            <a:schemeClr val="bg1"/>
          </a:solidFill>
        </p:spPr>
        <p:txBody>
          <a:bodyPr wrap="none" rtlCol="0">
            <a:spAutoFit/>
          </a:bodyPr>
          <a:lstStyle/>
          <a:p>
            <a:r>
              <a:rPr lang="en-GB" sz="1200" b="1" dirty="0" smtClean="0"/>
              <a:t>MODIS  only</a:t>
            </a:r>
            <a:endParaRPr lang="en-GB" sz="1200" b="1" dirty="0"/>
          </a:p>
        </p:txBody>
      </p:sp>
      <p:sp>
        <p:nvSpPr>
          <p:cNvPr id="6" name="TextBox 5"/>
          <p:cNvSpPr txBox="1"/>
          <p:nvPr/>
        </p:nvSpPr>
        <p:spPr>
          <a:xfrm>
            <a:off x="2555776" y="2947677"/>
            <a:ext cx="1426994" cy="276999"/>
          </a:xfrm>
          <a:prstGeom prst="rect">
            <a:avLst/>
          </a:prstGeom>
          <a:solidFill>
            <a:schemeClr val="bg1"/>
          </a:solidFill>
        </p:spPr>
        <p:txBody>
          <a:bodyPr wrap="none" rtlCol="0">
            <a:spAutoFit/>
          </a:bodyPr>
          <a:lstStyle/>
          <a:p>
            <a:r>
              <a:rPr lang="en-GB" sz="1200" b="1" dirty="0" smtClean="0"/>
              <a:t>Lidar and MODIS</a:t>
            </a:r>
            <a:endParaRPr lang="en-GB" sz="1200" b="1" dirty="0"/>
          </a:p>
        </p:txBody>
      </p:sp>
      <p:cxnSp>
        <p:nvCxnSpPr>
          <p:cNvPr id="23" name="Straight Connector 22"/>
          <p:cNvCxnSpPr/>
          <p:nvPr/>
        </p:nvCxnSpPr>
        <p:spPr>
          <a:xfrm>
            <a:off x="1884917" y="2852936"/>
            <a:ext cx="598851" cy="0"/>
          </a:xfrm>
          <a:prstGeom prst="line">
            <a:avLst/>
          </a:prstGeom>
          <a:solidFill>
            <a:schemeClr val="bg1"/>
          </a:solid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555776" y="2708920"/>
            <a:ext cx="1167307" cy="276999"/>
          </a:xfrm>
          <a:prstGeom prst="rect">
            <a:avLst/>
          </a:prstGeom>
          <a:solidFill>
            <a:schemeClr val="bg1"/>
          </a:solidFill>
        </p:spPr>
        <p:txBody>
          <a:bodyPr wrap="none" rtlCol="0">
            <a:spAutoFit/>
          </a:bodyPr>
          <a:lstStyle/>
          <a:p>
            <a:r>
              <a:rPr lang="en-GB" sz="1200" b="1" dirty="0" smtClean="0"/>
              <a:t>Observations</a:t>
            </a:r>
            <a:endParaRPr lang="en-GB" sz="1200" b="1" dirty="0"/>
          </a:p>
        </p:txBody>
      </p:sp>
      <p:sp>
        <p:nvSpPr>
          <p:cNvPr id="22" name="Oval 21"/>
          <p:cNvSpPr/>
          <p:nvPr/>
        </p:nvSpPr>
        <p:spPr>
          <a:xfrm>
            <a:off x="6471376" y="3429000"/>
            <a:ext cx="9809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6399368" y="5157192"/>
            <a:ext cx="9809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
          <p:cNvSpPr txBox="1">
            <a:spLocks noChangeArrowheads="1"/>
          </p:cNvSpPr>
          <p:nvPr/>
        </p:nvSpPr>
        <p:spPr bwMode="auto">
          <a:xfrm>
            <a:off x="755576" y="50899"/>
            <a:ext cx="6923112" cy="785813"/>
          </a:xfrm>
          <a:prstGeom prst="rect">
            <a:avLst/>
          </a:prstGeom>
          <a:solidFill>
            <a:srgbClr val="FFFFFF"/>
          </a:solidFill>
          <a:ln w="12700">
            <a:noFill/>
            <a:miter lim="800000"/>
            <a:headEnd/>
            <a:tailEnd/>
          </a:ln>
          <a:effectLst/>
        </p:spPr>
        <p:txBody>
          <a:bodyPr vert="horz" wrap="square" lIns="90487" tIns="44450" rIns="90487" bIns="44450" numCol="1" anchor="ctr" anchorCtr="0" compatLnSpc="1">
            <a:prstTxWarp prst="textNoShape">
              <a:avLst/>
            </a:prstTxWarp>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pPr algn="ctr"/>
            <a:r>
              <a:rPr lang="en-GB" sz="2400" b="1" dirty="0" smtClean="0"/>
              <a:t>Towards </a:t>
            </a:r>
            <a:r>
              <a:rPr lang="en-GB" sz="2400" b="1" dirty="0" err="1" smtClean="0"/>
              <a:t>lidar</a:t>
            </a:r>
            <a:r>
              <a:rPr lang="en-GB" sz="2400" b="1" dirty="0" smtClean="0"/>
              <a:t> assimilation: Impact of </a:t>
            </a:r>
            <a:r>
              <a:rPr lang="en-GB" sz="2400" b="1" dirty="0" err="1" smtClean="0"/>
              <a:t>Calipso</a:t>
            </a:r>
            <a:r>
              <a:rPr lang="en-GB" sz="2400" b="1" dirty="0" smtClean="0"/>
              <a:t> on vertical profiles</a:t>
            </a:r>
          </a:p>
        </p:txBody>
      </p:sp>
      <p:sp>
        <p:nvSpPr>
          <p:cNvPr id="13" name="TextBox 12"/>
          <p:cNvSpPr txBox="1"/>
          <p:nvPr/>
        </p:nvSpPr>
        <p:spPr>
          <a:xfrm>
            <a:off x="751840" y="6334780"/>
            <a:ext cx="3058721" cy="523220"/>
          </a:xfrm>
          <a:prstGeom prst="rect">
            <a:avLst/>
          </a:prstGeom>
          <a:solidFill>
            <a:schemeClr val="bg1"/>
          </a:solidFill>
        </p:spPr>
        <p:txBody>
          <a:bodyPr wrap="none" rtlCol="0">
            <a:spAutoFit/>
          </a:bodyPr>
          <a:lstStyle/>
          <a:p>
            <a:pPr algn="ctr"/>
            <a:r>
              <a:rPr lang="en-GB" sz="1400" b="1" dirty="0" smtClean="0"/>
              <a:t>Monthly averaged extinction (km</a:t>
            </a:r>
            <a:r>
              <a:rPr lang="en-GB" sz="1400" b="1" baseline="30000" dirty="0" smtClean="0"/>
              <a:t>-1</a:t>
            </a:r>
            <a:r>
              <a:rPr lang="en-GB" sz="1400" b="1" dirty="0" smtClean="0"/>
              <a:t>)</a:t>
            </a:r>
          </a:p>
          <a:p>
            <a:pPr algn="ctr"/>
            <a:r>
              <a:rPr lang="en-GB" sz="1400" b="1" dirty="0" smtClean="0"/>
              <a:t>at 532nm at </a:t>
            </a:r>
            <a:r>
              <a:rPr lang="en-GB" sz="1400" b="1" dirty="0" err="1" smtClean="0"/>
              <a:t>Sede</a:t>
            </a:r>
            <a:r>
              <a:rPr lang="en-GB" sz="1400" b="1" dirty="0" smtClean="0"/>
              <a:t> </a:t>
            </a:r>
            <a:r>
              <a:rPr lang="en-GB" sz="1400" b="1" dirty="0" err="1" smtClean="0"/>
              <a:t>Boker</a:t>
            </a:r>
            <a:r>
              <a:rPr lang="en-GB" sz="1400" b="1" dirty="0" smtClean="0"/>
              <a:t> (453 profiles)</a:t>
            </a:r>
            <a:endParaRPr lang="en-GB" sz="1400" b="1" dirty="0"/>
          </a:p>
        </p:txBody>
      </p:sp>
      <p:sp>
        <p:nvSpPr>
          <p:cNvPr id="2" name="TextBox 1"/>
          <p:cNvSpPr txBox="1"/>
          <p:nvPr/>
        </p:nvSpPr>
        <p:spPr>
          <a:xfrm>
            <a:off x="4716016" y="2924944"/>
            <a:ext cx="1573620" cy="276999"/>
          </a:xfrm>
          <a:prstGeom prst="rect">
            <a:avLst/>
          </a:prstGeom>
          <a:noFill/>
        </p:spPr>
        <p:txBody>
          <a:bodyPr wrap="square" rtlCol="0">
            <a:spAutoFit/>
          </a:bodyPr>
          <a:lstStyle/>
          <a:p>
            <a:r>
              <a:rPr lang="en-GB" sz="1200" dirty="0" err="1" smtClean="0">
                <a:solidFill>
                  <a:srgbClr val="0000FF"/>
                </a:solidFill>
              </a:rPr>
              <a:t>Lidar</a:t>
            </a:r>
            <a:r>
              <a:rPr lang="en-GB" sz="1200" dirty="0" smtClean="0">
                <a:solidFill>
                  <a:srgbClr val="0000FF"/>
                </a:solidFill>
              </a:rPr>
              <a:t> and MODIS</a:t>
            </a:r>
            <a:endParaRPr lang="en-GB" sz="1200" dirty="0">
              <a:solidFill>
                <a:srgbClr val="0000FF"/>
              </a:solidFill>
            </a:endParaRPr>
          </a:p>
        </p:txBody>
      </p:sp>
      <p:sp>
        <p:nvSpPr>
          <p:cNvPr id="28" name="TextBox 27"/>
          <p:cNvSpPr txBox="1"/>
          <p:nvPr/>
        </p:nvSpPr>
        <p:spPr>
          <a:xfrm>
            <a:off x="4572751" y="4437112"/>
            <a:ext cx="2807561" cy="276999"/>
          </a:xfrm>
          <a:prstGeom prst="rect">
            <a:avLst/>
          </a:prstGeom>
          <a:solidFill>
            <a:schemeClr val="bg1"/>
          </a:solidFill>
        </p:spPr>
        <p:txBody>
          <a:bodyPr wrap="square" rtlCol="0">
            <a:spAutoFit/>
          </a:bodyPr>
          <a:lstStyle/>
          <a:p>
            <a:r>
              <a:rPr lang="en-GB" sz="1200" b="1" dirty="0" smtClean="0"/>
              <a:t>Observations-Model extinction (km-1)</a:t>
            </a:r>
            <a:endParaRPr lang="en-GB" sz="1200" b="1" dirty="0"/>
          </a:p>
        </p:txBody>
      </p:sp>
      <p:sp>
        <p:nvSpPr>
          <p:cNvPr id="29" name="TextBox 28"/>
          <p:cNvSpPr txBox="1"/>
          <p:nvPr/>
        </p:nvSpPr>
        <p:spPr>
          <a:xfrm>
            <a:off x="4572000" y="4642103"/>
            <a:ext cx="1573620" cy="276999"/>
          </a:xfrm>
          <a:prstGeom prst="rect">
            <a:avLst/>
          </a:prstGeom>
          <a:noFill/>
        </p:spPr>
        <p:txBody>
          <a:bodyPr wrap="square" rtlCol="0">
            <a:spAutoFit/>
          </a:bodyPr>
          <a:lstStyle/>
          <a:p>
            <a:r>
              <a:rPr lang="en-GB" sz="1200" dirty="0" smtClean="0"/>
              <a:t>MODIS </a:t>
            </a:r>
            <a:r>
              <a:rPr lang="en-GB" sz="1200" dirty="0" smtClean="0">
                <a:solidFill>
                  <a:srgbClr val="FF0000"/>
                </a:solidFill>
              </a:rPr>
              <a:t>only</a:t>
            </a:r>
            <a:endParaRPr lang="en-GB" sz="1200" dirty="0">
              <a:solidFill>
                <a:srgbClr val="FF0000"/>
              </a:solidFill>
            </a:endParaRPr>
          </a:p>
        </p:txBody>
      </p:sp>
    </p:spTree>
    <p:extLst>
      <p:ext uri="{BB962C8B-B14F-4D97-AF65-F5344CB8AC3E}">
        <p14:creationId xmlns:p14="http://schemas.microsoft.com/office/powerpoint/2010/main" val="394451927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a:xfrm>
            <a:off x="211138" y="114300"/>
            <a:ext cx="8562975" cy="647700"/>
          </a:xfrm>
        </p:spPr>
        <p:txBody>
          <a:bodyPr/>
          <a:lstStyle/>
          <a:p>
            <a:pPr eaLnBrk="1" hangingPunct="1">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6. Concluding remarks</a:t>
            </a:r>
          </a:p>
        </p:txBody>
      </p:sp>
      <p:sp>
        <p:nvSpPr>
          <p:cNvPr id="40963" name="Rectangle 2"/>
          <p:cNvSpPr>
            <a:spLocks noGrp="1" noChangeArrowheads="1"/>
          </p:cNvSpPr>
          <p:nvPr>
            <p:ph type="body" idx="1"/>
          </p:nvPr>
        </p:nvSpPr>
        <p:spPr>
          <a:xfrm>
            <a:off x="179388" y="765175"/>
            <a:ext cx="8580437" cy="4953000"/>
          </a:xfrm>
        </p:spPr>
        <p:txBody>
          <a:bodyPr/>
          <a:lstStyle/>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Atmospheric composition (AC) and weather interact </a:t>
            </a:r>
          </a:p>
          <a:p>
            <a:pPr>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IFS has been extended to include </a:t>
            </a:r>
            <a:r>
              <a:rPr lang="en-US" sz="2400" b="0" dirty="0"/>
              <a:t>fields of atmospheric composition: Reactive gases, greenhouse gases, </a:t>
            </a:r>
            <a:r>
              <a:rPr lang="en-US" sz="2400" b="0" dirty="0" smtClean="0"/>
              <a:t>aerosols =&gt; </a:t>
            </a:r>
            <a:r>
              <a:rPr lang="en-US" sz="2400" dirty="0" smtClean="0"/>
              <a:t>Composition-IFS (C-IFS)</a:t>
            </a:r>
            <a:endParaRPr lang="en-GB" sz="2400" dirty="0" smtClean="0"/>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Modelling of AC needs to include many species with concentrations varying over several orders of magnitude</a:t>
            </a:r>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AC forecasts benefit from realistic initial conditions (</a:t>
            </a:r>
            <a:r>
              <a:rPr lang="en-GB" sz="2400" dirty="0" smtClean="0"/>
              <a:t>data assimilation</a:t>
            </a:r>
            <a:r>
              <a:rPr lang="en-GB" sz="2400" b="0" dirty="0" smtClean="0"/>
              <a:t>) but likewise from improved emissions</a:t>
            </a:r>
          </a:p>
          <a:p>
            <a:pPr>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b="0" dirty="0"/>
              <a:t>Extra challenges for DA of atmospheric composition compared to NWP </a:t>
            </a:r>
            <a:r>
              <a:rPr lang="en-US" sz="2400" b="0" dirty="0" smtClean="0"/>
              <a:t>- but </a:t>
            </a:r>
            <a:r>
              <a:rPr lang="en-US" sz="2400" b="0" dirty="0"/>
              <a:t>also </a:t>
            </a:r>
            <a:r>
              <a:rPr lang="en-US" sz="2400" b="0" dirty="0" smtClean="0"/>
              <a:t>potential benefits </a:t>
            </a:r>
            <a:r>
              <a:rPr lang="en-US" sz="2400" b="0" dirty="0"/>
              <a:t>through chemical coupling and impact on </a:t>
            </a:r>
            <a:r>
              <a:rPr lang="en-US" sz="2400" b="0" dirty="0" smtClean="0"/>
              <a:t>NWP</a:t>
            </a:r>
            <a:endParaRPr lang="en-US" sz="2400" b="0" dirty="0"/>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CAMS system produces useful AC forecast and analyses, freely available from </a:t>
            </a:r>
            <a:r>
              <a:rPr lang="en-GB" sz="2400" b="0" dirty="0" smtClean="0">
                <a:solidFill>
                  <a:srgbClr val="0000FF"/>
                </a:solidFill>
              </a:rPr>
              <a:t>atmosphere.copernicus.eu</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800" b="0" dirty="0" smtClean="0"/>
          </a:p>
        </p:txBody>
      </p:sp>
    </p:spTree>
    <p:extLst>
      <p:ext uri="{BB962C8B-B14F-4D97-AF65-F5344CB8AC3E}">
        <p14:creationId xmlns:p14="http://schemas.microsoft.com/office/powerpoint/2010/main" val="34764400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ctrTitle"/>
          </p:nvPr>
        </p:nvSpPr>
        <p:spPr>
          <a:xfrm>
            <a:off x="130621" y="3882836"/>
            <a:ext cx="4404121" cy="1253679"/>
          </a:xfrm>
        </p:spPr>
        <p:txBody>
          <a:bodyPr/>
          <a:lstStyle/>
          <a:p>
            <a:pPr algn="ctr" eaLnBrk="1" hangingPunct="1"/>
            <a:r>
              <a:rPr lang="en-GB" dirty="0" smtClean="0">
                <a:latin typeface="+mn-lt"/>
                <a:hlinkClick r:id="rId3"/>
              </a:rPr>
              <a:t>atmosphere.copernicus.eu</a:t>
            </a:r>
            <a:r>
              <a:rPr lang="en-GB" dirty="0" smtClean="0">
                <a:latin typeface="+mn-lt"/>
              </a:rPr>
              <a:t/>
            </a:r>
            <a:br>
              <a:rPr lang="en-GB" dirty="0" smtClean="0">
                <a:latin typeface="+mn-lt"/>
              </a:rPr>
            </a:br>
            <a:r>
              <a:rPr lang="en-GB" dirty="0" smtClean="0">
                <a:latin typeface="+mn-lt"/>
              </a:rPr>
              <a:t/>
            </a:r>
            <a:br>
              <a:rPr lang="en-GB" dirty="0" smtClean="0">
                <a:latin typeface="+mn-lt"/>
              </a:rPr>
            </a:br>
            <a:endParaRPr lang="en-GB" dirty="0" smtClean="0">
              <a:solidFill>
                <a:srgbClr val="FF0000"/>
              </a:solidFill>
              <a:latin typeface="+mn-lt"/>
            </a:endParaRPr>
          </a:p>
        </p:txBody>
      </p:sp>
      <p:sp>
        <p:nvSpPr>
          <p:cNvPr id="30" name="TextBox 29"/>
          <p:cNvSpPr txBox="1"/>
          <p:nvPr/>
        </p:nvSpPr>
        <p:spPr>
          <a:xfrm>
            <a:off x="180601" y="1772816"/>
            <a:ext cx="4304162" cy="1938992"/>
          </a:xfrm>
          <a:prstGeom prst="rect">
            <a:avLst/>
          </a:prstGeom>
          <a:noFill/>
        </p:spPr>
        <p:txBody>
          <a:bodyPr wrap="square" rtlCol="0">
            <a:spAutoFit/>
          </a:bodyPr>
          <a:lstStyle/>
          <a:p>
            <a:r>
              <a:rPr lang="en-GB" b="1" dirty="0" smtClean="0">
                <a:latin typeface="+mn-lt"/>
              </a:rPr>
              <a:t>More information about  the environmental monitoring activities at ECMWF and how to access the data can be found on:</a:t>
            </a:r>
            <a:endParaRPr lang="en-GB" b="1" dirty="0">
              <a:latin typeface="+mn-lt"/>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3612"/>
            <a:ext cx="2752725" cy="9525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6907" y="61963"/>
            <a:ext cx="1542727" cy="1069062"/>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4205" y="1351886"/>
            <a:ext cx="4465429" cy="4719844"/>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48</a:t>
            </a:fld>
            <a:endParaRPr lang="en-GB"/>
          </a:p>
        </p:txBody>
      </p:sp>
      <p:sp>
        <p:nvSpPr>
          <p:cNvPr id="172036" name="Rectangle 4"/>
          <p:cNvSpPr>
            <a:spLocks noGrp="1" noChangeArrowheads="1"/>
          </p:cNvSpPr>
          <p:nvPr>
            <p:ph type="title"/>
          </p:nvPr>
        </p:nvSpPr>
        <p:spPr>
          <a:xfrm>
            <a:off x="467544" y="260648"/>
            <a:ext cx="8113712" cy="708025"/>
          </a:xfrm>
        </p:spPr>
        <p:txBody>
          <a:bodyPr/>
          <a:lstStyle/>
          <a:p>
            <a:r>
              <a:rPr lang="en-US" dirty="0" smtClean="0"/>
              <a:t>References: Reactive Gases</a:t>
            </a:r>
            <a:endParaRPr lang="en-US" dirty="0"/>
          </a:p>
        </p:txBody>
      </p:sp>
      <p:sp>
        <p:nvSpPr>
          <p:cNvPr id="6" name="TextBox 5"/>
          <p:cNvSpPr txBox="1"/>
          <p:nvPr/>
        </p:nvSpPr>
        <p:spPr>
          <a:xfrm>
            <a:off x="192052" y="908720"/>
            <a:ext cx="8844444" cy="6340197"/>
          </a:xfrm>
          <a:prstGeom prst="rect">
            <a:avLst/>
          </a:prstGeom>
          <a:noFill/>
        </p:spPr>
        <p:txBody>
          <a:bodyPr wrap="square" rtlCol="0">
            <a:spAutoFit/>
          </a:bodyPr>
          <a:lstStyle/>
          <a:p>
            <a:r>
              <a:rPr lang="en-GB" sz="1400" dirty="0">
                <a:latin typeface="+mn-lt"/>
                <a:cs typeface="Arial" pitchFamily="34" charset="0"/>
              </a:rPr>
              <a:t>N. </a:t>
            </a:r>
            <a:r>
              <a:rPr lang="en-GB" sz="1400" dirty="0" err="1">
                <a:latin typeface="+mn-lt"/>
                <a:cs typeface="Arial" pitchFamily="34" charset="0"/>
              </a:rPr>
              <a:t>Elguindi</a:t>
            </a:r>
            <a:r>
              <a:rPr lang="en-GB" sz="1400" dirty="0">
                <a:latin typeface="+mn-lt"/>
                <a:cs typeface="Arial" pitchFamily="34" charset="0"/>
              </a:rPr>
              <a:t>, H. Clark, C. </a:t>
            </a:r>
            <a:r>
              <a:rPr lang="en-GB" sz="1400" dirty="0" err="1">
                <a:latin typeface="+mn-lt"/>
                <a:cs typeface="Arial" pitchFamily="34" charset="0"/>
              </a:rPr>
              <a:t>Ordóñez</a:t>
            </a:r>
            <a:r>
              <a:rPr lang="en-GB" sz="1400" dirty="0">
                <a:latin typeface="+mn-lt"/>
                <a:cs typeface="Arial" pitchFamily="34" charset="0"/>
              </a:rPr>
              <a:t>, V. </a:t>
            </a:r>
            <a:r>
              <a:rPr lang="en-GB" sz="1400" dirty="0" err="1">
                <a:latin typeface="+mn-lt"/>
                <a:cs typeface="Arial" pitchFamily="34" charset="0"/>
              </a:rPr>
              <a:t>Thouret</a:t>
            </a:r>
            <a:r>
              <a:rPr lang="en-GB" sz="1400" dirty="0">
                <a:latin typeface="+mn-lt"/>
                <a:cs typeface="Arial" pitchFamily="34" charset="0"/>
              </a:rPr>
              <a:t>, J. </a:t>
            </a:r>
            <a:r>
              <a:rPr lang="en-GB" sz="1400" dirty="0" err="1">
                <a:latin typeface="+mn-lt"/>
                <a:cs typeface="Arial" pitchFamily="34" charset="0"/>
              </a:rPr>
              <a:t>Flemming</a:t>
            </a:r>
            <a:r>
              <a:rPr lang="en-GB" sz="1400" dirty="0">
                <a:latin typeface="+mn-lt"/>
                <a:cs typeface="Arial" pitchFamily="34" charset="0"/>
              </a:rPr>
              <a:t>, O. Stein, V. </a:t>
            </a:r>
            <a:r>
              <a:rPr lang="en-GB" sz="1400" dirty="0" err="1">
                <a:latin typeface="+mn-lt"/>
                <a:cs typeface="Arial" pitchFamily="34" charset="0"/>
              </a:rPr>
              <a:t>Huijnen</a:t>
            </a:r>
            <a:r>
              <a:rPr lang="en-GB" sz="1400" dirty="0">
                <a:latin typeface="+mn-lt"/>
                <a:cs typeface="Arial" pitchFamily="34" charset="0"/>
              </a:rPr>
              <a:t>, P. </a:t>
            </a:r>
            <a:r>
              <a:rPr lang="en-GB" sz="1400" dirty="0" err="1">
                <a:latin typeface="+mn-lt"/>
                <a:cs typeface="Arial" pitchFamily="34" charset="0"/>
              </a:rPr>
              <a:t>Moinat</a:t>
            </a:r>
            <a:r>
              <a:rPr lang="en-GB" sz="1400" dirty="0">
                <a:latin typeface="+mn-lt"/>
                <a:cs typeface="Arial" pitchFamily="34" charset="0"/>
              </a:rPr>
              <a:t>, A. Inness, V.-H. </a:t>
            </a:r>
            <a:r>
              <a:rPr lang="en-GB" sz="1400" dirty="0" err="1">
                <a:latin typeface="+mn-lt"/>
                <a:cs typeface="Arial" pitchFamily="34" charset="0"/>
              </a:rPr>
              <a:t>Peuch</a:t>
            </a:r>
            <a:r>
              <a:rPr lang="en-GB" sz="1400" dirty="0">
                <a:latin typeface="+mn-lt"/>
                <a:cs typeface="Arial" pitchFamily="34" charset="0"/>
              </a:rPr>
              <a:t>, A. </a:t>
            </a:r>
            <a:r>
              <a:rPr lang="en-GB" sz="1400" dirty="0" err="1">
                <a:latin typeface="+mn-lt"/>
                <a:cs typeface="Arial" pitchFamily="34" charset="0"/>
              </a:rPr>
              <a:t>Stohl</a:t>
            </a:r>
            <a:r>
              <a:rPr lang="en-GB" sz="1400" dirty="0">
                <a:latin typeface="+mn-lt"/>
                <a:cs typeface="Arial" pitchFamily="34" charset="0"/>
              </a:rPr>
              <a:t>, S. </a:t>
            </a:r>
            <a:r>
              <a:rPr lang="en-GB" sz="1400" dirty="0" err="1">
                <a:latin typeface="+mn-lt"/>
                <a:cs typeface="Arial" pitchFamily="34" charset="0"/>
              </a:rPr>
              <a:t>Turquety</a:t>
            </a:r>
            <a:r>
              <a:rPr lang="en-GB" sz="1400" dirty="0">
                <a:latin typeface="+mn-lt"/>
                <a:cs typeface="Arial" pitchFamily="34" charset="0"/>
              </a:rPr>
              <a:t>, G. </a:t>
            </a:r>
            <a:r>
              <a:rPr lang="en-GB" sz="1400" dirty="0" err="1">
                <a:latin typeface="+mn-lt"/>
                <a:cs typeface="Arial" pitchFamily="34" charset="0"/>
              </a:rPr>
              <a:t>Athier</a:t>
            </a:r>
            <a:r>
              <a:rPr lang="en-GB" sz="1400" dirty="0">
                <a:latin typeface="+mn-lt"/>
                <a:cs typeface="Arial" pitchFamily="34" charset="0"/>
              </a:rPr>
              <a:t>, J.-P. </a:t>
            </a:r>
            <a:r>
              <a:rPr lang="en-GB" sz="1400" dirty="0" err="1">
                <a:latin typeface="+mn-lt"/>
                <a:cs typeface="Arial" pitchFamily="34" charset="0"/>
              </a:rPr>
              <a:t>Cammas</a:t>
            </a:r>
            <a:r>
              <a:rPr lang="en-GB" sz="1400" dirty="0">
                <a:latin typeface="+mn-lt"/>
                <a:cs typeface="Arial" pitchFamily="34" charset="0"/>
              </a:rPr>
              <a:t>, and M. Schultz (2010): Current status of the ability of the GEMS/MACC models to reproduce the tropospheric CO vertical distribution as measured by MOZAIC. </a:t>
            </a:r>
            <a:r>
              <a:rPr lang="en-GB" sz="1400" dirty="0" err="1">
                <a:latin typeface="+mn-lt"/>
                <a:cs typeface="Arial" pitchFamily="34" charset="0"/>
              </a:rPr>
              <a:t>Geosci</a:t>
            </a:r>
            <a:r>
              <a:rPr lang="en-GB" sz="1400" dirty="0">
                <a:latin typeface="+mn-lt"/>
                <a:cs typeface="Arial" pitchFamily="34" charset="0"/>
              </a:rPr>
              <a:t>. Model Dev., 3, 501-518, </a:t>
            </a:r>
            <a:r>
              <a:rPr lang="en-GB" sz="1400" dirty="0" smtClean="0">
                <a:latin typeface="+mn-lt"/>
                <a:cs typeface="Arial" pitchFamily="34" charset="0"/>
              </a:rPr>
              <a:t>2010</a:t>
            </a:r>
          </a:p>
          <a:p>
            <a:endParaRPr lang="en-GB" sz="1400" dirty="0">
              <a:latin typeface="+mn-lt"/>
              <a:cs typeface="Arial" pitchFamily="34" charset="0"/>
            </a:endParaRPr>
          </a:p>
          <a:p>
            <a:r>
              <a:rPr lang="en-GB" sz="1400" dirty="0" err="1">
                <a:latin typeface="+mn-lt"/>
              </a:rPr>
              <a:t>Flemming</a:t>
            </a:r>
            <a:r>
              <a:rPr lang="en-GB" sz="1400" dirty="0">
                <a:latin typeface="+mn-lt"/>
              </a:rPr>
              <a:t>, J., Benedetti, A., Inness, A., </a:t>
            </a:r>
            <a:r>
              <a:rPr lang="en-GB" sz="1400" dirty="0" err="1">
                <a:latin typeface="+mn-lt"/>
              </a:rPr>
              <a:t>Engelen</a:t>
            </a:r>
            <a:r>
              <a:rPr lang="en-GB" sz="1400" dirty="0">
                <a:latin typeface="+mn-lt"/>
              </a:rPr>
              <a:t>, R. J., Jones, L., </a:t>
            </a:r>
            <a:r>
              <a:rPr lang="en-GB" sz="1400" dirty="0" err="1">
                <a:latin typeface="+mn-lt"/>
              </a:rPr>
              <a:t>Huijnen</a:t>
            </a:r>
            <a:r>
              <a:rPr lang="en-GB" sz="1400" dirty="0">
                <a:latin typeface="+mn-lt"/>
              </a:rPr>
              <a:t>, V., Remy, S., Parrington, M., </a:t>
            </a:r>
            <a:r>
              <a:rPr lang="en-GB" sz="1400" dirty="0" err="1">
                <a:latin typeface="+mn-lt"/>
              </a:rPr>
              <a:t>Suttie</a:t>
            </a:r>
            <a:r>
              <a:rPr lang="en-GB" sz="1400" dirty="0">
                <a:latin typeface="+mn-lt"/>
              </a:rPr>
              <a:t>, M., </a:t>
            </a:r>
            <a:r>
              <a:rPr lang="en-GB" sz="1400" dirty="0" err="1">
                <a:latin typeface="+mn-lt"/>
              </a:rPr>
              <a:t>Bozzo</a:t>
            </a:r>
            <a:r>
              <a:rPr lang="en-GB" sz="1400" dirty="0">
                <a:latin typeface="+mn-lt"/>
              </a:rPr>
              <a:t>, A., </a:t>
            </a:r>
            <a:r>
              <a:rPr lang="en-GB" sz="1400" dirty="0" err="1">
                <a:latin typeface="+mn-lt"/>
              </a:rPr>
              <a:t>Peuch</a:t>
            </a:r>
            <a:r>
              <a:rPr lang="en-GB" sz="1400" dirty="0">
                <a:latin typeface="+mn-lt"/>
              </a:rPr>
              <a:t>, V.-H., </a:t>
            </a:r>
            <a:r>
              <a:rPr lang="en-GB" sz="1400" dirty="0" err="1">
                <a:latin typeface="+mn-lt"/>
              </a:rPr>
              <a:t>Akritidis</a:t>
            </a:r>
            <a:r>
              <a:rPr lang="en-GB" sz="1400" dirty="0">
                <a:latin typeface="+mn-lt"/>
              </a:rPr>
              <a:t>, D., and </a:t>
            </a:r>
            <a:r>
              <a:rPr lang="en-GB" sz="1400" dirty="0" err="1">
                <a:latin typeface="+mn-lt"/>
              </a:rPr>
              <a:t>Katragkou</a:t>
            </a:r>
            <a:r>
              <a:rPr lang="en-GB" sz="1400" dirty="0">
                <a:latin typeface="+mn-lt"/>
              </a:rPr>
              <a:t>, E.: The CAMS interim Reanalysis of Carbon Monoxide, Ozone and Aerosol for 2003–2015, Atmos. Chem. Phys., 17, 1945-1983, doi:10.5194/acp-17-1945-2017, 2017.</a:t>
            </a:r>
          </a:p>
          <a:p>
            <a:endParaRPr lang="en-GB" sz="1400" dirty="0" smtClean="0">
              <a:latin typeface="+mn-lt"/>
              <a:cs typeface="Arial" pitchFamily="34" charset="0"/>
            </a:endParaRPr>
          </a:p>
          <a:p>
            <a:r>
              <a:rPr lang="en-GB" sz="1400" dirty="0" err="1" smtClean="0">
                <a:latin typeface="+mn-lt"/>
                <a:cs typeface="Arial" pitchFamily="34" charset="0"/>
              </a:rPr>
              <a:t>Flemming</a:t>
            </a:r>
            <a:r>
              <a:rPr lang="en-GB" sz="1400" dirty="0">
                <a:latin typeface="+mn-lt"/>
                <a:cs typeface="Arial" pitchFamily="34" charset="0"/>
              </a:rPr>
              <a:t>, J. and Inness, A. (2016): Carbon Monoxide [in "State of the Climate in 2015"]. Bull. Amer. Meteor. Soc., 97 (8), S55-S58</a:t>
            </a:r>
            <a:r>
              <a:rPr lang="en-GB" sz="1400" dirty="0" smtClean="0">
                <a:latin typeface="+mn-lt"/>
                <a:cs typeface="Arial" pitchFamily="34" charset="0"/>
              </a:rPr>
              <a:t>.</a:t>
            </a:r>
          </a:p>
          <a:p>
            <a:endParaRPr lang="en-GB" sz="1400" dirty="0">
              <a:latin typeface="+mn-lt"/>
              <a:cs typeface="Arial" pitchFamily="34" charset="0"/>
            </a:endParaRPr>
          </a:p>
          <a:p>
            <a:r>
              <a:rPr lang="en-GB" sz="1400" dirty="0" err="1">
                <a:latin typeface="+mn-lt"/>
                <a:cs typeface="Arial" pitchFamily="34" charset="0"/>
              </a:rPr>
              <a:t>Flemming</a:t>
            </a:r>
            <a:r>
              <a:rPr lang="en-GB" sz="1400" dirty="0">
                <a:latin typeface="+mn-lt"/>
                <a:cs typeface="Arial" pitchFamily="34" charset="0"/>
              </a:rPr>
              <a:t>, J. and Inness, A. (2015): Carbon Monoxide [in "State of the Climate in 2014"]. Bull. Amer. Meteor. Soc., 96 (7), S49-S52.</a:t>
            </a:r>
            <a:endParaRPr lang="en-GB" sz="1400" dirty="0" smtClean="0">
              <a:latin typeface="+mn-lt"/>
              <a:cs typeface="Arial" pitchFamily="34" charset="0"/>
            </a:endParaRPr>
          </a:p>
          <a:p>
            <a:endParaRPr lang="en-GB" sz="1400" dirty="0">
              <a:latin typeface="+mn-lt"/>
              <a:cs typeface="Arial" pitchFamily="34" charset="0"/>
            </a:endParaRPr>
          </a:p>
          <a:p>
            <a:r>
              <a:rPr lang="en-GB" sz="1400" dirty="0" err="1" smtClean="0">
                <a:latin typeface="+mn-lt"/>
                <a:cs typeface="Arial" pitchFamily="34" charset="0"/>
              </a:rPr>
              <a:t>Flemming</a:t>
            </a:r>
            <a:r>
              <a:rPr lang="en-GB" sz="1400" dirty="0">
                <a:latin typeface="+mn-lt"/>
                <a:cs typeface="Arial" pitchFamily="34" charset="0"/>
              </a:rPr>
              <a:t>, J., </a:t>
            </a:r>
            <a:r>
              <a:rPr lang="en-GB" sz="1400" dirty="0" err="1">
                <a:latin typeface="+mn-lt"/>
                <a:cs typeface="Arial" pitchFamily="34" charset="0"/>
              </a:rPr>
              <a:t>Huijnen</a:t>
            </a:r>
            <a:r>
              <a:rPr lang="en-GB" sz="1400" dirty="0">
                <a:latin typeface="+mn-lt"/>
                <a:cs typeface="Arial" pitchFamily="34" charset="0"/>
              </a:rPr>
              <a:t>, V., </a:t>
            </a:r>
            <a:r>
              <a:rPr lang="en-GB" sz="1400" dirty="0" err="1">
                <a:latin typeface="+mn-lt"/>
                <a:cs typeface="Arial" pitchFamily="34" charset="0"/>
              </a:rPr>
              <a:t>Arteta</a:t>
            </a:r>
            <a:r>
              <a:rPr lang="en-GB" sz="1400" dirty="0">
                <a:latin typeface="+mn-lt"/>
                <a:cs typeface="Arial" pitchFamily="34" charset="0"/>
              </a:rPr>
              <a:t>, J., </a:t>
            </a:r>
            <a:r>
              <a:rPr lang="en-GB" sz="1400" dirty="0" err="1">
                <a:latin typeface="+mn-lt"/>
                <a:cs typeface="Arial" pitchFamily="34" charset="0"/>
              </a:rPr>
              <a:t>Bechtold</a:t>
            </a:r>
            <a:r>
              <a:rPr lang="en-GB" sz="1400" dirty="0">
                <a:latin typeface="+mn-lt"/>
                <a:cs typeface="Arial" pitchFamily="34" charset="0"/>
              </a:rPr>
              <a:t>, P., </a:t>
            </a:r>
            <a:r>
              <a:rPr lang="en-GB" sz="1400" dirty="0" err="1">
                <a:latin typeface="+mn-lt"/>
                <a:cs typeface="Arial" pitchFamily="34" charset="0"/>
              </a:rPr>
              <a:t>Beljaars</a:t>
            </a:r>
            <a:r>
              <a:rPr lang="en-GB" sz="1400" dirty="0">
                <a:latin typeface="+mn-lt"/>
                <a:cs typeface="Arial" pitchFamily="34" charset="0"/>
              </a:rPr>
              <a:t>, A., </a:t>
            </a:r>
            <a:r>
              <a:rPr lang="en-GB" sz="1400" dirty="0" err="1">
                <a:latin typeface="+mn-lt"/>
                <a:cs typeface="Arial" pitchFamily="34" charset="0"/>
              </a:rPr>
              <a:t>Blechschmidt</a:t>
            </a:r>
            <a:r>
              <a:rPr lang="en-GB" sz="1400" dirty="0">
                <a:latin typeface="+mn-lt"/>
                <a:cs typeface="Arial" pitchFamily="34" charset="0"/>
              </a:rPr>
              <a:t>, A.-M., </a:t>
            </a:r>
            <a:r>
              <a:rPr lang="en-GB" sz="1400" dirty="0" err="1">
                <a:latin typeface="+mn-lt"/>
                <a:cs typeface="Arial" pitchFamily="34" charset="0"/>
              </a:rPr>
              <a:t>Josse</a:t>
            </a:r>
            <a:r>
              <a:rPr lang="en-GB" sz="1400" dirty="0">
                <a:latin typeface="+mn-lt"/>
                <a:cs typeface="Arial" pitchFamily="34" charset="0"/>
              </a:rPr>
              <a:t>, B., </a:t>
            </a:r>
            <a:r>
              <a:rPr lang="en-GB" sz="1400" dirty="0" err="1">
                <a:latin typeface="+mn-lt"/>
                <a:cs typeface="Arial" pitchFamily="34" charset="0"/>
              </a:rPr>
              <a:t>Diamantakis</a:t>
            </a:r>
            <a:r>
              <a:rPr lang="en-GB" sz="1400" dirty="0">
                <a:latin typeface="+mn-lt"/>
                <a:cs typeface="Arial" pitchFamily="34" charset="0"/>
              </a:rPr>
              <a:t>, M., </a:t>
            </a:r>
            <a:r>
              <a:rPr lang="en-GB" sz="1400" dirty="0" err="1">
                <a:latin typeface="+mn-lt"/>
                <a:cs typeface="Arial" pitchFamily="34" charset="0"/>
              </a:rPr>
              <a:t>Engelen</a:t>
            </a:r>
            <a:r>
              <a:rPr lang="en-GB" sz="1400" dirty="0">
                <a:latin typeface="+mn-lt"/>
                <a:cs typeface="Arial" pitchFamily="34" charset="0"/>
              </a:rPr>
              <a:t>, R. J., </a:t>
            </a:r>
            <a:r>
              <a:rPr lang="en-GB" sz="1400" dirty="0" err="1">
                <a:latin typeface="+mn-lt"/>
                <a:cs typeface="Arial" pitchFamily="34" charset="0"/>
              </a:rPr>
              <a:t>Gaudel</a:t>
            </a:r>
            <a:r>
              <a:rPr lang="en-GB" sz="1400" dirty="0">
                <a:latin typeface="+mn-lt"/>
                <a:cs typeface="Arial" pitchFamily="34" charset="0"/>
              </a:rPr>
              <a:t>, A., Inness, A., Jones, L., </a:t>
            </a:r>
            <a:r>
              <a:rPr lang="en-GB" sz="1400" dirty="0" err="1">
                <a:latin typeface="+mn-lt"/>
                <a:cs typeface="Arial" pitchFamily="34" charset="0"/>
              </a:rPr>
              <a:t>Katragkou</a:t>
            </a:r>
            <a:r>
              <a:rPr lang="en-GB" sz="1400" dirty="0">
                <a:latin typeface="+mn-lt"/>
                <a:cs typeface="Arial" pitchFamily="34" charset="0"/>
              </a:rPr>
              <a:t>, E., </a:t>
            </a:r>
            <a:r>
              <a:rPr lang="en-GB" sz="1400" dirty="0" err="1">
                <a:latin typeface="+mn-lt"/>
                <a:cs typeface="Arial" pitchFamily="34" charset="0"/>
              </a:rPr>
              <a:t>Marecal</a:t>
            </a:r>
            <a:r>
              <a:rPr lang="en-GB" sz="1400" dirty="0">
                <a:latin typeface="+mn-lt"/>
                <a:cs typeface="Arial" pitchFamily="34" charset="0"/>
              </a:rPr>
              <a:t>, V., </a:t>
            </a:r>
            <a:r>
              <a:rPr lang="en-GB" sz="1400" dirty="0" err="1">
                <a:latin typeface="+mn-lt"/>
                <a:cs typeface="Arial" pitchFamily="34" charset="0"/>
              </a:rPr>
              <a:t>Peuch</a:t>
            </a:r>
            <a:r>
              <a:rPr lang="en-GB" sz="1400" dirty="0">
                <a:latin typeface="+mn-lt"/>
                <a:cs typeface="Arial" pitchFamily="34" charset="0"/>
              </a:rPr>
              <a:t>, V.-H., Richter, A., Schultz, M. G., Stein, O., and </a:t>
            </a:r>
            <a:r>
              <a:rPr lang="en-GB" sz="1400" dirty="0" err="1">
                <a:latin typeface="+mn-lt"/>
                <a:cs typeface="Arial" pitchFamily="34" charset="0"/>
              </a:rPr>
              <a:t>Tsikerdekis</a:t>
            </a:r>
            <a:r>
              <a:rPr lang="en-GB" sz="1400" dirty="0">
                <a:latin typeface="+mn-lt"/>
                <a:cs typeface="Arial" pitchFamily="34" charset="0"/>
              </a:rPr>
              <a:t>, A.: Tropospheric chemistry in the integrated forecasting system of ECMWF, </a:t>
            </a:r>
            <a:r>
              <a:rPr lang="en-GB" sz="1400" dirty="0" err="1">
                <a:latin typeface="+mn-lt"/>
                <a:cs typeface="Arial" pitchFamily="34" charset="0"/>
              </a:rPr>
              <a:t>Geosci</a:t>
            </a:r>
            <a:r>
              <a:rPr lang="en-GB" sz="1400" dirty="0">
                <a:latin typeface="+mn-lt"/>
                <a:cs typeface="Arial" pitchFamily="34" charset="0"/>
              </a:rPr>
              <a:t>. Model Dev. Discuss., 7, 7733-7803, doi:10.5194/gmdd-7-7733-2014, 2014</a:t>
            </a:r>
            <a:r>
              <a:rPr lang="en-GB" sz="1400" dirty="0" smtClean="0">
                <a:latin typeface="+mn-lt"/>
                <a:cs typeface="Arial" pitchFamily="34" charset="0"/>
              </a:rPr>
              <a:t>.</a:t>
            </a:r>
          </a:p>
          <a:p>
            <a:endParaRPr lang="en-GB" sz="1400" dirty="0" smtClean="0">
              <a:latin typeface="+mn-lt"/>
              <a:cs typeface="Arial" pitchFamily="34" charset="0"/>
            </a:endParaRPr>
          </a:p>
          <a:p>
            <a:r>
              <a:rPr lang="en-GB" sz="1400" dirty="0" err="1">
                <a:latin typeface="+mn-lt"/>
              </a:rPr>
              <a:t>Flemming</a:t>
            </a:r>
            <a:r>
              <a:rPr lang="en-GB" sz="1400" dirty="0">
                <a:latin typeface="+mn-lt"/>
              </a:rPr>
              <a:t>, J., and A. Inness (2013), Volcanic </a:t>
            </a:r>
            <a:r>
              <a:rPr lang="en-GB" sz="1400" dirty="0" err="1">
                <a:latin typeface="+mn-lt"/>
              </a:rPr>
              <a:t>sulfur</a:t>
            </a:r>
            <a:r>
              <a:rPr lang="en-GB" sz="1400" dirty="0">
                <a:latin typeface="+mn-lt"/>
              </a:rPr>
              <a:t> dioxide plume forecasts based on UV satellite retrievals for the 2011 </a:t>
            </a:r>
            <a:r>
              <a:rPr lang="en-GB" sz="1400" dirty="0" err="1">
                <a:latin typeface="+mn-lt"/>
              </a:rPr>
              <a:t>Grímsvötn</a:t>
            </a:r>
            <a:r>
              <a:rPr lang="en-GB" sz="1400" dirty="0">
                <a:latin typeface="+mn-lt"/>
              </a:rPr>
              <a:t> and the 2010 </a:t>
            </a:r>
            <a:r>
              <a:rPr lang="en-GB" sz="1400" dirty="0" err="1">
                <a:latin typeface="+mn-lt"/>
              </a:rPr>
              <a:t>Eyjafjallajökull</a:t>
            </a:r>
            <a:r>
              <a:rPr lang="en-GB" sz="1400" dirty="0">
                <a:latin typeface="+mn-lt"/>
              </a:rPr>
              <a:t> eruption, J. </a:t>
            </a:r>
            <a:r>
              <a:rPr lang="en-GB" sz="1400" dirty="0" err="1">
                <a:latin typeface="+mn-lt"/>
              </a:rPr>
              <a:t>Geophys</a:t>
            </a:r>
            <a:r>
              <a:rPr lang="en-GB" sz="1400" dirty="0">
                <a:latin typeface="+mn-lt"/>
              </a:rPr>
              <a:t>. Res. Atmos., 118, doi:10.1002/jgrd.50753.</a:t>
            </a:r>
          </a:p>
          <a:p>
            <a:endParaRPr lang="en-GB" sz="1400" dirty="0">
              <a:latin typeface="+mn-lt"/>
              <a:cs typeface="Arial" pitchFamily="34" charset="0"/>
            </a:endParaRPr>
          </a:p>
          <a:p>
            <a:endParaRPr lang="en-GB" sz="1400" dirty="0" smtClean="0">
              <a:latin typeface="+mn-lt"/>
              <a:cs typeface="Arial" pitchFamily="34" charset="0"/>
            </a:endParaRPr>
          </a:p>
          <a:p>
            <a:endParaRPr lang="vi-VN" sz="1400" dirty="0">
              <a:latin typeface="+mn-lt"/>
              <a:cs typeface="Arial" pitchFamily="34" charset="0"/>
            </a:endParaRPr>
          </a:p>
          <a:p>
            <a:endParaRPr lang="vi-VN" sz="1400" dirty="0">
              <a:latin typeface="+mn-lt"/>
              <a:cs typeface="Arial" pitchFamily="34" charset="0"/>
            </a:endParaRPr>
          </a:p>
          <a:p>
            <a:endParaRPr lang="vi-VN" sz="1400" dirty="0">
              <a:latin typeface="+mn-lt"/>
              <a:cs typeface="Arial" pitchFamily="34" charset="0"/>
            </a:endParaRPr>
          </a:p>
        </p:txBody>
      </p:sp>
    </p:spTree>
    <p:extLst>
      <p:ext uri="{BB962C8B-B14F-4D97-AF65-F5344CB8AC3E}">
        <p14:creationId xmlns:p14="http://schemas.microsoft.com/office/powerpoint/2010/main" val="32616991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49</a:t>
            </a:fld>
            <a:endParaRPr lang="en-GB"/>
          </a:p>
        </p:txBody>
      </p:sp>
      <p:sp>
        <p:nvSpPr>
          <p:cNvPr id="172036" name="Rectangle 4"/>
          <p:cNvSpPr>
            <a:spLocks noGrp="1" noChangeArrowheads="1"/>
          </p:cNvSpPr>
          <p:nvPr>
            <p:ph type="title"/>
          </p:nvPr>
        </p:nvSpPr>
        <p:spPr>
          <a:xfrm>
            <a:off x="467544" y="260648"/>
            <a:ext cx="8113712" cy="708025"/>
          </a:xfrm>
        </p:spPr>
        <p:txBody>
          <a:bodyPr/>
          <a:lstStyle/>
          <a:p>
            <a:r>
              <a:rPr lang="en-US" dirty="0" smtClean="0"/>
              <a:t>References: Reactive Gases</a:t>
            </a:r>
            <a:endParaRPr lang="en-US" dirty="0"/>
          </a:p>
        </p:txBody>
      </p:sp>
      <p:sp>
        <p:nvSpPr>
          <p:cNvPr id="6" name="TextBox 5"/>
          <p:cNvSpPr txBox="1"/>
          <p:nvPr/>
        </p:nvSpPr>
        <p:spPr>
          <a:xfrm>
            <a:off x="192052" y="908720"/>
            <a:ext cx="8844444" cy="5262979"/>
          </a:xfrm>
          <a:prstGeom prst="rect">
            <a:avLst/>
          </a:prstGeom>
          <a:noFill/>
        </p:spPr>
        <p:txBody>
          <a:bodyPr wrap="square" rtlCol="0">
            <a:spAutoFit/>
          </a:bodyPr>
          <a:lstStyle/>
          <a:p>
            <a:endParaRPr lang="en-GB" sz="1400" dirty="0" smtClean="0">
              <a:latin typeface="+mn-lt"/>
              <a:cs typeface="Arial" pitchFamily="34" charset="0"/>
            </a:endParaRPr>
          </a:p>
          <a:p>
            <a:r>
              <a:rPr lang="en-GB" sz="1400" dirty="0" err="1">
                <a:latin typeface="+mn-lt"/>
                <a:cs typeface="Arial" pitchFamily="34" charset="0"/>
              </a:rPr>
              <a:t>Flemming</a:t>
            </a:r>
            <a:r>
              <a:rPr lang="en-GB" sz="1400" dirty="0">
                <a:latin typeface="+mn-lt"/>
                <a:cs typeface="Arial" pitchFamily="34" charset="0"/>
              </a:rPr>
              <a:t>, J., Inness, A., Jones, L., </a:t>
            </a:r>
            <a:r>
              <a:rPr lang="en-GB" sz="1400" dirty="0" err="1">
                <a:latin typeface="+mn-lt"/>
                <a:cs typeface="Arial" pitchFamily="34" charset="0"/>
              </a:rPr>
              <a:t>Eskes</a:t>
            </a:r>
            <a:r>
              <a:rPr lang="en-GB" sz="1400" dirty="0">
                <a:latin typeface="+mn-lt"/>
                <a:cs typeface="Arial" pitchFamily="34" charset="0"/>
              </a:rPr>
              <a:t>, H. J., </a:t>
            </a:r>
            <a:r>
              <a:rPr lang="en-GB" sz="1400" dirty="0" err="1">
                <a:latin typeface="+mn-lt"/>
                <a:cs typeface="Arial" pitchFamily="34" charset="0"/>
              </a:rPr>
              <a:t>Huijnen</a:t>
            </a:r>
            <a:r>
              <a:rPr lang="en-GB" sz="1400" dirty="0">
                <a:latin typeface="+mn-lt"/>
                <a:cs typeface="Arial" pitchFamily="34" charset="0"/>
              </a:rPr>
              <a:t>, V., Schultz, M. G., Stein, O., </a:t>
            </a:r>
            <a:r>
              <a:rPr lang="en-GB" sz="1400" dirty="0" err="1">
                <a:latin typeface="+mn-lt"/>
                <a:cs typeface="Arial" pitchFamily="34" charset="0"/>
              </a:rPr>
              <a:t>Cariolle</a:t>
            </a:r>
            <a:r>
              <a:rPr lang="en-GB" sz="1400" dirty="0">
                <a:latin typeface="+mn-lt"/>
                <a:cs typeface="Arial" pitchFamily="34" charset="0"/>
              </a:rPr>
              <a:t>, D., </a:t>
            </a:r>
            <a:r>
              <a:rPr lang="en-GB" sz="1400" dirty="0" err="1">
                <a:latin typeface="+mn-lt"/>
                <a:cs typeface="Arial" pitchFamily="34" charset="0"/>
              </a:rPr>
              <a:t>Kinnison</a:t>
            </a:r>
            <a:r>
              <a:rPr lang="en-GB" sz="1400" dirty="0">
                <a:latin typeface="+mn-lt"/>
                <a:cs typeface="Arial" pitchFamily="34" charset="0"/>
              </a:rPr>
              <a:t>, D., and Brasseur, G. (2011): Forecasts and assimilation experiments of the Antarctic ozone hole 2008, Atmos. Chem. Phys., 11, 1961-1977, doi:10.5194/acp-11-1961-2011</a:t>
            </a:r>
          </a:p>
          <a:p>
            <a:endParaRPr lang="en-GB" sz="1400" dirty="0" smtClean="0">
              <a:latin typeface="+mn-lt"/>
              <a:cs typeface="Arial" pitchFamily="34" charset="0"/>
            </a:endParaRPr>
          </a:p>
          <a:p>
            <a:r>
              <a:rPr lang="en-GB" sz="1400" dirty="0" smtClean="0">
                <a:latin typeface="+mn-lt"/>
                <a:cs typeface="Arial" pitchFamily="34" charset="0"/>
              </a:rPr>
              <a:t>J</a:t>
            </a:r>
            <a:r>
              <a:rPr lang="en-GB" sz="1400" dirty="0">
                <a:latin typeface="+mn-lt"/>
                <a:cs typeface="Arial" pitchFamily="34" charset="0"/>
              </a:rPr>
              <a:t>. </a:t>
            </a:r>
            <a:r>
              <a:rPr lang="en-GB" sz="1400" dirty="0" err="1">
                <a:latin typeface="+mn-lt"/>
                <a:cs typeface="Arial" pitchFamily="34" charset="0"/>
              </a:rPr>
              <a:t>Flemming</a:t>
            </a:r>
            <a:r>
              <a:rPr lang="en-GB" sz="1400" dirty="0">
                <a:latin typeface="+mn-lt"/>
                <a:cs typeface="Arial" pitchFamily="34" charset="0"/>
              </a:rPr>
              <a:t>, Inness, A., </a:t>
            </a:r>
            <a:r>
              <a:rPr lang="en-GB" sz="1400" dirty="0" err="1">
                <a:latin typeface="+mn-lt"/>
                <a:cs typeface="Arial" pitchFamily="34" charset="0"/>
              </a:rPr>
              <a:t>Flentje</a:t>
            </a:r>
            <a:r>
              <a:rPr lang="en-GB" sz="1400" dirty="0">
                <a:latin typeface="+mn-lt"/>
                <a:cs typeface="Arial" pitchFamily="34" charset="0"/>
              </a:rPr>
              <a:t>, H., </a:t>
            </a:r>
            <a:r>
              <a:rPr lang="en-GB" sz="1400" dirty="0" err="1">
                <a:latin typeface="+mn-lt"/>
                <a:cs typeface="Arial" pitchFamily="34" charset="0"/>
              </a:rPr>
              <a:t>Huijen</a:t>
            </a:r>
            <a:r>
              <a:rPr lang="en-GB" sz="1400" dirty="0">
                <a:latin typeface="+mn-lt"/>
                <a:cs typeface="Arial" pitchFamily="34" charset="0"/>
              </a:rPr>
              <a:t>, V., </a:t>
            </a:r>
            <a:r>
              <a:rPr lang="en-GB" sz="1400" dirty="0" err="1">
                <a:latin typeface="+mn-lt"/>
                <a:cs typeface="Arial" pitchFamily="34" charset="0"/>
              </a:rPr>
              <a:t>Moinat</a:t>
            </a:r>
            <a:r>
              <a:rPr lang="en-GB" sz="1400" dirty="0">
                <a:latin typeface="+mn-lt"/>
                <a:cs typeface="Arial" pitchFamily="34" charset="0"/>
              </a:rPr>
              <a:t>, P., Schultz, M.G. and Stein O. (2009): Coupling global chemistry transport models to ECMWF's integrated forecast system. </a:t>
            </a:r>
            <a:r>
              <a:rPr lang="en-GB" sz="1400" dirty="0" err="1">
                <a:latin typeface="+mn-lt"/>
                <a:cs typeface="Arial" pitchFamily="34" charset="0"/>
              </a:rPr>
              <a:t>Geosci</a:t>
            </a:r>
            <a:r>
              <a:rPr lang="en-GB" sz="1400" dirty="0">
                <a:latin typeface="+mn-lt"/>
                <a:cs typeface="Arial" pitchFamily="34" charset="0"/>
              </a:rPr>
              <a:t>. Model Dev., 2, 253-265, 2009. www.geosci-model-dev.net/2/253/2009/</a:t>
            </a:r>
          </a:p>
          <a:p>
            <a:endParaRPr lang="en-GB" sz="1400" dirty="0" smtClean="0">
              <a:latin typeface="+mn-lt"/>
              <a:cs typeface="Arial" pitchFamily="34" charset="0"/>
            </a:endParaRPr>
          </a:p>
          <a:p>
            <a:r>
              <a:rPr lang="vi-VN" sz="1400" dirty="0" err="1">
                <a:latin typeface="+mn-lt"/>
                <a:cs typeface="Arial" pitchFamily="34" charset="0"/>
              </a:rPr>
              <a:t>Huijnen</a:t>
            </a:r>
            <a:r>
              <a:rPr lang="vi-VN" sz="1400" dirty="0">
                <a:latin typeface="+mn-lt"/>
                <a:cs typeface="Arial" pitchFamily="34" charset="0"/>
              </a:rPr>
              <a:t>, V., M. J. </a:t>
            </a:r>
            <a:r>
              <a:rPr lang="vi-VN" sz="1400" dirty="0" err="1">
                <a:latin typeface="+mn-lt"/>
                <a:cs typeface="Arial" pitchFamily="34" charset="0"/>
              </a:rPr>
              <a:t>Wooster</a:t>
            </a:r>
            <a:r>
              <a:rPr lang="vi-VN" sz="1400" dirty="0">
                <a:latin typeface="+mn-lt"/>
                <a:cs typeface="Arial" pitchFamily="34" charset="0"/>
              </a:rPr>
              <a:t>, J. W. </a:t>
            </a:r>
            <a:r>
              <a:rPr lang="vi-VN" sz="1400" dirty="0" err="1">
                <a:latin typeface="+mn-lt"/>
                <a:cs typeface="Arial" pitchFamily="34" charset="0"/>
              </a:rPr>
              <a:t>Kaiser</a:t>
            </a:r>
            <a:r>
              <a:rPr lang="vi-VN" sz="1400" dirty="0">
                <a:latin typeface="+mn-lt"/>
                <a:cs typeface="Arial" pitchFamily="34" charset="0"/>
              </a:rPr>
              <a:t>, D. L. A. </a:t>
            </a:r>
            <a:r>
              <a:rPr lang="vi-VN" sz="1400" dirty="0" err="1">
                <a:latin typeface="+mn-lt"/>
                <a:cs typeface="Arial" pitchFamily="34" charset="0"/>
              </a:rPr>
              <a:t>Gaveau</a:t>
            </a:r>
            <a:r>
              <a:rPr lang="vi-VN" sz="1400" dirty="0">
                <a:latin typeface="+mn-lt"/>
                <a:cs typeface="Arial" pitchFamily="34" charset="0"/>
              </a:rPr>
              <a:t>, J. </a:t>
            </a:r>
            <a:r>
              <a:rPr lang="vi-VN" sz="1400" dirty="0" err="1">
                <a:latin typeface="+mn-lt"/>
                <a:cs typeface="Arial" pitchFamily="34" charset="0"/>
              </a:rPr>
              <a:t>Flemming</a:t>
            </a:r>
            <a:r>
              <a:rPr lang="vi-VN" sz="1400" dirty="0">
                <a:latin typeface="+mn-lt"/>
                <a:cs typeface="Arial" pitchFamily="34" charset="0"/>
              </a:rPr>
              <a:t>, M. </a:t>
            </a:r>
            <a:r>
              <a:rPr lang="vi-VN" sz="1400" dirty="0" err="1">
                <a:latin typeface="+mn-lt"/>
                <a:cs typeface="Arial" pitchFamily="34" charset="0"/>
              </a:rPr>
              <a:t>Parrington</a:t>
            </a:r>
            <a:r>
              <a:rPr lang="vi-VN" sz="1400" dirty="0">
                <a:latin typeface="+mn-lt"/>
                <a:cs typeface="Arial" pitchFamily="34" charset="0"/>
              </a:rPr>
              <a:t>, A. Inness, D. </a:t>
            </a:r>
            <a:r>
              <a:rPr lang="vi-VN" sz="1400" dirty="0" err="1">
                <a:latin typeface="+mn-lt"/>
                <a:cs typeface="Arial" pitchFamily="34" charset="0"/>
              </a:rPr>
              <a:t>Murdiyarso</a:t>
            </a:r>
            <a:r>
              <a:rPr lang="vi-VN" sz="1400" dirty="0">
                <a:latin typeface="+mn-lt"/>
                <a:cs typeface="Arial" pitchFamily="34" charset="0"/>
              </a:rPr>
              <a:t>, B. </a:t>
            </a:r>
            <a:r>
              <a:rPr lang="vi-VN" sz="1400" dirty="0" err="1">
                <a:latin typeface="+mn-lt"/>
                <a:cs typeface="Arial" pitchFamily="34" charset="0"/>
              </a:rPr>
              <a:t>Main</a:t>
            </a:r>
            <a:r>
              <a:rPr lang="vi-VN" sz="1400" dirty="0">
                <a:latin typeface="+mn-lt"/>
                <a:cs typeface="Arial" pitchFamily="34" charset="0"/>
              </a:rPr>
              <a:t> </a:t>
            </a:r>
            <a:r>
              <a:rPr lang="vi-VN" sz="1400" dirty="0" err="1">
                <a:latin typeface="+mn-lt"/>
                <a:cs typeface="Arial" pitchFamily="34" charset="0"/>
              </a:rPr>
              <a:t>and</a:t>
            </a:r>
            <a:r>
              <a:rPr lang="vi-VN" sz="1400" dirty="0">
                <a:latin typeface="+mn-lt"/>
                <a:cs typeface="Arial" pitchFamily="34" charset="0"/>
              </a:rPr>
              <a:t> M. van </a:t>
            </a:r>
            <a:r>
              <a:rPr lang="vi-VN" sz="1400" dirty="0" err="1">
                <a:latin typeface="+mn-lt"/>
                <a:cs typeface="Arial" pitchFamily="34" charset="0"/>
              </a:rPr>
              <a:t>Weele</a:t>
            </a:r>
            <a:r>
              <a:rPr lang="vi-VN" sz="1400" dirty="0">
                <a:latin typeface="+mn-lt"/>
                <a:cs typeface="Arial" pitchFamily="34" charset="0"/>
              </a:rPr>
              <a:t>. </a:t>
            </a:r>
            <a:r>
              <a:rPr lang="vi-VN" sz="1400" dirty="0" err="1">
                <a:latin typeface="+mn-lt"/>
                <a:cs typeface="Arial" pitchFamily="34" charset="0"/>
              </a:rPr>
              <a:t>Fire</a:t>
            </a:r>
            <a:r>
              <a:rPr lang="vi-VN" sz="1400" dirty="0">
                <a:latin typeface="+mn-lt"/>
                <a:cs typeface="Arial" pitchFamily="34" charset="0"/>
              </a:rPr>
              <a:t> </a:t>
            </a:r>
            <a:r>
              <a:rPr lang="vi-VN" sz="1400" dirty="0" err="1">
                <a:latin typeface="+mn-lt"/>
                <a:cs typeface="Arial" pitchFamily="34" charset="0"/>
              </a:rPr>
              <a:t>carbon</a:t>
            </a:r>
            <a:r>
              <a:rPr lang="vi-VN" sz="1400" dirty="0">
                <a:latin typeface="+mn-lt"/>
                <a:cs typeface="Arial" pitchFamily="34" charset="0"/>
              </a:rPr>
              <a:t> </a:t>
            </a:r>
            <a:r>
              <a:rPr lang="vi-VN" sz="1400" dirty="0" err="1">
                <a:latin typeface="+mn-lt"/>
                <a:cs typeface="Arial" pitchFamily="34" charset="0"/>
              </a:rPr>
              <a:t>emissions</a:t>
            </a:r>
            <a:r>
              <a:rPr lang="vi-VN" sz="1400" dirty="0">
                <a:latin typeface="+mn-lt"/>
                <a:cs typeface="Arial" pitchFamily="34" charset="0"/>
              </a:rPr>
              <a:t> </a:t>
            </a:r>
            <a:r>
              <a:rPr lang="vi-VN" sz="1400" dirty="0" err="1">
                <a:latin typeface="+mn-lt"/>
                <a:cs typeface="Arial" pitchFamily="34" charset="0"/>
              </a:rPr>
              <a:t>over</a:t>
            </a:r>
            <a:r>
              <a:rPr lang="vi-VN" sz="1400" dirty="0">
                <a:latin typeface="+mn-lt"/>
                <a:cs typeface="Arial" pitchFamily="34" charset="0"/>
              </a:rPr>
              <a:t> </a:t>
            </a:r>
            <a:r>
              <a:rPr lang="vi-VN" sz="1400" dirty="0" err="1">
                <a:latin typeface="+mn-lt"/>
                <a:cs typeface="Arial" pitchFamily="34" charset="0"/>
              </a:rPr>
              <a:t>maritime</a:t>
            </a:r>
            <a:r>
              <a:rPr lang="vi-VN" sz="1400" dirty="0">
                <a:latin typeface="+mn-lt"/>
                <a:cs typeface="Arial" pitchFamily="34" charset="0"/>
              </a:rPr>
              <a:t> </a:t>
            </a:r>
            <a:r>
              <a:rPr lang="vi-VN" sz="1400" dirty="0" err="1">
                <a:latin typeface="+mn-lt"/>
                <a:cs typeface="Arial" pitchFamily="34" charset="0"/>
              </a:rPr>
              <a:t>southeast</a:t>
            </a:r>
            <a:r>
              <a:rPr lang="vi-VN" sz="1400" dirty="0">
                <a:latin typeface="+mn-lt"/>
                <a:cs typeface="Arial" pitchFamily="34" charset="0"/>
              </a:rPr>
              <a:t> </a:t>
            </a:r>
            <a:r>
              <a:rPr lang="vi-VN" sz="1400" dirty="0" err="1">
                <a:latin typeface="+mn-lt"/>
                <a:cs typeface="Arial" pitchFamily="34" charset="0"/>
              </a:rPr>
              <a:t>Asia</a:t>
            </a:r>
            <a:r>
              <a:rPr lang="vi-VN" sz="1400" dirty="0">
                <a:latin typeface="+mn-lt"/>
                <a:cs typeface="Arial" pitchFamily="34" charset="0"/>
              </a:rPr>
              <a:t> in 2015 </a:t>
            </a:r>
            <a:r>
              <a:rPr lang="vi-VN" sz="1400" dirty="0" err="1">
                <a:latin typeface="+mn-lt"/>
                <a:cs typeface="Arial" pitchFamily="34" charset="0"/>
              </a:rPr>
              <a:t>largest</a:t>
            </a:r>
            <a:r>
              <a:rPr lang="vi-VN" sz="1400" dirty="0">
                <a:latin typeface="+mn-lt"/>
                <a:cs typeface="Arial" pitchFamily="34" charset="0"/>
              </a:rPr>
              <a:t> </a:t>
            </a:r>
            <a:r>
              <a:rPr lang="vi-VN" sz="1400" dirty="0" err="1">
                <a:latin typeface="+mn-lt"/>
                <a:cs typeface="Arial" pitchFamily="34" charset="0"/>
              </a:rPr>
              <a:t>since</a:t>
            </a:r>
            <a:r>
              <a:rPr lang="vi-VN" sz="1400" dirty="0">
                <a:latin typeface="+mn-lt"/>
                <a:cs typeface="Arial" pitchFamily="34" charset="0"/>
              </a:rPr>
              <a:t> 1997. </a:t>
            </a:r>
            <a:r>
              <a:rPr lang="vi-VN" sz="1400" dirty="0" err="1">
                <a:latin typeface="+mn-lt"/>
                <a:cs typeface="Arial" pitchFamily="34" charset="0"/>
              </a:rPr>
              <a:t>Sci</a:t>
            </a:r>
            <a:r>
              <a:rPr lang="vi-VN" sz="1400" dirty="0">
                <a:latin typeface="+mn-lt"/>
                <a:cs typeface="Arial" pitchFamily="34" charset="0"/>
              </a:rPr>
              <a:t>. </a:t>
            </a:r>
            <a:r>
              <a:rPr lang="vi-VN" sz="1400" dirty="0" err="1">
                <a:latin typeface="+mn-lt"/>
                <a:cs typeface="Arial" pitchFamily="34" charset="0"/>
              </a:rPr>
              <a:t>Rep</a:t>
            </a:r>
            <a:r>
              <a:rPr lang="vi-VN" sz="1400" dirty="0">
                <a:latin typeface="+mn-lt"/>
                <a:cs typeface="Arial" pitchFamily="34" charset="0"/>
              </a:rPr>
              <a:t>. 6, 26886; doi: 10.1038/srep26886 (2016</a:t>
            </a:r>
            <a:r>
              <a:rPr lang="vi-VN" sz="1400" dirty="0" smtClean="0">
                <a:latin typeface="+mn-lt"/>
                <a:cs typeface="Arial" pitchFamily="34" charset="0"/>
              </a:rPr>
              <a:t>).</a:t>
            </a:r>
            <a:endParaRPr lang="en-GB" sz="1400" dirty="0" smtClean="0">
              <a:latin typeface="+mn-lt"/>
              <a:cs typeface="Arial" pitchFamily="34" charset="0"/>
            </a:endParaRPr>
          </a:p>
          <a:p>
            <a:endParaRPr lang="vi-VN" sz="1400" dirty="0">
              <a:latin typeface="+mn-lt"/>
              <a:cs typeface="Arial" pitchFamily="34" charset="0"/>
            </a:endParaRPr>
          </a:p>
          <a:p>
            <a:r>
              <a:rPr lang="vi-VN" sz="1400" dirty="0" smtClean="0">
                <a:latin typeface="+mn-lt"/>
                <a:cs typeface="Arial" pitchFamily="34" charset="0"/>
              </a:rPr>
              <a:t>Huijnen</a:t>
            </a:r>
            <a:r>
              <a:rPr lang="vi-VN" sz="1400" dirty="0">
                <a:latin typeface="+mn-lt"/>
                <a:cs typeface="Arial" pitchFamily="34" charset="0"/>
              </a:rPr>
              <a:t>, V., Flemming, J., Kaiser, J. W., Inness, A., Leitao, J., Heil, A., Eskes, H. J., Schultz, M. G., Benedetti, A., Hadji-Lazaro, J., Dufour, G., and Eremenko, M. (2012). Hindcast experiments of tropospheric composition during the summer 2010 fires over western Russia. Atmos. Chem. Phys., 12:4341–4364</a:t>
            </a:r>
            <a:r>
              <a:rPr lang="vi-VN" sz="1400" dirty="0" smtClean="0">
                <a:latin typeface="+mn-lt"/>
                <a:cs typeface="Arial" pitchFamily="34" charset="0"/>
              </a:rPr>
              <a:t>.</a:t>
            </a:r>
            <a:endParaRPr lang="en-GB" sz="1400" dirty="0" smtClean="0">
              <a:latin typeface="+mn-lt"/>
              <a:cs typeface="Arial" pitchFamily="34" charset="0"/>
            </a:endParaRPr>
          </a:p>
          <a:p>
            <a:endParaRPr lang="vi-VN" sz="1400" dirty="0">
              <a:latin typeface="+mn-lt"/>
              <a:cs typeface="Arial" pitchFamily="34" charset="0"/>
            </a:endParaRPr>
          </a:p>
          <a:p>
            <a:r>
              <a:rPr lang="vi-VN" sz="1400" dirty="0" err="1" smtClean="0">
                <a:latin typeface="+mn-lt"/>
                <a:cs typeface="Arial" pitchFamily="34" charset="0"/>
              </a:rPr>
              <a:t>Zerefos</a:t>
            </a:r>
            <a:r>
              <a:rPr lang="vi-VN" sz="1400" dirty="0">
                <a:latin typeface="+mn-lt"/>
                <a:cs typeface="Arial" pitchFamily="34" charset="0"/>
              </a:rPr>
              <a:t>, C. S., </a:t>
            </a:r>
            <a:r>
              <a:rPr lang="vi-VN" sz="1400" dirty="0" err="1">
                <a:latin typeface="+mn-lt"/>
                <a:cs typeface="Arial" pitchFamily="34" charset="0"/>
              </a:rPr>
              <a:t>Eleftheratos</a:t>
            </a:r>
            <a:r>
              <a:rPr lang="vi-VN" sz="1400" dirty="0">
                <a:latin typeface="+mn-lt"/>
                <a:cs typeface="Arial" pitchFamily="34" charset="0"/>
              </a:rPr>
              <a:t>, K., </a:t>
            </a:r>
            <a:r>
              <a:rPr lang="vi-VN" sz="1400" dirty="0" err="1">
                <a:latin typeface="+mn-lt"/>
                <a:cs typeface="Arial" pitchFamily="34" charset="0"/>
              </a:rPr>
              <a:t>Kapsomenakis</a:t>
            </a:r>
            <a:r>
              <a:rPr lang="vi-VN" sz="1400" dirty="0">
                <a:latin typeface="+mn-lt"/>
                <a:cs typeface="Arial" pitchFamily="34" charset="0"/>
              </a:rPr>
              <a:t>, J., </a:t>
            </a:r>
            <a:r>
              <a:rPr lang="vi-VN" sz="1400" dirty="0" err="1">
                <a:latin typeface="+mn-lt"/>
                <a:cs typeface="Arial" pitchFamily="34" charset="0"/>
              </a:rPr>
              <a:t>Solomos</a:t>
            </a:r>
            <a:r>
              <a:rPr lang="vi-VN" sz="1400" dirty="0">
                <a:latin typeface="+mn-lt"/>
                <a:cs typeface="Arial" pitchFamily="34" charset="0"/>
              </a:rPr>
              <a:t>, S., Inness, A., </a:t>
            </a:r>
            <a:r>
              <a:rPr lang="vi-VN" sz="1400" dirty="0" err="1">
                <a:latin typeface="+mn-lt"/>
                <a:cs typeface="Arial" pitchFamily="34" charset="0"/>
              </a:rPr>
              <a:t>Balis</a:t>
            </a:r>
            <a:r>
              <a:rPr lang="vi-VN" sz="1400" dirty="0">
                <a:latin typeface="+mn-lt"/>
                <a:cs typeface="Arial" pitchFamily="34" charset="0"/>
              </a:rPr>
              <a:t>, D., </a:t>
            </a:r>
            <a:r>
              <a:rPr lang="vi-VN" sz="1400" dirty="0" err="1">
                <a:latin typeface="+mn-lt"/>
                <a:cs typeface="Arial" pitchFamily="34" charset="0"/>
              </a:rPr>
              <a:t>Redondas</a:t>
            </a:r>
            <a:r>
              <a:rPr lang="vi-VN" sz="1400" dirty="0">
                <a:latin typeface="+mn-lt"/>
                <a:cs typeface="Arial" pitchFamily="34" charset="0"/>
              </a:rPr>
              <a:t>, A., </a:t>
            </a:r>
            <a:r>
              <a:rPr lang="vi-VN" sz="1400" dirty="0" err="1">
                <a:latin typeface="+mn-lt"/>
                <a:cs typeface="Arial" pitchFamily="34" charset="0"/>
              </a:rPr>
              <a:t>Eskes</a:t>
            </a:r>
            <a:r>
              <a:rPr lang="vi-VN" sz="1400" dirty="0">
                <a:latin typeface="+mn-lt"/>
                <a:cs typeface="Arial" pitchFamily="34" charset="0"/>
              </a:rPr>
              <a:t>, H., </a:t>
            </a:r>
            <a:r>
              <a:rPr lang="vi-VN" sz="1400" dirty="0" err="1">
                <a:latin typeface="+mn-lt"/>
                <a:cs typeface="Arial" pitchFamily="34" charset="0"/>
              </a:rPr>
              <a:t>Allaart</a:t>
            </a:r>
            <a:r>
              <a:rPr lang="vi-VN" sz="1400" dirty="0">
                <a:latin typeface="+mn-lt"/>
                <a:cs typeface="Arial" pitchFamily="34" charset="0"/>
              </a:rPr>
              <a:t>, M., </a:t>
            </a:r>
            <a:r>
              <a:rPr lang="vi-VN" sz="1400" dirty="0" err="1">
                <a:latin typeface="+mn-lt"/>
                <a:cs typeface="Arial" pitchFamily="34" charset="0"/>
              </a:rPr>
              <a:t>Amiridis</a:t>
            </a:r>
            <a:r>
              <a:rPr lang="vi-VN" sz="1400" dirty="0">
                <a:latin typeface="+mn-lt"/>
                <a:cs typeface="Arial" pitchFamily="34" charset="0"/>
              </a:rPr>
              <a:t>, V., </a:t>
            </a:r>
            <a:r>
              <a:rPr lang="vi-VN" sz="1400" dirty="0" err="1">
                <a:latin typeface="+mn-lt"/>
                <a:cs typeface="Arial" pitchFamily="34" charset="0"/>
              </a:rPr>
              <a:t>Dahlback</a:t>
            </a:r>
            <a:r>
              <a:rPr lang="vi-VN" sz="1400" dirty="0">
                <a:latin typeface="+mn-lt"/>
                <a:cs typeface="Arial" pitchFamily="34" charset="0"/>
              </a:rPr>
              <a:t>, A., De </a:t>
            </a:r>
            <a:r>
              <a:rPr lang="vi-VN" sz="1400" dirty="0" err="1">
                <a:latin typeface="+mn-lt"/>
                <a:cs typeface="Arial" pitchFamily="34" charset="0"/>
              </a:rPr>
              <a:t>Bock</a:t>
            </a:r>
            <a:r>
              <a:rPr lang="vi-VN" sz="1400" dirty="0">
                <a:latin typeface="+mn-lt"/>
                <a:cs typeface="Arial" pitchFamily="34" charset="0"/>
              </a:rPr>
              <a:t>, V., </a:t>
            </a:r>
            <a:r>
              <a:rPr lang="vi-VN" sz="1400" dirty="0" err="1">
                <a:latin typeface="+mn-lt"/>
                <a:cs typeface="Arial" pitchFamily="34" charset="0"/>
              </a:rPr>
              <a:t>Diémoz</a:t>
            </a:r>
            <a:r>
              <a:rPr lang="vi-VN" sz="1400" dirty="0">
                <a:latin typeface="+mn-lt"/>
                <a:cs typeface="Arial" pitchFamily="34" charset="0"/>
              </a:rPr>
              <a:t>, H., </a:t>
            </a:r>
            <a:r>
              <a:rPr lang="vi-VN" sz="1400" dirty="0" err="1">
                <a:latin typeface="+mn-lt"/>
                <a:cs typeface="Arial" pitchFamily="34" charset="0"/>
              </a:rPr>
              <a:t>Engelmann</a:t>
            </a:r>
            <a:r>
              <a:rPr lang="vi-VN" sz="1400" dirty="0">
                <a:latin typeface="+mn-lt"/>
                <a:cs typeface="Arial" pitchFamily="34" charset="0"/>
              </a:rPr>
              <a:t>, R., </a:t>
            </a:r>
            <a:r>
              <a:rPr lang="vi-VN" sz="1400" dirty="0" err="1">
                <a:latin typeface="+mn-lt"/>
                <a:cs typeface="Arial" pitchFamily="34" charset="0"/>
              </a:rPr>
              <a:t>Eriksen</a:t>
            </a:r>
            <a:r>
              <a:rPr lang="vi-VN" sz="1400" dirty="0">
                <a:latin typeface="+mn-lt"/>
                <a:cs typeface="Arial" pitchFamily="34" charset="0"/>
              </a:rPr>
              <a:t>, P., </a:t>
            </a:r>
            <a:r>
              <a:rPr lang="vi-VN" sz="1400" dirty="0" err="1">
                <a:latin typeface="+mn-lt"/>
                <a:cs typeface="Arial" pitchFamily="34" charset="0"/>
              </a:rPr>
              <a:t>Fioletov</a:t>
            </a:r>
            <a:r>
              <a:rPr lang="vi-VN" sz="1400" dirty="0">
                <a:latin typeface="+mn-lt"/>
                <a:cs typeface="Arial" pitchFamily="34" charset="0"/>
              </a:rPr>
              <a:t>, V., </a:t>
            </a:r>
            <a:r>
              <a:rPr lang="vi-VN" sz="1400" dirty="0" err="1">
                <a:latin typeface="+mn-lt"/>
                <a:cs typeface="Arial" pitchFamily="34" charset="0"/>
              </a:rPr>
              <a:t>Gröbner</a:t>
            </a:r>
            <a:r>
              <a:rPr lang="vi-VN" sz="1400" dirty="0">
                <a:latin typeface="+mn-lt"/>
                <a:cs typeface="Arial" pitchFamily="34" charset="0"/>
              </a:rPr>
              <a:t>, J., </a:t>
            </a:r>
            <a:r>
              <a:rPr lang="vi-VN" sz="1400" dirty="0" err="1">
                <a:latin typeface="+mn-lt"/>
                <a:cs typeface="Arial" pitchFamily="34" charset="0"/>
              </a:rPr>
              <a:t>Heikkilä</a:t>
            </a:r>
            <a:r>
              <a:rPr lang="vi-VN" sz="1400" dirty="0">
                <a:latin typeface="+mn-lt"/>
                <a:cs typeface="Arial" pitchFamily="34" charset="0"/>
              </a:rPr>
              <a:t>, A., </a:t>
            </a:r>
            <a:r>
              <a:rPr lang="vi-VN" sz="1400" dirty="0" err="1">
                <a:latin typeface="+mn-lt"/>
                <a:cs typeface="Arial" pitchFamily="34" charset="0"/>
              </a:rPr>
              <a:t>Petropavlovskikh</a:t>
            </a:r>
            <a:r>
              <a:rPr lang="vi-VN" sz="1400" dirty="0">
                <a:latin typeface="+mn-lt"/>
                <a:cs typeface="Arial" pitchFamily="34" charset="0"/>
              </a:rPr>
              <a:t>, I., </a:t>
            </a:r>
            <a:r>
              <a:rPr lang="vi-VN" sz="1400" dirty="0" err="1">
                <a:latin typeface="+mn-lt"/>
                <a:cs typeface="Arial" pitchFamily="34" charset="0"/>
              </a:rPr>
              <a:t>Jarosławski</a:t>
            </a:r>
            <a:r>
              <a:rPr lang="vi-VN" sz="1400" dirty="0">
                <a:latin typeface="+mn-lt"/>
                <a:cs typeface="Arial" pitchFamily="34" charset="0"/>
              </a:rPr>
              <a:t>, J., </a:t>
            </a:r>
            <a:r>
              <a:rPr lang="vi-VN" sz="1400" dirty="0" err="1">
                <a:latin typeface="+mn-lt"/>
                <a:cs typeface="Arial" pitchFamily="34" charset="0"/>
              </a:rPr>
              <a:t>Josefsson</a:t>
            </a:r>
            <a:r>
              <a:rPr lang="vi-VN" sz="1400" dirty="0">
                <a:latin typeface="+mn-lt"/>
                <a:cs typeface="Arial" pitchFamily="34" charset="0"/>
              </a:rPr>
              <a:t>, W., </a:t>
            </a:r>
            <a:r>
              <a:rPr lang="vi-VN" sz="1400" dirty="0" err="1">
                <a:latin typeface="+mn-lt"/>
                <a:cs typeface="Arial" pitchFamily="34" charset="0"/>
              </a:rPr>
              <a:t>Karppinen</a:t>
            </a:r>
            <a:r>
              <a:rPr lang="vi-VN" sz="1400" dirty="0">
                <a:latin typeface="+mn-lt"/>
                <a:cs typeface="Arial" pitchFamily="34" charset="0"/>
              </a:rPr>
              <a:t>, T., </a:t>
            </a:r>
            <a:r>
              <a:rPr lang="vi-VN" sz="1400" dirty="0" err="1">
                <a:latin typeface="+mn-lt"/>
                <a:cs typeface="Arial" pitchFamily="34" charset="0"/>
              </a:rPr>
              <a:t>Köhler</a:t>
            </a:r>
            <a:r>
              <a:rPr lang="vi-VN" sz="1400" dirty="0">
                <a:latin typeface="+mn-lt"/>
                <a:cs typeface="Arial" pitchFamily="34" charset="0"/>
              </a:rPr>
              <a:t>, U., </a:t>
            </a:r>
            <a:r>
              <a:rPr lang="vi-VN" sz="1400" dirty="0" err="1">
                <a:latin typeface="+mn-lt"/>
                <a:cs typeface="Arial" pitchFamily="34" charset="0"/>
              </a:rPr>
              <a:t>Meleti</a:t>
            </a:r>
            <a:r>
              <a:rPr lang="vi-VN" sz="1400" dirty="0">
                <a:latin typeface="+mn-lt"/>
                <a:cs typeface="Arial" pitchFamily="34" charset="0"/>
              </a:rPr>
              <a:t>, C., </a:t>
            </a:r>
            <a:r>
              <a:rPr lang="vi-VN" sz="1400" dirty="0" err="1">
                <a:latin typeface="+mn-lt"/>
                <a:cs typeface="Arial" pitchFamily="34" charset="0"/>
              </a:rPr>
              <a:t>Repapis</a:t>
            </a:r>
            <a:r>
              <a:rPr lang="vi-VN" sz="1400" dirty="0">
                <a:latin typeface="+mn-lt"/>
                <a:cs typeface="Arial" pitchFamily="34" charset="0"/>
              </a:rPr>
              <a:t>, C., </a:t>
            </a:r>
            <a:r>
              <a:rPr lang="vi-VN" sz="1400" dirty="0" err="1">
                <a:latin typeface="+mn-lt"/>
                <a:cs typeface="Arial" pitchFamily="34" charset="0"/>
              </a:rPr>
              <a:t>Rimmer</a:t>
            </a:r>
            <a:r>
              <a:rPr lang="vi-VN" sz="1400" dirty="0">
                <a:latin typeface="+mn-lt"/>
                <a:cs typeface="Arial" pitchFamily="34" charset="0"/>
              </a:rPr>
              <a:t>, J., </a:t>
            </a:r>
            <a:r>
              <a:rPr lang="vi-VN" sz="1400" dirty="0" err="1">
                <a:latin typeface="+mn-lt"/>
                <a:cs typeface="Arial" pitchFamily="34" charset="0"/>
              </a:rPr>
              <a:t>Savinykh</a:t>
            </a:r>
            <a:r>
              <a:rPr lang="vi-VN" sz="1400" dirty="0">
                <a:latin typeface="+mn-lt"/>
                <a:cs typeface="Arial" pitchFamily="34" charset="0"/>
              </a:rPr>
              <a:t>, V., </a:t>
            </a:r>
            <a:r>
              <a:rPr lang="vi-VN" sz="1400" dirty="0" err="1">
                <a:latin typeface="+mn-lt"/>
                <a:cs typeface="Arial" pitchFamily="34" charset="0"/>
              </a:rPr>
              <a:t>Shirotov</a:t>
            </a:r>
            <a:r>
              <a:rPr lang="vi-VN" sz="1400" dirty="0">
                <a:latin typeface="+mn-lt"/>
                <a:cs typeface="Arial" pitchFamily="34" charset="0"/>
              </a:rPr>
              <a:t>, V., </a:t>
            </a:r>
            <a:r>
              <a:rPr lang="vi-VN" sz="1400" dirty="0" err="1">
                <a:latin typeface="+mn-lt"/>
                <a:cs typeface="Arial" pitchFamily="34" charset="0"/>
              </a:rPr>
              <a:t>Siani</a:t>
            </a:r>
            <a:r>
              <a:rPr lang="vi-VN" sz="1400" dirty="0">
                <a:latin typeface="+mn-lt"/>
                <a:cs typeface="Arial" pitchFamily="34" charset="0"/>
              </a:rPr>
              <a:t>, A. M., </a:t>
            </a:r>
            <a:r>
              <a:rPr lang="vi-VN" sz="1400" dirty="0" err="1">
                <a:latin typeface="+mn-lt"/>
                <a:cs typeface="Arial" pitchFamily="34" charset="0"/>
              </a:rPr>
              <a:t>Smedley</a:t>
            </a:r>
            <a:r>
              <a:rPr lang="vi-VN" sz="1400" dirty="0">
                <a:latin typeface="+mn-lt"/>
                <a:cs typeface="Arial" pitchFamily="34" charset="0"/>
              </a:rPr>
              <a:t>, A. R. D., </a:t>
            </a:r>
            <a:r>
              <a:rPr lang="vi-VN" sz="1400" dirty="0" err="1">
                <a:latin typeface="+mn-lt"/>
                <a:cs typeface="Arial" pitchFamily="34" charset="0"/>
              </a:rPr>
              <a:t>Stanek</a:t>
            </a:r>
            <a:r>
              <a:rPr lang="vi-VN" sz="1400" dirty="0">
                <a:latin typeface="+mn-lt"/>
                <a:cs typeface="Arial" pitchFamily="34" charset="0"/>
              </a:rPr>
              <a:t>, M., </a:t>
            </a:r>
            <a:r>
              <a:rPr lang="vi-VN" sz="1400" dirty="0" err="1">
                <a:latin typeface="+mn-lt"/>
                <a:cs typeface="Arial" pitchFamily="34" charset="0"/>
              </a:rPr>
              <a:t>and</a:t>
            </a:r>
            <a:r>
              <a:rPr lang="vi-VN" sz="1400" dirty="0">
                <a:latin typeface="+mn-lt"/>
                <a:cs typeface="Arial" pitchFamily="34" charset="0"/>
              </a:rPr>
              <a:t> </a:t>
            </a:r>
            <a:r>
              <a:rPr lang="vi-VN" sz="1400" dirty="0" err="1">
                <a:latin typeface="+mn-lt"/>
                <a:cs typeface="Arial" pitchFamily="34" charset="0"/>
              </a:rPr>
              <a:t>Stübi</a:t>
            </a:r>
            <a:r>
              <a:rPr lang="vi-VN" sz="1400" dirty="0">
                <a:latin typeface="+mn-lt"/>
                <a:cs typeface="Arial" pitchFamily="34" charset="0"/>
              </a:rPr>
              <a:t>, R.: </a:t>
            </a:r>
            <a:r>
              <a:rPr lang="vi-VN" sz="1400" dirty="0" err="1">
                <a:latin typeface="+mn-lt"/>
                <a:cs typeface="Arial" pitchFamily="34" charset="0"/>
              </a:rPr>
              <a:t>Detecting</a:t>
            </a:r>
            <a:r>
              <a:rPr lang="vi-VN" sz="1400" dirty="0">
                <a:latin typeface="+mn-lt"/>
                <a:cs typeface="Arial" pitchFamily="34" charset="0"/>
              </a:rPr>
              <a:t> </a:t>
            </a:r>
            <a:r>
              <a:rPr lang="vi-VN" sz="1400" dirty="0" err="1">
                <a:latin typeface="+mn-lt"/>
                <a:cs typeface="Arial" pitchFamily="34" charset="0"/>
              </a:rPr>
              <a:t>volcanic</a:t>
            </a:r>
            <a:r>
              <a:rPr lang="vi-VN" sz="1400" dirty="0">
                <a:latin typeface="+mn-lt"/>
                <a:cs typeface="Arial" pitchFamily="34" charset="0"/>
              </a:rPr>
              <a:t> </a:t>
            </a:r>
            <a:r>
              <a:rPr lang="vi-VN" sz="1400" dirty="0" err="1">
                <a:latin typeface="+mn-lt"/>
                <a:cs typeface="Arial" pitchFamily="34" charset="0"/>
              </a:rPr>
              <a:t>sulfur</a:t>
            </a:r>
            <a:r>
              <a:rPr lang="vi-VN" sz="1400" dirty="0">
                <a:latin typeface="+mn-lt"/>
                <a:cs typeface="Arial" pitchFamily="34" charset="0"/>
              </a:rPr>
              <a:t> </a:t>
            </a:r>
            <a:r>
              <a:rPr lang="vi-VN" sz="1400" dirty="0" err="1">
                <a:latin typeface="+mn-lt"/>
                <a:cs typeface="Arial" pitchFamily="34" charset="0"/>
              </a:rPr>
              <a:t>dioxide</a:t>
            </a:r>
            <a:r>
              <a:rPr lang="vi-VN" sz="1400" dirty="0">
                <a:latin typeface="+mn-lt"/>
                <a:cs typeface="Arial" pitchFamily="34" charset="0"/>
              </a:rPr>
              <a:t> </a:t>
            </a:r>
            <a:r>
              <a:rPr lang="vi-VN" sz="1400" dirty="0" err="1">
                <a:latin typeface="+mn-lt"/>
                <a:cs typeface="Arial" pitchFamily="34" charset="0"/>
              </a:rPr>
              <a:t>plumes</a:t>
            </a:r>
            <a:r>
              <a:rPr lang="vi-VN" sz="1400" dirty="0">
                <a:latin typeface="+mn-lt"/>
                <a:cs typeface="Arial" pitchFamily="34" charset="0"/>
              </a:rPr>
              <a:t> in the </a:t>
            </a:r>
            <a:r>
              <a:rPr lang="vi-VN" sz="1400" dirty="0" err="1">
                <a:latin typeface="+mn-lt"/>
                <a:cs typeface="Arial" pitchFamily="34" charset="0"/>
              </a:rPr>
              <a:t>Northern</a:t>
            </a:r>
            <a:r>
              <a:rPr lang="vi-VN" sz="1400" dirty="0">
                <a:latin typeface="+mn-lt"/>
                <a:cs typeface="Arial" pitchFamily="34" charset="0"/>
              </a:rPr>
              <a:t> </a:t>
            </a:r>
            <a:r>
              <a:rPr lang="vi-VN" sz="1400" dirty="0" err="1">
                <a:latin typeface="+mn-lt"/>
                <a:cs typeface="Arial" pitchFamily="34" charset="0"/>
              </a:rPr>
              <a:t>Hemisphere</a:t>
            </a:r>
            <a:r>
              <a:rPr lang="vi-VN" sz="1400" dirty="0">
                <a:latin typeface="+mn-lt"/>
                <a:cs typeface="Arial" pitchFamily="34" charset="0"/>
              </a:rPr>
              <a:t> </a:t>
            </a:r>
            <a:r>
              <a:rPr lang="vi-VN" sz="1400" dirty="0" err="1">
                <a:latin typeface="+mn-lt"/>
                <a:cs typeface="Arial" pitchFamily="34" charset="0"/>
              </a:rPr>
              <a:t>using</a:t>
            </a:r>
            <a:r>
              <a:rPr lang="vi-VN" sz="1400" dirty="0">
                <a:latin typeface="+mn-lt"/>
                <a:cs typeface="Arial" pitchFamily="34" charset="0"/>
              </a:rPr>
              <a:t> the </a:t>
            </a:r>
            <a:r>
              <a:rPr lang="vi-VN" sz="1400" dirty="0" err="1">
                <a:latin typeface="+mn-lt"/>
                <a:cs typeface="Arial" pitchFamily="34" charset="0"/>
              </a:rPr>
              <a:t>Brewer</a:t>
            </a:r>
            <a:r>
              <a:rPr lang="vi-VN" sz="1400" dirty="0">
                <a:latin typeface="+mn-lt"/>
                <a:cs typeface="Arial" pitchFamily="34" charset="0"/>
              </a:rPr>
              <a:t> </a:t>
            </a:r>
            <a:r>
              <a:rPr lang="vi-VN" sz="1400" dirty="0" err="1">
                <a:latin typeface="+mn-lt"/>
                <a:cs typeface="Arial" pitchFamily="34" charset="0"/>
              </a:rPr>
              <a:t>spectrophotometers</a:t>
            </a:r>
            <a:r>
              <a:rPr lang="vi-VN" sz="1400" dirty="0">
                <a:latin typeface="+mn-lt"/>
                <a:cs typeface="Arial" pitchFamily="34" charset="0"/>
              </a:rPr>
              <a:t>, </a:t>
            </a:r>
            <a:r>
              <a:rPr lang="vi-VN" sz="1400" dirty="0" err="1">
                <a:latin typeface="+mn-lt"/>
                <a:cs typeface="Arial" pitchFamily="34" charset="0"/>
              </a:rPr>
              <a:t>other</a:t>
            </a:r>
            <a:r>
              <a:rPr lang="vi-VN" sz="1400" dirty="0">
                <a:latin typeface="+mn-lt"/>
                <a:cs typeface="Arial" pitchFamily="34" charset="0"/>
              </a:rPr>
              <a:t> </a:t>
            </a:r>
            <a:r>
              <a:rPr lang="vi-VN" sz="1400" dirty="0" err="1">
                <a:latin typeface="+mn-lt"/>
                <a:cs typeface="Arial" pitchFamily="34" charset="0"/>
              </a:rPr>
              <a:t>networks</a:t>
            </a:r>
            <a:r>
              <a:rPr lang="vi-VN" sz="1400" dirty="0">
                <a:latin typeface="+mn-lt"/>
                <a:cs typeface="Arial" pitchFamily="34" charset="0"/>
              </a:rPr>
              <a:t>, </a:t>
            </a:r>
            <a:r>
              <a:rPr lang="vi-VN" sz="1400" dirty="0" err="1">
                <a:latin typeface="+mn-lt"/>
                <a:cs typeface="Arial" pitchFamily="34" charset="0"/>
              </a:rPr>
              <a:t>and</a:t>
            </a:r>
            <a:r>
              <a:rPr lang="vi-VN" sz="1400" dirty="0">
                <a:latin typeface="+mn-lt"/>
                <a:cs typeface="Arial" pitchFamily="34" charset="0"/>
              </a:rPr>
              <a:t> </a:t>
            </a:r>
            <a:r>
              <a:rPr lang="vi-VN" sz="1400" dirty="0" err="1">
                <a:latin typeface="+mn-lt"/>
                <a:cs typeface="Arial" pitchFamily="34" charset="0"/>
              </a:rPr>
              <a:t>satellite</a:t>
            </a:r>
            <a:r>
              <a:rPr lang="vi-VN" sz="1400" dirty="0">
                <a:latin typeface="+mn-lt"/>
                <a:cs typeface="Arial" pitchFamily="34" charset="0"/>
              </a:rPr>
              <a:t> </a:t>
            </a:r>
            <a:r>
              <a:rPr lang="vi-VN" sz="1400" dirty="0" err="1">
                <a:latin typeface="+mn-lt"/>
                <a:cs typeface="Arial" pitchFamily="34" charset="0"/>
              </a:rPr>
              <a:t>observations</a:t>
            </a:r>
            <a:r>
              <a:rPr lang="vi-VN" sz="1400" dirty="0">
                <a:latin typeface="+mn-lt"/>
                <a:cs typeface="Arial" pitchFamily="34" charset="0"/>
              </a:rPr>
              <a:t>, </a:t>
            </a:r>
            <a:r>
              <a:rPr lang="vi-VN" sz="1400" dirty="0" err="1">
                <a:latin typeface="+mn-lt"/>
                <a:cs typeface="Arial" pitchFamily="34" charset="0"/>
              </a:rPr>
              <a:t>Atmos</a:t>
            </a:r>
            <a:r>
              <a:rPr lang="vi-VN" sz="1400" dirty="0">
                <a:latin typeface="+mn-lt"/>
                <a:cs typeface="Arial" pitchFamily="34" charset="0"/>
              </a:rPr>
              <a:t>. Chem. </a:t>
            </a:r>
            <a:r>
              <a:rPr lang="vi-VN" sz="1400" dirty="0" err="1">
                <a:latin typeface="+mn-lt"/>
                <a:cs typeface="Arial" pitchFamily="34" charset="0"/>
              </a:rPr>
              <a:t>Phys</a:t>
            </a:r>
            <a:r>
              <a:rPr lang="vi-VN" sz="1400" dirty="0">
                <a:latin typeface="+mn-lt"/>
                <a:cs typeface="Arial" pitchFamily="34" charset="0"/>
              </a:rPr>
              <a:t>., 17, 551-574, doi:10.5194/acp-17-551-2017, 2017.</a:t>
            </a:r>
          </a:p>
        </p:txBody>
      </p:sp>
    </p:spTree>
    <p:extLst>
      <p:ext uri="{BB962C8B-B14F-4D97-AF65-F5344CB8AC3E}">
        <p14:creationId xmlns:p14="http://schemas.microsoft.com/office/powerpoint/2010/main" val="2990009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0"/>
          </p:nvPr>
        </p:nvSpPr>
        <p:spPr>
          <a:xfrm>
            <a:off x="4932363" y="6353175"/>
            <a:ext cx="1079500" cy="388938"/>
          </a:xfrm>
        </p:spPr>
        <p:txBody>
          <a:bodyPr/>
          <a:lstStyle/>
          <a:p>
            <a:r>
              <a:rPr lang="en-GB">
                <a:solidFill>
                  <a:srgbClr val="FFFFFF"/>
                </a:solidFill>
              </a:rPr>
              <a:t>Slide </a:t>
            </a:r>
            <a:fld id="{43DB1D26-F402-4C80-ABA5-EB4C13CEC433}" type="slidenum">
              <a:rPr lang="en-GB">
                <a:solidFill>
                  <a:srgbClr val="FFFFFF"/>
                </a:solidFill>
              </a:rPr>
              <a:pPr/>
              <a:t>5</a:t>
            </a:fld>
            <a:endParaRPr lang="en-GB">
              <a:solidFill>
                <a:srgbClr val="FFFFFF"/>
              </a:solidFill>
            </a:endParaRPr>
          </a:p>
        </p:txBody>
      </p:sp>
      <p:sp>
        <p:nvSpPr>
          <p:cNvPr id="6" name="Rectangle 2"/>
          <p:cNvSpPr txBox="1">
            <a:spLocks noChangeArrowheads="1"/>
          </p:cNvSpPr>
          <p:nvPr/>
        </p:nvSpPr>
        <p:spPr bwMode="auto">
          <a:xfrm>
            <a:off x="179512" y="1400472"/>
            <a:ext cx="8820150" cy="3468688"/>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Over the last decade IFS has been extended with modules for atmospheric composition (aerosols, reactive gases, greenhouse gases)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GEMS -&gt; MACC -&gt; CAMS (</a:t>
            </a:r>
            <a:r>
              <a:rPr lang="en-GB" sz="2000" kern="0" dirty="0" smtClean="0">
                <a:solidFill>
                  <a:srgbClr val="FF5050"/>
                </a:solidFill>
              </a:rPr>
              <a:t>Copernicus Atmosphere Monitoring Service</a:t>
            </a:r>
            <a:r>
              <a:rPr lang="en-GB" sz="2000" kern="0" dirty="0" smtClean="0"/>
              <a:t>) projects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At first a “Coupled System”, now composition fully integrated into IFS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Data assimilation of AC data to provide best possible IC for subsequent forecasts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AC benefits from online integration and high temporal availability of meteorological fields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C-IFS provides daily analyses and 5-day forecasts of atmospheric composition in NRT</a:t>
            </a:r>
            <a:endParaRPr lang="en-GB" sz="2000" kern="0" dirty="0"/>
          </a:p>
          <a:p>
            <a:pPr defTabSz="914400" eaLnBrk="0" hangingPunct="0">
              <a:lnSpc>
                <a:spcPct val="100000"/>
              </a:lnSpc>
              <a:spcBef>
                <a:spcPts val="1125"/>
              </a:spcBef>
              <a:spcAft>
                <a:spcPct val="0"/>
              </a:spcAft>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b="0" kern="0" dirty="0">
              <a:latin typeface="Times" pitchFamily="18" charset="0"/>
            </a:endParaRP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smtClean="0"/>
          </a:p>
          <a:p>
            <a:pPr marL="481013" lvl="1" indent="0">
              <a:spcBef>
                <a:spcPts val="600"/>
              </a:spcBef>
              <a:spcAft>
                <a:spcPct val="0"/>
              </a:spcAft>
              <a:buClr>
                <a:srgbClr val="000000"/>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a:p>
        </p:txBody>
      </p:sp>
      <p:sp>
        <p:nvSpPr>
          <p:cNvPr id="2" name="Title 1"/>
          <p:cNvSpPr>
            <a:spLocks noGrp="1"/>
          </p:cNvSpPr>
          <p:nvPr>
            <p:ph type="title"/>
          </p:nvPr>
        </p:nvSpPr>
        <p:spPr>
          <a:xfrm>
            <a:off x="493713" y="416719"/>
            <a:ext cx="8113712" cy="708025"/>
          </a:xfrm>
        </p:spPr>
        <p:txBody>
          <a:bodyPr/>
          <a:lstStyle/>
          <a:p>
            <a:r>
              <a:rPr lang="en-GB" dirty="0" smtClean="0"/>
              <a:t>Composition-IFS (C-IFS)</a:t>
            </a:r>
            <a:endParaRPr lang="en-GB" dirty="0"/>
          </a:p>
        </p:txBody>
      </p:sp>
    </p:spTree>
    <p:extLst>
      <p:ext uri="{BB962C8B-B14F-4D97-AF65-F5344CB8AC3E}">
        <p14:creationId xmlns:p14="http://schemas.microsoft.com/office/powerpoint/2010/main" val="433322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50</a:t>
            </a:fld>
            <a:endParaRPr lang="en-GB"/>
          </a:p>
        </p:txBody>
      </p:sp>
      <p:sp>
        <p:nvSpPr>
          <p:cNvPr id="172036" name="Rectangle 4"/>
          <p:cNvSpPr>
            <a:spLocks noGrp="1" noChangeArrowheads="1"/>
          </p:cNvSpPr>
          <p:nvPr>
            <p:ph type="title"/>
          </p:nvPr>
        </p:nvSpPr>
        <p:spPr>
          <a:xfrm>
            <a:off x="490736" y="-87337"/>
            <a:ext cx="8113712" cy="708025"/>
          </a:xfrm>
        </p:spPr>
        <p:txBody>
          <a:bodyPr/>
          <a:lstStyle/>
          <a:p>
            <a:r>
              <a:rPr lang="en-US" dirty="0" smtClean="0"/>
              <a:t>References: Reactive Gases</a:t>
            </a:r>
            <a:endParaRPr lang="en-US" dirty="0"/>
          </a:p>
        </p:txBody>
      </p:sp>
      <p:sp>
        <p:nvSpPr>
          <p:cNvPr id="6" name="TextBox 5"/>
          <p:cNvSpPr txBox="1"/>
          <p:nvPr/>
        </p:nvSpPr>
        <p:spPr>
          <a:xfrm>
            <a:off x="102178" y="472598"/>
            <a:ext cx="8844444" cy="6124754"/>
          </a:xfrm>
          <a:prstGeom prst="rect">
            <a:avLst/>
          </a:prstGeom>
          <a:noFill/>
        </p:spPr>
        <p:txBody>
          <a:bodyPr wrap="square" rtlCol="0">
            <a:spAutoFit/>
          </a:bodyPr>
          <a:lstStyle/>
          <a:p>
            <a:r>
              <a:rPr lang="en-GB" sz="1400" dirty="0">
                <a:latin typeface="+mn-lt"/>
              </a:rPr>
              <a:t>Inness, A., </a:t>
            </a:r>
            <a:r>
              <a:rPr lang="en-GB" sz="1400" dirty="0" err="1">
                <a:latin typeface="+mn-lt"/>
              </a:rPr>
              <a:t>Blechschmidt</a:t>
            </a:r>
            <a:r>
              <a:rPr lang="en-GB" sz="1400" dirty="0">
                <a:latin typeface="+mn-lt"/>
              </a:rPr>
              <a:t>, A.-M., </a:t>
            </a:r>
            <a:r>
              <a:rPr lang="en-GB" sz="1400" dirty="0" err="1">
                <a:latin typeface="+mn-lt"/>
              </a:rPr>
              <a:t>Bouarar</a:t>
            </a:r>
            <a:r>
              <a:rPr lang="en-GB" sz="1400" dirty="0">
                <a:latin typeface="+mn-lt"/>
              </a:rPr>
              <a:t>, I., </a:t>
            </a:r>
            <a:r>
              <a:rPr lang="en-GB" sz="1400" dirty="0" err="1">
                <a:latin typeface="+mn-lt"/>
              </a:rPr>
              <a:t>Chabrillat</a:t>
            </a:r>
            <a:r>
              <a:rPr lang="en-GB" sz="1400" dirty="0">
                <a:latin typeface="+mn-lt"/>
              </a:rPr>
              <a:t>, S., </a:t>
            </a:r>
            <a:r>
              <a:rPr lang="en-GB" sz="1400" dirty="0" err="1">
                <a:latin typeface="+mn-lt"/>
              </a:rPr>
              <a:t>Crepulja</a:t>
            </a:r>
            <a:r>
              <a:rPr lang="en-GB" sz="1400" dirty="0">
                <a:latin typeface="+mn-lt"/>
              </a:rPr>
              <a:t>, M., </a:t>
            </a:r>
            <a:r>
              <a:rPr lang="en-GB" sz="1400" dirty="0" err="1">
                <a:latin typeface="+mn-lt"/>
              </a:rPr>
              <a:t>Engelen</a:t>
            </a:r>
            <a:r>
              <a:rPr lang="en-GB" sz="1400" dirty="0">
                <a:latin typeface="+mn-lt"/>
              </a:rPr>
              <a:t>, R. J., </a:t>
            </a:r>
            <a:r>
              <a:rPr lang="en-GB" sz="1400" dirty="0" err="1">
                <a:latin typeface="+mn-lt"/>
              </a:rPr>
              <a:t>Eskes</a:t>
            </a:r>
            <a:r>
              <a:rPr lang="en-GB" sz="1400" dirty="0">
                <a:latin typeface="+mn-lt"/>
              </a:rPr>
              <a:t>, H., </a:t>
            </a:r>
            <a:r>
              <a:rPr lang="en-GB" sz="1400" dirty="0" err="1">
                <a:latin typeface="+mn-lt"/>
              </a:rPr>
              <a:t>Flemming</a:t>
            </a:r>
            <a:r>
              <a:rPr lang="en-GB" sz="1400" dirty="0">
                <a:latin typeface="+mn-lt"/>
              </a:rPr>
              <a:t>, J., </a:t>
            </a:r>
            <a:r>
              <a:rPr lang="en-GB" sz="1400" dirty="0" err="1">
                <a:latin typeface="+mn-lt"/>
              </a:rPr>
              <a:t>Gaudel</a:t>
            </a:r>
            <a:r>
              <a:rPr lang="en-GB" sz="1400" dirty="0">
                <a:latin typeface="+mn-lt"/>
              </a:rPr>
              <a:t>, A., </a:t>
            </a:r>
            <a:r>
              <a:rPr lang="en-GB" sz="1400" dirty="0" err="1">
                <a:latin typeface="+mn-lt"/>
              </a:rPr>
              <a:t>Hendrick</a:t>
            </a:r>
            <a:r>
              <a:rPr lang="en-GB" sz="1400" dirty="0">
                <a:latin typeface="+mn-lt"/>
              </a:rPr>
              <a:t>, F., </a:t>
            </a:r>
            <a:r>
              <a:rPr lang="en-GB" sz="1400" dirty="0" err="1">
                <a:latin typeface="+mn-lt"/>
              </a:rPr>
              <a:t>Huijnen</a:t>
            </a:r>
            <a:r>
              <a:rPr lang="en-GB" sz="1400" dirty="0">
                <a:latin typeface="+mn-lt"/>
              </a:rPr>
              <a:t>, V., Jones, L., </a:t>
            </a:r>
            <a:r>
              <a:rPr lang="en-GB" sz="1400" dirty="0" err="1">
                <a:latin typeface="+mn-lt"/>
              </a:rPr>
              <a:t>Kapsomenakis</a:t>
            </a:r>
            <a:r>
              <a:rPr lang="en-GB" sz="1400" dirty="0">
                <a:latin typeface="+mn-lt"/>
              </a:rPr>
              <a:t>, J., </a:t>
            </a:r>
            <a:r>
              <a:rPr lang="en-GB" sz="1400" dirty="0" err="1">
                <a:latin typeface="+mn-lt"/>
              </a:rPr>
              <a:t>Katragkou</a:t>
            </a:r>
            <a:r>
              <a:rPr lang="en-GB" sz="1400" dirty="0">
                <a:latin typeface="+mn-lt"/>
              </a:rPr>
              <a:t>, E., </a:t>
            </a:r>
            <a:r>
              <a:rPr lang="en-GB" sz="1400" dirty="0" err="1">
                <a:latin typeface="+mn-lt"/>
              </a:rPr>
              <a:t>Keppens</a:t>
            </a:r>
            <a:r>
              <a:rPr lang="en-GB" sz="1400" dirty="0">
                <a:latin typeface="+mn-lt"/>
              </a:rPr>
              <a:t>, A., </a:t>
            </a:r>
            <a:r>
              <a:rPr lang="en-GB" sz="1400" dirty="0" err="1">
                <a:latin typeface="+mn-lt"/>
              </a:rPr>
              <a:t>Langerock</a:t>
            </a:r>
            <a:r>
              <a:rPr lang="en-GB" sz="1400" dirty="0">
                <a:latin typeface="+mn-lt"/>
              </a:rPr>
              <a:t>, B., de </a:t>
            </a:r>
            <a:r>
              <a:rPr lang="en-GB" sz="1400" dirty="0" err="1">
                <a:latin typeface="+mn-lt"/>
              </a:rPr>
              <a:t>Mazière</a:t>
            </a:r>
            <a:r>
              <a:rPr lang="en-GB" sz="1400" dirty="0">
                <a:latin typeface="+mn-lt"/>
              </a:rPr>
              <a:t>, M., </a:t>
            </a:r>
            <a:r>
              <a:rPr lang="en-GB" sz="1400" dirty="0" err="1">
                <a:latin typeface="+mn-lt"/>
              </a:rPr>
              <a:t>Melas</a:t>
            </a:r>
            <a:r>
              <a:rPr lang="en-GB" sz="1400" dirty="0">
                <a:latin typeface="+mn-lt"/>
              </a:rPr>
              <a:t>, D., Parrington, M., </a:t>
            </a:r>
            <a:r>
              <a:rPr lang="en-GB" sz="1400" dirty="0" err="1">
                <a:latin typeface="+mn-lt"/>
              </a:rPr>
              <a:t>Peuch</a:t>
            </a:r>
            <a:r>
              <a:rPr lang="en-GB" sz="1400" dirty="0">
                <a:latin typeface="+mn-lt"/>
              </a:rPr>
              <a:t>, V. H., </a:t>
            </a:r>
            <a:r>
              <a:rPr lang="en-GB" sz="1400" dirty="0" err="1">
                <a:latin typeface="+mn-lt"/>
              </a:rPr>
              <a:t>Razinger</a:t>
            </a:r>
            <a:r>
              <a:rPr lang="en-GB" sz="1400" dirty="0">
                <a:latin typeface="+mn-lt"/>
              </a:rPr>
              <a:t>, M., Richter, A., Schultz, M. G., </a:t>
            </a:r>
            <a:r>
              <a:rPr lang="en-GB" sz="1400" dirty="0" err="1">
                <a:latin typeface="+mn-lt"/>
              </a:rPr>
              <a:t>Suttie</a:t>
            </a:r>
            <a:r>
              <a:rPr lang="en-GB" sz="1400" dirty="0">
                <a:latin typeface="+mn-lt"/>
              </a:rPr>
              <a:t>, M., </a:t>
            </a:r>
            <a:r>
              <a:rPr lang="en-GB" sz="1400" dirty="0" err="1">
                <a:latin typeface="+mn-lt"/>
              </a:rPr>
              <a:t>Thouret</a:t>
            </a:r>
            <a:r>
              <a:rPr lang="en-GB" sz="1400" dirty="0">
                <a:latin typeface="+mn-lt"/>
              </a:rPr>
              <a:t>, V., </a:t>
            </a:r>
            <a:r>
              <a:rPr lang="en-GB" sz="1400" dirty="0" err="1">
                <a:latin typeface="+mn-lt"/>
              </a:rPr>
              <a:t>Vrekoussis</a:t>
            </a:r>
            <a:r>
              <a:rPr lang="en-GB" sz="1400" dirty="0">
                <a:latin typeface="+mn-lt"/>
              </a:rPr>
              <a:t>, M., Wagner, A., and </a:t>
            </a:r>
            <a:r>
              <a:rPr lang="en-GB" sz="1400" dirty="0" err="1">
                <a:latin typeface="+mn-lt"/>
              </a:rPr>
              <a:t>Zerefos</a:t>
            </a:r>
            <a:r>
              <a:rPr lang="en-GB" sz="1400" dirty="0">
                <a:latin typeface="+mn-lt"/>
              </a:rPr>
              <a:t>, C.: Data assimilation of satellite retrieved ozone, carbon monoxide and nitrogen dioxide with ECMWF's Composition-IFS, </a:t>
            </a:r>
            <a:r>
              <a:rPr lang="en-GB" sz="1400" dirty="0" smtClean="0">
                <a:latin typeface="+mn-lt"/>
              </a:rPr>
              <a:t>Atmos</a:t>
            </a:r>
            <a:r>
              <a:rPr lang="en-GB" sz="1400" dirty="0">
                <a:latin typeface="+mn-lt"/>
              </a:rPr>
              <a:t>. Chem. Phys., 15, 5275-5303, doi:10.5194/acp-15-5275-2015, 2015.</a:t>
            </a:r>
            <a:endParaRPr lang="en-GB" sz="1400" dirty="0" smtClean="0">
              <a:latin typeface="+mn-lt"/>
            </a:endParaRPr>
          </a:p>
          <a:p>
            <a:endParaRPr lang="en-GB" sz="1400" dirty="0">
              <a:latin typeface="+mn-lt"/>
            </a:endParaRPr>
          </a:p>
          <a:p>
            <a:r>
              <a:rPr lang="vi-VN" sz="1400" dirty="0" smtClean="0">
                <a:latin typeface="+mn-lt"/>
              </a:rPr>
              <a:t>Inness, A., Baier, F., Benedetti, A., Bouarar, I., Chabrillat, S., Clark, H., Clerbaux, C., Coheur, P., Engelen, R. J., Errera, Q., Flemming, J., George, M., Granier, C., Hadji-Lazaro, J., Huijnen, V., Hurtmans, D., Jones, L., Kaiser, J. W., Kapsomenakis, J., Lefever, K., Leita ̃o, J., Razinger,M., Richter, A., Schultz, M. G., Simmons, A. J., Suttie, M., Stein, O., Th ́epaut, J.-N., Thouret, V., Vrekoussis, M., Zerefos, C., and the MACC team (2013). The MACC reanalysis: an 8 yr data set of atmospheric composition. Atmos. Chem. Phys., 13(8):4073–4109.</a:t>
            </a:r>
            <a:endParaRPr lang="en-GB" sz="1400" dirty="0" smtClean="0">
              <a:latin typeface="+mn-lt"/>
            </a:endParaRPr>
          </a:p>
          <a:p>
            <a:endParaRPr lang="en-GB" sz="1400" dirty="0" smtClean="0">
              <a:latin typeface="+mn-lt"/>
            </a:endParaRPr>
          </a:p>
          <a:p>
            <a:r>
              <a:rPr lang="en-GB" sz="1400" dirty="0" smtClean="0">
                <a:latin typeface="+mn-lt"/>
              </a:rPr>
              <a:t>Inness</a:t>
            </a:r>
            <a:r>
              <a:rPr lang="en-GB" sz="1400" dirty="0">
                <a:latin typeface="+mn-lt"/>
              </a:rPr>
              <a:t>, A., Benedetti, A., </a:t>
            </a:r>
            <a:r>
              <a:rPr lang="en-GB" sz="1400" dirty="0" err="1">
                <a:latin typeface="+mn-lt"/>
              </a:rPr>
              <a:t>Flemming</a:t>
            </a:r>
            <a:r>
              <a:rPr lang="en-GB" sz="1400" dirty="0">
                <a:latin typeface="+mn-lt"/>
              </a:rPr>
              <a:t>, J., </a:t>
            </a:r>
            <a:r>
              <a:rPr lang="en-GB" sz="1400" dirty="0" err="1">
                <a:latin typeface="+mn-lt"/>
              </a:rPr>
              <a:t>Huijnen</a:t>
            </a:r>
            <a:r>
              <a:rPr lang="en-GB" sz="1400" dirty="0">
                <a:latin typeface="+mn-lt"/>
              </a:rPr>
              <a:t>, V., Kaiser, J. W., Parrington, M., and Remy, S.: The ENSO signal in atmospheric composition fields: emission-driven versus dynamically induced changes, Atmos. Chem. Phys., 15, 9083-9097, doi:10.5194/acp-15-9083-2015, 2015.</a:t>
            </a:r>
            <a:endParaRPr lang="en-GB" sz="1400" dirty="0" smtClean="0">
              <a:latin typeface="+mn-lt"/>
            </a:endParaRPr>
          </a:p>
          <a:p>
            <a:endParaRPr lang="en-GB" sz="1400" dirty="0" smtClean="0">
              <a:latin typeface="+mn-lt"/>
            </a:endParaRPr>
          </a:p>
          <a:p>
            <a:r>
              <a:rPr lang="en-GB" sz="1400" dirty="0" smtClean="0">
                <a:latin typeface="+mn-lt"/>
              </a:rPr>
              <a:t>Inness, A., </a:t>
            </a:r>
            <a:r>
              <a:rPr lang="en-GB" sz="1400" dirty="0" err="1" smtClean="0">
                <a:latin typeface="+mn-lt"/>
              </a:rPr>
              <a:t>Flemming</a:t>
            </a:r>
            <a:r>
              <a:rPr lang="en-GB" sz="1400" dirty="0" smtClean="0">
                <a:latin typeface="+mn-lt"/>
              </a:rPr>
              <a:t>, J., </a:t>
            </a:r>
            <a:r>
              <a:rPr lang="en-GB" sz="1400" dirty="0" err="1" smtClean="0">
                <a:latin typeface="+mn-lt"/>
              </a:rPr>
              <a:t>Suttie</a:t>
            </a:r>
            <a:r>
              <a:rPr lang="en-GB" sz="1400" dirty="0" smtClean="0">
                <a:latin typeface="+mn-lt"/>
              </a:rPr>
              <a:t>, M. and Jones, L., 2009: GEMS data assimilation system for chemically reactive gases. ECMWF RD Tech Memo 587. Available from http://www.ecmwf.int.</a:t>
            </a:r>
          </a:p>
          <a:p>
            <a:endParaRPr lang="en-GB" sz="1400" dirty="0" smtClean="0">
              <a:latin typeface="+mn-lt"/>
            </a:endParaRPr>
          </a:p>
          <a:p>
            <a:r>
              <a:rPr lang="en-GB" sz="1400" dirty="0" smtClean="0">
                <a:latin typeface="+mn-lt"/>
              </a:rPr>
              <a:t>C. Ordonez, N. </a:t>
            </a:r>
            <a:r>
              <a:rPr lang="en-GB" sz="1400" dirty="0" err="1" smtClean="0">
                <a:latin typeface="+mn-lt"/>
              </a:rPr>
              <a:t>Elguindi</a:t>
            </a:r>
            <a:r>
              <a:rPr lang="en-GB" sz="1400" dirty="0" smtClean="0">
                <a:latin typeface="+mn-lt"/>
              </a:rPr>
              <a:t>, O. Stein, V. </a:t>
            </a:r>
            <a:r>
              <a:rPr lang="en-GB" sz="1400" dirty="0" err="1" smtClean="0">
                <a:latin typeface="+mn-lt"/>
              </a:rPr>
              <a:t>Huijnen</a:t>
            </a:r>
            <a:r>
              <a:rPr lang="en-GB" sz="1400" dirty="0" smtClean="0">
                <a:latin typeface="+mn-lt"/>
              </a:rPr>
              <a:t>, J. </a:t>
            </a:r>
            <a:r>
              <a:rPr lang="en-GB" sz="1400" dirty="0" err="1" smtClean="0">
                <a:latin typeface="+mn-lt"/>
              </a:rPr>
              <a:t>Flemming</a:t>
            </a:r>
            <a:r>
              <a:rPr lang="en-GB" sz="1400" dirty="0" smtClean="0">
                <a:latin typeface="+mn-lt"/>
              </a:rPr>
              <a:t>, A. Inness, H. </a:t>
            </a:r>
            <a:r>
              <a:rPr lang="en-GB" sz="1400" dirty="0" err="1" smtClean="0">
                <a:latin typeface="+mn-lt"/>
              </a:rPr>
              <a:t>Flentje</a:t>
            </a:r>
            <a:r>
              <a:rPr lang="en-GB" sz="1400" dirty="0" smtClean="0">
                <a:latin typeface="+mn-lt"/>
              </a:rPr>
              <a:t>, E. </a:t>
            </a:r>
            <a:r>
              <a:rPr lang="en-GB" sz="1400" dirty="0" err="1" smtClean="0">
                <a:latin typeface="+mn-lt"/>
              </a:rPr>
              <a:t>Katragkou</a:t>
            </a:r>
            <a:r>
              <a:rPr lang="en-GB" sz="1400" dirty="0" smtClean="0">
                <a:latin typeface="+mn-lt"/>
              </a:rPr>
              <a:t>, P. </a:t>
            </a:r>
            <a:r>
              <a:rPr lang="en-GB" sz="1400" dirty="0" err="1" smtClean="0">
                <a:latin typeface="+mn-lt"/>
              </a:rPr>
              <a:t>Moinat</a:t>
            </a:r>
            <a:r>
              <a:rPr lang="en-GB" sz="1400" dirty="0" smtClean="0">
                <a:latin typeface="+mn-lt"/>
              </a:rPr>
              <a:t>, V-H. </a:t>
            </a:r>
            <a:r>
              <a:rPr lang="en-GB" sz="1400" dirty="0" err="1" smtClean="0">
                <a:latin typeface="+mn-lt"/>
              </a:rPr>
              <a:t>Peuch</a:t>
            </a:r>
            <a:r>
              <a:rPr lang="en-GB" sz="1400" dirty="0" smtClean="0">
                <a:latin typeface="+mn-lt"/>
              </a:rPr>
              <a:t>, A. </a:t>
            </a:r>
            <a:r>
              <a:rPr lang="en-GB" sz="1400" dirty="0" err="1" smtClean="0">
                <a:latin typeface="+mn-lt"/>
              </a:rPr>
              <a:t>Segers</a:t>
            </a:r>
            <a:r>
              <a:rPr lang="en-GB" sz="1400" dirty="0" smtClean="0">
                <a:latin typeface="+mn-lt"/>
              </a:rPr>
              <a:t>, V. </a:t>
            </a:r>
            <a:r>
              <a:rPr lang="en-GB" sz="1400" dirty="0" err="1" smtClean="0">
                <a:latin typeface="+mn-lt"/>
              </a:rPr>
              <a:t>Thouret</a:t>
            </a:r>
            <a:r>
              <a:rPr lang="en-GB" sz="1400" dirty="0" smtClean="0">
                <a:latin typeface="+mn-lt"/>
              </a:rPr>
              <a:t>, G. </a:t>
            </a:r>
            <a:r>
              <a:rPr lang="en-GB" sz="1400" dirty="0" err="1" smtClean="0">
                <a:latin typeface="+mn-lt"/>
              </a:rPr>
              <a:t>Athier</a:t>
            </a:r>
            <a:r>
              <a:rPr lang="en-GB" sz="1400" dirty="0" smtClean="0">
                <a:latin typeface="+mn-lt"/>
              </a:rPr>
              <a:t>, M. van </a:t>
            </a:r>
            <a:r>
              <a:rPr lang="en-GB" sz="1400" dirty="0" err="1" smtClean="0">
                <a:latin typeface="+mn-lt"/>
              </a:rPr>
              <a:t>Weele</a:t>
            </a:r>
            <a:r>
              <a:rPr lang="en-GB" sz="1400" dirty="0" smtClean="0">
                <a:latin typeface="+mn-lt"/>
              </a:rPr>
              <a:t>, C. S. </a:t>
            </a:r>
            <a:r>
              <a:rPr lang="en-GB" sz="1400" dirty="0" err="1" smtClean="0">
                <a:latin typeface="+mn-lt"/>
              </a:rPr>
              <a:t>Zerefos</a:t>
            </a:r>
            <a:r>
              <a:rPr lang="en-GB" sz="1400" dirty="0" smtClean="0">
                <a:latin typeface="+mn-lt"/>
              </a:rPr>
              <a:t>, J-P. </a:t>
            </a:r>
            <a:r>
              <a:rPr lang="en-GB" sz="1400" dirty="0" err="1" smtClean="0">
                <a:latin typeface="+mn-lt"/>
              </a:rPr>
              <a:t>Cammas</a:t>
            </a:r>
            <a:r>
              <a:rPr lang="en-GB" sz="1400" dirty="0" smtClean="0">
                <a:latin typeface="+mn-lt"/>
              </a:rPr>
              <a:t>, and M. G. Schultz (2009): Global model simulations of air pollution during the 2003 European heat wave. Atmos. Chem. Phys., 10, 789-815, 2010. www.atmos-chem-phys.net/10/789/2010/</a:t>
            </a:r>
          </a:p>
          <a:p>
            <a:endParaRPr lang="en-GB" sz="1400" dirty="0" smtClean="0">
              <a:latin typeface="+mn-lt"/>
            </a:endParaRPr>
          </a:p>
          <a:p>
            <a:r>
              <a:rPr lang="vi-VN" sz="1400" dirty="0">
                <a:latin typeface="+mn-lt"/>
              </a:rPr>
              <a:t>Stein, O., Flemming, J., Inness, A., Kaiser, J. W., and Schultz, M. G. (2012). Global re- active gases forecasts and reanalysis in the MACC project. Journal of Integrative Environmental Sciences, 1:1–14</a:t>
            </a:r>
            <a:endParaRPr lang="en-GB" sz="1400" dirty="0">
              <a:latin typeface="+mn-lt"/>
            </a:endParaRPr>
          </a:p>
          <a:p>
            <a:endParaRPr lang="en-GB" sz="1400" dirty="0">
              <a:latin typeface="+mn-lt"/>
            </a:endParaRPr>
          </a:p>
        </p:txBody>
      </p:sp>
    </p:spTree>
    <p:extLst>
      <p:ext uri="{BB962C8B-B14F-4D97-AF65-F5344CB8AC3E}">
        <p14:creationId xmlns:p14="http://schemas.microsoft.com/office/powerpoint/2010/main" val="16839810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51</a:t>
            </a:fld>
            <a:endParaRPr lang="en-GB"/>
          </a:p>
        </p:txBody>
      </p:sp>
      <p:sp>
        <p:nvSpPr>
          <p:cNvPr id="172036" name="Rectangle 4"/>
          <p:cNvSpPr>
            <a:spLocks noGrp="1" noChangeArrowheads="1"/>
          </p:cNvSpPr>
          <p:nvPr>
            <p:ph type="title"/>
          </p:nvPr>
        </p:nvSpPr>
        <p:spPr>
          <a:xfrm>
            <a:off x="467544" y="-27384"/>
            <a:ext cx="8113712" cy="708025"/>
          </a:xfrm>
        </p:spPr>
        <p:txBody>
          <a:bodyPr/>
          <a:lstStyle/>
          <a:p>
            <a:r>
              <a:rPr lang="en-US" dirty="0" smtClean="0"/>
              <a:t>References: </a:t>
            </a:r>
            <a:r>
              <a:rPr lang="en-US" dirty="0" err="1" smtClean="0"/>
              <a:t>Areosols</a:t>
            </a:r>
            <a:endParaRPr lang="en-US" dirty="0"/>
          </a:p>
        </p:txBody>
      </p:sp>
      <p:sp>
        <p:nvSpPr>
          <p:cNvPr id="6" name="TextBox 5"/>
          <p:cNvSpPr txBox="1"/>
          <p:nvPr/>
        </p:nvSpPr>
        <p:spPr>
          <a:xfrm>
            <a:off x="192052" y="476672"/>
            <a:ext cx="8844444" cy="5909310"/>
          </a:xfrm>
          <a:prstGeom prst="rect">
            <a:avLst/>
          </a:prstGeom>
          <a:noFill/>
        </p:spPr>
        <p:txBody>
          <a:bodyPr wrap="square" rtlCol="0">
            <a:spAutoFit/>
          </a:bodyPr>
          <a:lstStyle/>
          <a:p>
            <a:r>
              <a:rPr lang="en-GB" sz="1400" dirty="0" err="1">
                <a:latin typeface="+mn-lt"/>
                <a:cs typeface="Arial" pitchFamily="34" charset="0"/>
              </a:rPr>
              <a:t>Bellouin</a:t>
            </a:r>
            <a:r>
              <a:rPr lang="en-GB" sz="1400" dirty="0">
                <a:latin typeface="+mn-lt"/>
                <a:cs typeface="Arial" pitchFamily="34" charset="0"/>
              </a:rPr>
              <a:t>, N., J. </a:t>
            </a:r>
            <a:r>
              <a:rPr lang="en-GB" sz="1400" dirty="0" err="1">
                <a:latin typeface="+mn-lt"/>
                <a:cs typeface="Arial" pitchFamily="34" charset="0"/>
              </a:rPr>
              <a:t>Quaas</a:t>
            </a:r>
            <a:r>
              <a:rPr lang="en-GB" sz="1400" dirty="0">
                <a:latin typeface="+mn-lt"/>
                <a:cs typeface="Arial" pitchFamily="34" charset="0"/>
              </a:rPr>
              <a:t>, J.-J. </a:t>
            </a:r>
            <a:r>
              <a:rPr lang="en-GB" sz="1400" dirty="0" err="1">
                <a:latin typeface="+mn-lt"/>
                <a:cs typeface="Arial" pitchFamily="34" charset="0"/>
              </a:rPr>
              <a:t>Morcrette</a:t>
            </a:r>
            <a:r>
              <a:rPr lang="en-GB" sz="1400" dirty="0">
                <a:latin typeface="+mn-lt"/>
                <a:cs typeface="Arial" pitchFamily="34" charset="0"/>
              </a:rPr>
              <a:t>, and O. Boucher, 2013: Estimates of </a:t>
            </a:r>
            <a:r>
              <a:rPr lang="en-GB" sz="1400" dirty="0" err="1">
                <a:latin typeface="+mn-lt"/>
                <a:cs typeface="Arial" pitchFamily="34" charset="0"/>
              </a:rPr>
              <a:t>radiative</a:t>
            </a:r>
            <a:r>
              <a:rPr lang="en-GB" sz="1400" dirty="0">
                <a:latin typeface="+mn-lt"/>
                <a:cs typeface="Arial" pitchFamily="34" charset="0"/>
              </a:rPr>
              <a:t> forcing from the MACC re-analysis. Atmos. Chem. Phys., 13, 2045-2062.</a:t>
            </a:r>
          </a:p>
          <a:p>
            <a:endParaRPr lang="en-GB" sz="1400" dirty="0" smtClean="0">
              <a:latin typeface="+mn-lt"/>
              <a:cs typeface="Arial" pitchFamily="34" charset="0"/>
            </a:endParaRPr>
          </a:p>
          <a:p>
            <a:r>
              <a:rPr lang="en-GB" sz="1400" dirty="0">
                <a:latin typeface="+mn-lt"/>
                <a:cs typeface="Arial" pitchFamily="34" charset="0"/>
              </a:rPr>
              <a:t>Benedetti, A. et al, 2014: Operational dust prediction. Chapter 10 in: </a:t>
            </a:r>
            <a:r>
              <a:rPr lang="en-GB" sz="1400" dirty="0" err="1">
                <a:latin typeface="+mn-lt"/>
                <a:cs typeface="Arial" pitchFamily="34" charset="0"/>
              </a:rPr>
              <a:t>Knippertz</a:t>
            </a:r>
            <a:r>
              <a:rPr lang="en-GB" sz="1400" dirty="0">
                <a:latin typeface="+mn-lt"/>
                <a:cs typeface="Arial" pitchFamily="34" charset="0"/>
              </a:rPr>
              <a:t>, P.; </a:t>
            </a:r>
            <a:r>
              <a:rPr lang="en-GB" sz="1400" dirty="0" err="1">
                <a:latin typeface="+mn-lt"/>
                <a:cs typeface="Arial" pitchFamily="34" charset="0"/>
              </a:rPr>
              <a:t>Stuut</a:t>
            </a:r>
            <a:r>
              <a:rPr lang="en-GB" sz="1400" dirty="0">
                <a:latin typeface="+mn-lt"/>
                <a:cs typeface="Arial" pitchFamily="34" charset="0"/>
              </a:rPr>
              <a:t>, J.-B. (eds.), Mineral Dust – A Key Player in the Earth System, Springer Netherlands, 223–265, ISBN 978-94-017-8977-6. doi:10.1007/978-94-017-8978-3_10</a:t>
            </a:r>
          </a:p>
          <a:p>
            <a:endParaRPr lang="en-GB" sz="1400" dirty="0" smtClean="0">
              <a:latin typeface="+mn-lt"/>
              <a:cs typeface="Arial" pitchFamily="34" charset="0"/>
            </a:endParaRPr>
          </a:p>
          <a:p>
            <a:r>
              <a:rPr lang="vi-VN" sz="1400" dirty="0" smtClean="0">
                <a:latin typeface="+mn-lt"/>
                <a:cs typeface="Arial" pitchFamily="34" charset="0"/>
              </a:rPr>
              <a:t>Benedetti</a:t>
            </a:r>
            <a:r>
              <a:rPr lang="vi-VN" sz="1400" dirty="0">
                <a:latin typeface="+mn-lt"/>
                <a:cs typeface="Arial" pitchFamily="34" charset="0"/>
              </a:rPr>
              <a:t>, A., Morcrette, J.-J., Boucher, O., Dethof, A., Engelen, R. J., Fisher, M., Flentje, H., Huneeus, N., Jones, L., Kaiser, J. W., Kinne, S., Manglold, A., Razinger, M., Simmons, A. J., and Suttie, M. (2009). Aerosol analysis and forecast in the European Centre for Medium-Range Weather Forecasts Integrated Forecast System: 2. Data assimilation. J. Geophys. Res., 114(D13):</a:t>
            </a:r>
            <a:r>
              <a:rPr lang="vi-VN" sz="1400" dirty="0" smtClean="0">
                <a:latin typeface="+mn-lt"/>
                <a:cs typeface="Arial" pitchFamily="34" charset="0"/>
              </a:rPr>
              <a:t>D13205</a:t>
            </a:r>
            <a:endParaRPr lang="en-GB" sz="1400" dirty="0" smtClean="0">
              <a:latin typeface="+mn-lt"/>
              <a:cs typeface="Arial" pitchFamily="34" charset="0"/>
            </a:endParaRPr>
          </a:p>
          <a:p>
            <a:endParaRPr lang="vi-VN" sz="1400" dirty="0">
              <a:latin typeface="+mn-lt"/>
              <a:cs typeface="Arial" pitchFamily="34" charset="0"/>
            </a:endParaRPr>
          </a:p>
          <a:p>
            <a:r>
              <a:rPr lang="vi-VN" sz="1400" dirty="0" smtClean="0">
                <a:latin typeface="+mn-lt"/>
                <a:cs typeface="Arial" pitchFamily="34" charset="0"/>
              </a:rPr>
              <a:t>Benedetti</a:t>
            </a:r>
            <a:r>
              <a:rPr lang="vi-VN" sz="1400" dirty="0">
                <a:latin typeface="+mn-lt"/>
                <a:cs typeface="Arial" pitchFamily="34" charset="0"/>
              </a:rPr>
              <a:t>, A., Kaiser, J. W., and Morcrette, J.-J. (2012). Global aerosols [in “State of the climate in 2011”]. Bull. Amer. Meteor. Soc., 93(7):S44–S46</a:t>
            </a:r>
            <a:r>
              <a:rPr lang="vi-VN" sz="1400" dirty="0" smtClean="0">
                <a:latin typeface="+mn-lt"/>
                <a:cs typeface="Arial" pitchFamily="34" charset="0"/>
              </a:rPr>
              <a:t>.</a:t>
            </a:r>
            <a:r>
              <a:rPr lang="en-GB" sz="1400" dirty="0" smtClean="0">
                <a:latin typeface="+mn-lt"/>
                <a:cs typeface="Arial" pitchFamily="34" charset="0"/>
              </a:rPr>
              <a:t> (Also for subsequent years)</a:t>
            </a:r>
          </a:p>
          <a:p>
            <a:endParaRPr lang="en-GB" sz="1400" dirty="0" smtClean="0">
              <a:latin typeface="+mn-lt"/>
              <a:cs typeface="Arial" pitchFamily="34" charset="0"/>
            </a:endParaRPr>
          </a:p>
          <a:p>
            <a:r>
              <a:rPr lang="en-GB" sz="1400" dirty="0" err="1" smtClean="0">
                <a:latin typeface="+mn-lt"/>
                <a:cs typeface="Arial" pitchFamily="34" charset="0"/>
              </a:rPr>
              <a:t>Huneeus</a:t>
            </a:r>
            <a:r>
              <a:rPr lang="en-GB" sz="1400" dirty="0">
                <a:latin typeface="+mn-lt"/>
                <a:cs typeface="Arial" pitchFamily="34" charset="0"/>
              </a:rPr>
              <a:t>, N., M. Schulz, Y. </a:t>
            </a:r>
            <a:r>
              <a:rPr lang="en-GB" sz="1400" dirty="0" err="1">
                <a:latin typeface="+mn-lt"/>
                <a:cs typeface="Arial" pitchFamily="34" charset="0"/>
              </a:rPr>
              <a:t>Balkanski</a:t>
            </a:r>
            <a:r>
              <a:rPr lang="en-GB" sz="1400" dirty="0">
                <a:latin typeface="+mn-lt"/>
                <a:cs typeface="Arial" pitchFamily="34" charset="0"/>
              </a:rPr>
              <a:t>, J. </a:t>
            </a:r>
            <a:r>
              <a:rPr lang="en-GB" sz="1400" dirty="0" err="1">
                <a:latin typeface="+mn-lt"/>
                <a:cs typeface="Arial" pitchFamily="34" charset="0"/>
              </a:rPr>
              <a:t>Griesfeller</a:t>
            </a:r>
            <a:r>
              <a:rPr lang="en-GB" sz="1400" dirty="0">
                <a:latin typeface="+mn-lt"/>
                <a:cs typeface="Arial" pitchFamily="34" charset="0"/>
              </a:rPr>
              <a:t>, S. </a:t>
            </a:r>
            <a:r>
              <a:rPr lang="en-GB" sz="1400" dirty="0" err="1">
                <a:latin typeface="+mn-lt"/>
                <a:cs typeface="Arial" pitchFamily="34" charset="0"/>
              </a:rPr>
              <a:t>Kinne</a:t>
            </a:r>
            <a:r>
              <a:rPr lang="en-GB" sz="1400" dirty="0">
                <a:latin typeface="+mn-lt"/>
                <a:cs typeface="Arial" pitchFamily="34" charset="0"/>
              </a:rPr>
              <a:t>, J. Prospero, S. Bauer, O. Boucher, M. Chin, F. </a:t>
            </a:r>
            <a:r>
              <a:rPr lang="en-GB" sz="1400" dirty="0" err="1">
                <a:latin typeface="+mn-lt"/>
                <a:cs typeface="Arial" pitchFamily="34" charset="0"/>
              </a:rPr>
              <a:t>Dentener</a:t>
            </a:r>
            <a:r>
              <a:rPr lang="en-GB" sz="1400" dirty="0">
                <a:latin typeface="+mn-lt"/>
                <a:cs typeface="Arial" pitchFamily="34" charset="0"/>
              </a:rPr>
              <a:t>, T. Diehl, R. Easter, D. Fillmore, S. </a:t>
            </a:r>
            <a:r>
              <a:rPr lang="en-GB" sz="1400" dirty="0" err="1">
                <a:latin typeface="+mn-lt"/>
                <a:cs typeface="Arial" pitchFamily="34" charset="0"/>
              </a:rPr>
              <a:t>Ghan</a:t>
            </a:r>
            <a:r>
              <a:rPr lang="en-GB" sz="1400" dirty="0">
                <a:latin typeface="+mn-lt"/>
                <a:cs typeface="Arial" pitchFamily="34" charset="0"/>
              </a:rPr>
              <a:t>, P. </a:t>
            </a:r>
            <a:r>
              <a:rPr lang="en-GB" sz="1400" dirty="0" err="1">
                <a:latin typeface="+mn-lt"/>
                <a:cs typeface="Arial" pitchFamily="34" charset="0"/>
              </a:rPr>
              <a:t>Ginoux</a:t>
            </a:r>
            <a:r>
              <a:rPr lang="en-GB" sz="1400" dirty="0">
                <a:latin typeface="+mn-lt"/>
                <a:cs typeface="Arial" pitchFamily="34" charset="0"/>
              </a:rPr>
              <a:t>, A. </a:t>
            </a:r>
            <a:r>
              <a:rPr lang="en-GB" sz="1400" dirty="0" err="1">
                <a:latin typeface="+mn-lt"/>
                <a:cs typeface="Arial" pitchFamily="34" charset="0"/>
              </a:rPr>
              <a:t>Grini</a:t>
            </a:r>
            <a:r>
              <a:rPr lang="en-GB" sz="1400" dirty="0">
                <a:latin typeface="+mn-lt"/>
                <a:cs typeface="Arial" pitchFamily="34" charset="0"/>
              </a:rPr>
              <a:t>, L. Horowitz, D. Koch, M.C. </a:t>
            </a:r>
            <a:r>
              <a:rPr lang="en-GB" sz="1400" dirty="0" err="1">
                <a:latin typeface="+mn-lt"/>
                <a:cs typeface="Arial" pitchFamily="34" charset="0"/>
              </a:rPr>
              <a:t>Krol</a:t>
            </a:r>
            <a:r>
              <a:rPr lang="en-GB" sz="1400" dirty="0">
                <a:latin typeface="+mn-lt"/>
                <a:cs typeface="Arial" pitchFamily="34" charset="0"/>
              </a:rPr>
              <a:t>, W. Landing, X. Liu, N. </a:t>
            </a:r>
            <a:r>
              <a:rPr lang="en-GB" sz="1400" dirty="0" err="1">
                <a:latin typeface="+mn-lt"/>
                <a:cs typeface="Arial" pitchFamily="34" charset="0"/>
              </a:rPr>
              <a:t>Mahowald</a:t>
            </a:r>
            <a:r>
              <a:rPr lang="en-GB" sz="1400" dirty="0">
                <a:latin typeface="+mn-lt"/>
                <a:cs typeface="Arial" pitchFamily="34" charset="0"/>
              </a:rPr>
              <a:t>, R. Miller, J.-J. </a:t>
            </a:r>
            <a:r>
              <a:rPr lang="en-GB" sz="1400" dirty="0" err="1">
                <a:latin typeface="+mn-lt"/>
                <a:cs typeface="Arial" pitchFamily="34" charset="0"/>
              </a:rPr>
              <a:t>Morcrette</a:t>
            </a:r>
            <a:r>
              <a:rPr lang="en-GB" sz="1400" dirty="0">
                <a:latin typeface="+mn-lt"/>
                <a:cs typeface="Arial" pitchFamily="34" charset="0"/>
              </a:rPr>
              <a:t>, G. </a:t>
            </a:r>
            <a:r>
              <a:rPr lang="en-GB" sz="1400" dirty="0" err="1">
                <a:latin typeface="+mn-lt"/>
                <a:cs typeface="Arial" pitchFamily="34" charset="0"/>
              </a:rPr>
              <a:t>Myhre</a:t>
            </a:r>
            <a:r>
              <a:rPr lang="en-GB" sz="1400" dirty="0">
                <a:latin typeface="+mn-lt"/>
                <a:cs typeface="Arial" pitchFamily="34" charset="0"/>
              </a:rPr>
              <a:t>, J. </a:t>
            </a:r>
            <a:r>
              <a:rPr lang="en-GB" sz="1400" dirty="0" err="1">
                <a:latin typeface="+mn-lt"/>
                <a:cs typeface="Arial" pitchFamily="34" charset="0"/>
              </a:rPr>
              <a:t>Penner</a:t>
            </a:r>
            <a:r>
              <a:rPr lang="en-GB" sz="1400" dirty="0">
                <a:latin typeface="+mn-lt"/>
                <a:cs typeface="Arial" pitchFamily="34" charset="0"/>
              </a:rPr>
              <a:t>, J. </a:t>
            </a:r>
            <a:r>
              <a:rPr lang="en-GB" sz="1400" dirty="0" err="1">
                <a:latin typeface="+mn-lt"/>
                <a:cs typeface="Arial" pitchFamily="34" charset="0"/>
              </a:rPr>
              <a:t>Perlwitz</a:t>
            </a:r>
            <a:r>
              <a:rPr lang="en-GB" sz="1400" dirty="0">
                <a:latin typeface="+mn-lt"/>
                <a:cs typeface="Arial" pitchFamily="34" charset="0"/>
              </a:rPr>
              <a:t>, P. </a:t>
            </a:r>
            <a:r>
              <a:rPr lang="en-GB" sz="1400" dirty="0" err="1">
                <a:latin typeface="+mn-lt"/>
                <a:cs typeface="Arial" pitchFamily="34" charset="0"/>
              </a:rPr>
              <a:t>Stier</a:t>
            </a:r>
            <a:r>
              <a:rPr lang="en-GB" sz="1400" dirty="0">
                <a:latin typeface="+mn-lt"/>
                <a:cs typeface="Arial" pitchFamily="34" charset="0"/>
              </a:rPr>
              <a:t>, T. </a:t>
            </a:r>
            <a:r>
              <a:rPr lang="en-GB" sz="1400" dirty="0" err="1">
                <a:latin typeface="+mn-lt"/>
                <a:cs typeface="Arial" pitchFamily="34" charset="0"/>
              </a:rPr>
              <a:t>Takemura</a:t>
            </a:r>
            <a:r>
              <a:rPr lang="en-GB" sz="1400" dirty="0">
                <a:latin typeface="+mn-lt"/>
                <a:cs typeface="Arial" pitchFamily="34" charset="0"/>
              </a:rPr>
              <a:t>, and C. </a:t>
            </a:r>
            <a:r>
              <a:rPr lang="en-GB" sz="1400" dirty="0" err="1">
                <a:latin typeface="+mn-lt"/>
                <a:cs typeface="Arial" pitchFamily="34" charset="0"/>
              </a:rPr>
              <a:t>Zender</a:t>
            </a:r>
            <a:r>
              <a:rPr lang="en-GB" sz="1400" dirty="0">
                <a:latin typeface="+mn-lt"/>
                <a:cs typeface="Arial" pitchFamily="34" charset="0"/>
              </a:rPr>
              <a:t>, 2011: Global dust model </a:t>
            </a:r>
            <a:r>
              <a:rPr lang="en-GB" sz="1400" dirty="0" err="1">
                <a:latin typeface="+mn-lt"/>
                <a:cs typeface="Arial" pitchFamily="34" charset="0"/>
              </a:rPr>
              <a:t>intercomparison</a:t>
            </a:r>
            <a:r>
              <a:rPr lang="en-GB" sz="1400" dirty="0">
                <a:latin typeface="+mn-lt"/>
                <a:cs typeface="Arial" pitchFamily="34" charset="0"/>
              </a:rPr>
              <a:t> in AEROCOM phase I. Atmos. Chem. Phys., 11, 7781-7816, doi:10.5194/acp-11-7781-2011.</a:t>
            </a:r>
          </a:p>
          <a:p>
            <a:endParaRPr lang="en-GB" sz="1400" dirty="0" smtClean="0">
              <a:latin typeface="+mn-lt"/>
            </a:endParaRPr>
          </a:p>
          <a:p>
            <a:r>
              <a:rPr lang="en-GB" sz="1400" dirty="0" err="1" smtClean="0">
                <a:latin typeface="+mn-lt"/>
              </a:rPr>
              <a:t>Mangold</a:t>
            </a:r>
            <a:r>
              <a:rPr lang="en-GB" sz="1400" dirty="0">
                <a:latin typeface="+mn-lt"/>
              </a:rPr>
              <a:t>, A., H. De Backer, B. De </a:t>
            </a:r>
            <a:r>
              <a:rPr lang="en-GB" sz="1400" dirty="0" err="1">
                <a:latin typeface="+mn-lt"/>
              </a:rPr>
              <a:t>Paepe</a:t>
            </a:r>
            <a:r>
              <a:rPr lang="en-GB" sz="1400" dirty="0">
                <a:latin typeface="+mn-lt"/>
              </a:rPr>
              <a:t>, S. </a:t>
            </a:r>
            <a:r>
              <a:rPr lang="en-GB" sz="1400" dirty="0" err="1">
                <a:latin typeface="+mn-lt"/>
              </a:rPr>
              <a:t>Dewitte</a:t>
            </a:r>
            <a:r>
              <a:rPr lang="en-GB" sz="1400" dirty="0">
                <a:latin typeface="+mn-lt"/>
              </a:rPr>
              <a:t>, I. </a:t>
            </a:r>
            <a:r>
              <a:rPr lang="en-GB" sz="1400" dirty="0" err="1">
                <a:latin typeface="+mn-lt"/>
              </a:rPr>
              <a:t>Chiapello</a:t>
            </a:r>
            <a:r>
              <a:rPr lang="en-GB" sz="1400" dirty="0">
                <a:latin typeface="+mn-lt"/>
              </a:rPr>
              <a:t>, Y. </a:t>
            </a:r>
            <a:r>
              <a:rPr lang="en-GB" sz="1400" dirty="0" err="1">
                <a:latin typeface="+mn-lt"/>
              </a:rPr>
              <a:t>Derimian</a:t>
            </a:r>
            <a:r>
              <a:rPr lang="en-GB" sz="1400" dirty="0">
                <a:latin typeface="+mn-lt"/>
              </a:rPr>
              <a:t>, M. </a:t>
            </a:r>
            <a:r>
              <a:rPr lang="en-GB" sz="1400" dirty="0" err="1">
                <a:latin typeface="+mn-lt"/>
              </a:rPr>
              <a:t>Kacenelenbogen</a:t>
            </a:r>
            <a:r>
              <a:rPr lang="en-GB" sz="1400" dirty="0">
                <a:latin typeface="+mn-lt"/>
              </a:rPr>
              <a:t>, J.-F. Léon, N. </a:t>
            </a:r>
            <a:r>
              <a:rPr lang="en-GB" sz="1400" dirty="0" err="1">
                <a:latin typeface="+mn-lt"/>
              </a:rPr>
              <a:t>Huneeus</a:t>
            </a:r>
            <a:r>
              <a:rPr lang="en-GB" sz="1400" dirty="0">
                <a:latin typeface="+mn-lt"/>
              </a:rPr>
              <a:t>, M. Schulz, D. </a:t>
            </a:r>
            <a:r>
              <a:rPr lang="en-GB" sz="1400" dirty="0" err="1">
                <a:latin typeface="+mn-lt"/>
              </a:rPr>
              <a:t>Ceburnis</a:t>
            </a:r>
            <a:r>
              <a:rPr lang="en-GB" sz="1400" dirty="0">
                <a:latin typeface="+mn-lt"/>
              </a:rPr>
              <a:t>, C. O'Dowd, H. </a:t>
            </a:r>
            <a:r>
              <a:rPr lang="en-GB" sz="1400" dirty="0" err="1">
                <a:latin typeface="+mn-lt"/>
              </a:rPr>
              <a:t>Flentje</a:t>
            </a:r>
            <a:r>
              <a:rPr lang="en-GB" sz="1400" dirty="0">
                <a:latin typeface="+mn-lt"/>
              </a:rPr>
              <a:t>, S. </a:t>
            </a:r>
            <a:r>
              <a:rPr lang="en-GB" sz="1400" dirty="0" err="1">
                <a:latin typeface="+mn-lt"/>
              </a:rPr>
              <a:t>Kinne</a:t>
            </a:r>
            <a:r>
              <a:rPr lang="en-GB" sz="1400" dirty="0">
                <a:latin typeface="+mn-lt"/>
              </a:rPr>
              <a:t>, A. Benedetti, J.-J. </a:t>
            </a:r>
            <a:r>
              <a:rPr lang="en-GB" sz="1400" dirty="0" err="1">
                <a:latin typeface="+mn-lt"/>
              </a:rPr>
              <a:t>Morcrette</a:t>
            </a:r>
            <a:r>
              <a:rPr lang="en-GB" sz="1400" dirty="0">
                <a:latin typeface="+mn-lt"/>
              </a:rPr>
              <a:t>, and O. Boucher, 2011: Aerosol analysis and forecast in the European Centre for Medium-Range Weather Forecasts Integrated Forecast System: 3. Evaluation by means of case studies, J. </a:t>
            </a:r>
            <a:r>
              <a:rPr lang="en-GB" sz="1400" dirty="0" err="1">
                <a:latin typeface="+mn-lt"/>
              </a:rPr>
              <a:t>Geophys</a:t>
            </a:r>
            <a:r>
              <a:rPr lang="en-GB" sz="1400" dirty="0">
                <a:latin typeface="+mn-lt"/>
              </a:rPr>
              <a:t>. Res.,116,  D03302,  </a:t>
            </a:r>
            <a:r>
              <a:rPr lang="en-GB" sz="1400" dirty="0" err="1">
                <a:latin typeface="+mn-lt"/>
              </a:rPr>
              <a:t>doi</a:t>
            </a:r>
            <a:r>
              <a:rPr lang="en-GB" sz="1400" dirty="0">
                <a:latin typeface="+mn-lt"/>
              </a:rPr>
              <a:t>: 10.1029 /2010JD014864.</a:t>
            </a:r>
          </a:p>
          <a:p>
            <a:endParaRPr lang="en-GB" sz="1400" dirty="0">
              <a:latin typeface="+mn-lt"/>
            </a:endParaRPr>
          </a:p>
        </p:txBody>
      </p:sp>
    </p:spTree>
    <p:extLst>
      <p:ext uri="{BB962C8B-B14F-4D97-AF65-F5344CB8AC3E}">
        <p14:creationId xmlns:p14="http://schemas.microsoft.com/office/powerpoint/2010/main" val="16098692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52</a:t>
            </a:fld>
            <a:endParaRPr lang="en-GB"/>
          </a:p>
        </p:txBody>
      </p:sp>
      <p:sp>
        <p:nvSpPr>
          <p:cNvPr id="172036" name="Rectangle 4"/>
          <p:cNvSpPr>
            <a:spLocks noGrp="1" noChangeArrowheads="1"/>
          </p:cNvSpPr>
          <p:nvPr>
            <p:ph type="title"/>
          </p:nvPr>
        </p:nvSpPr>
        <p:spPr>
          <a:xfrm>
            <a:off x="467544" y="260648"/>
            <a:ext cx="8113712" cy="708025"/>
          </a:xfrm>
        </p:spPr>
        <p:txBody>
          <a:bodyPr/>
          <a:lstStyle/>
          <a:p>
            <a:r>
              <a:rPr lang="en-US" dirty="0" smtClean="0"/>
              <a:t>References: </a:t>
            </a:r>
            <a:r>
              <a:rPr lang="en-US" dirty="0" err="1" smtClean="0"/>
              <a:t>Areosols</a:t>
            </a:r>
            <a:endParaRPr lang="en-US" dirty="0"/>
          </a:p>
        </p:txBody>
      </p:sp>
      <p:sp>
        <p:nvSpPr>
          <p:cNvPr id="6" name="TextBox 5"/>
          <p:cNvSpPr txBox="1"/>
          <p:nvPr/>
        </p:nvSpPr>
        <p:spPr>
          <a:xfrm>
            <a:off x="192052" y="836712"/>
            <a:ext cx="8844444" cy="5909310"/>
          </a:xfrm>
          <a:prstGeom prst="rect">
            <a:avLst/>
          </a:prstGeom>
          <a:noFill/>
        </p:spPr>
        <p:txBody>
          <a:bodyPr wrap="square" rtlCol="0">
            <a:spAutoFit/>
          </a:bodyPr>
          <a:lstStyle/>
          <a:p>
            <a:r>
              <a:rPr lang="en-GB" sz="1400" dirty="0" err="1" smtClean="0">
                <a:latin typeface="+mn-lt"/>
              </a:rPr>
              <a:t>Morcrette</a:t>
            </a:r>
            <a:r>
              <a:rPr lang="en-GB" sz="1400" dirty="0">
                <a:latin typeface="+mn-lt"/>
              </a:rPr>
              <a:t>, J.-J., Boucher, O., Jones, L., </a:t>
            </a:r>
            <a:r>
              <a:rPr lang="en-GB" sz="1400" dirty="0" err="1">
                <a:latin typeface="+mn-lt"/>
              </a:rPr>
              <a:t>Salmond</a:t>
            </a:r>
            <a:r>
              <a:rPr lang="en-GB" sz="1400" dirty="0">
                <a:latin typeface="+mn-lt"/>
              </a:rPr>
              <a:t>, D., </a:t>
            </a:r>
            <a:r>
              <a:rPr lang="en-GB" sz="1400" dirty="0" err="1">
                <a:latin typeface="+mn-lt"/>
              </a:rPr>
              <a:t>Bechtold</a:t>
            </a:r>
            <a:r>
              <a:rPr lang="en-GB" sz="1400" dirty="0">
                <a:latin typeface="+mn-lt"/>
              </a:rPr>
              <a:t>, P., </a:t>
            </a:r>
            <a:r>
              <a:rPr lang="en-GB" sz="1400" dirty="0" err="1">
                <a:latin typeface="+mn-lt"/>
              </a:rPr>
              <a:t>Beljaars</a:t>
            </a:r>
            <a:r>
              <a:rPr lang="en-GB" sz="1400" dirty="0">
                <a:latin typeface="+mn-lt"/>
              </a:rPr>
              <a:t>, A., Benedetti, A., </a:t>
            </a:r>
            <a:r>
              <a:rPr lang="en-GB" sz="1400" dirty="0" err="1">
                <a:latin typeface="+mn-lt"/>
              </a:rPr>
              <a:t>Bonet</a:t>
            </a:r>
            <a:r>
              <a:rPr lang="en-GB" sz="1400" dirty="0">
                <a:latin typeface="+mn-lt"/>
              </a:rPr>
              <a:t>, A., Kaiser, J. W., </a:t>
            </a:r>
            <a:r>
              <a:rPr lang="en-GB" sz="1400" dirty="0" err="1">
                <a:latin typeface="+mn-lt"/>
              </a:rPr>
              <a:t>Razinger</a:t>
            </a:r>
            <a:r>
              <a:rPr lang="en-GB" sz="1400" dirty="0">
                <a:latin typeface="+mn-lt"/>
              </a:rPr>
              <a:t>, M., Schulz, M., </a:t>
            </a:r>
            <a:r>
              <a:rPr lang="en-GB" sz="1400" dirty="0" err="1">
                <a:latin typeface="+mn-lt"/>
              </a:rPr>
              <a:t>Serrar</a:t>
            </a:r>
            <a:r>
              <a:rPr lang="en-GB" sz="1400" dirty="0">
                <a:latin typeface="+mn-lt"/>
              </a:rPr>
              <a:t>, S., Simmons, A. J., </a:t>
            </a:r>
            <a:r>
              <a:rPr lang="en-GB" sz="1400" dirty="0" err="1">
                <a:latin typeface="+mn-lt"/>
              </a:rPr>
              <a:t>Sofiev</a:t>
            </a:r>
            <a:r>
              <a:rPr lang="en-GB" sz="1400" dirty="0">
                <a:latin typeface="+mn-lt"/>
              </a:rPr>
              <a:t>, M., </a:t>
            </a:r>
            <a:r>
              <a:rPr lang="en-GB" sz="1400" dirty="0" err="1">
                <a:latin typeface="+mn-lt"/>
              </a:rPr>
              <a:t>Suttie</a:t>
            </a:r>
            <a:r>
              <a:rPr lang="en-GB" sz="1400" dirty="0">
                <a:latin typeface="+mn-lt"/>
              </a:rPr>
              <a:t>, M., Tompkins, A. M., and </a:t>
            </a:r>
            <a:r>
              <a:rPr lang="en-GB" sz="1400" dirty="0" err="1">
                <a:latin typeface="+mn-lt"/>
              </a:rPr>
              <a:t>Untch</a:t>
            </a:r>
            <a:r>
              <a:rPr lang="en-GB" sz="1400" dirty="0">
                <a:latin typeface="+mn-lt"/>
              </a:rPr>
              <a:t>, A. (2009). Aerosol analysis and forecast in the European Centre for Medium-Range Weather Forecasts Integrated Forecast System: Forward </a:t>
            </a:r>
            <a:r>
              <a:rPr lang="en-GB" sz="1400" dirty="0" err="1">
                <a:latin typeface="+mn-lt"/>
              </a:rPr>
              <a:t>modeling</a:t>
            </a:r>
            <a:r>
              <a:rPr lang="en-GB" sz="1400" dirty="0">
                <a:latin typeface="+mn-lt"/>
              </a:rPr>
              <a:t>. J. </a:t>
            </a:r>
            <a:r>
              <a:rPr lang="en-GB" sz="1400" dirty="0" err="1">
                <a:latin typeface="+mn-lt"/>
              </a:rPr>
              <a:t>Geophys</a:t>
            </a:r>
            <a:r>
              <a:rPr lang="en-GB" sz="1400" dirty="0">
                <a:latin typeface="+mn-lt"/>
              </a:rPr>
              <a:t>. Res., 114(D6):D06206.</a:t>
            </a:r>
          </a:p>
          <a:p>
            <a:endParaRPr lang="en-GB" sz="1400" dirty="0" smtClean="0">
              <a:latin typeface="+mn-lt"/>
            </a:endParaRPr>
          </a:p>
          <a:p>
            <a:r>
              <a:rPr lang="en-GB" sz="1400" dirty="0" err="1" smtClean="0">
                <a:latin typeface="+mn-lt"/>
              </a:rPr>
              <a:t>Morcrette</a:t>
            </a:r>
            <a:r>
              <a:rPr lang="en-GB" sz="1400" dirty="0">
                <a:latin typeface="+mn-lt"/>
              </a:rPr>
              <a:t>, J.-J., O. Boucher, L. Jones, D. </a:t>
            </a:r>
            <a:r>
              <a:rPr lang="en-GB" sz="1400" dirty="0" err="1">
                <a:latin typeface="+mn-lt"/>
              </a:rPr>
              <a:t>Salmond</a:t>
            </a:r>
            <a:r>
              <a:rPr lang="en-GB" sz="1400" dirty="0">
                <a:latin typeface="+mn-lt"/>
              </a:rPr>
              <a:t>, P. </a:t>
            </a:r>
            <a:r>
              <a:rPr lang="en-GB" sz="1400" dirty="0" err="1" smtClean="0">
                <a:latin typeface="+mn-lt"/>
              </a:rPr>
              <a:t>Bechtold</a:t>
            </a:r>
            <a:r>
              <a:rPr lang="en-GB" sz="1400" dirty="0" smtClean="0">
                <a:latin typeface="+mn-lt"/>
              </a:rPr>
              <a:t>, A</a:t>
            </a:r>
            <a:r>
              <a:rPr lang="en-GB" sz="1400" dirty="0">
                <a:latin typeface="+mn-lt"/>
              </a:rPr>
              <a:t>. </a:t>
            </a:r>
            <a:r>
              <a:rPr lang="en-GB" sz="1400" dirty="0" err="1">
                <a:latin typeface="+mn-lt"/>
              </a:rPr>
              <a:t>Beljaars</a:t>
            </a:r>
            <a:r>
              <a:rPr lang="en-GB" sz="1400" dirty="0">
                <a:latin typeface="+mn-lt"/>
              </a:rPr>
              <a:t>, A. Benedetti, A. </a:t>
            </a:r>
            <a:r>
              <a:rPr lang="en-GB" sz="1400" dirty="0" err="1">
                <a:latin typeface="+mn-lt"/>
              </a:rPr>
              <a:t>Bonet</a:t>
            </a:r>
            <a:r>
              <a:rPr lang="en-GB" sz="1400" dirty="0">
                <a:latin typeface="+mn-lt"/>
              </a:rPr>
              <a:t>, J.W. Kaiser, M. </a:t>
            </a:r>
            <a:r>
              <a:rPr lang="en-GB" sz="1400" dirty="0" err="1">
                <a:latin typeface="+mn-lt"/>
              </a:rPr>
              <a:t>Razinger</a:t>
            </a:r>
            <a:r>
              <a:rPr lang="en-GB" sz="1400" dirty="0">
                <a:latin typeface="+mn-lt"/>
              </a:rPr>
              <a:t>, M. Schulz, S. </a:t>
            </a:r>
            <a:r>
              <a:rPr lang="en-GB" sz="1400" dirty="0" err="1">
                <a:latin typeface="+mn-lt"/>
              </a:rPr>
              <a:t>Serrar</a:t>
            </a:r>
            <a:r>
              <a:rPr lang="en-GB" sz="1400" dirty="0">
                <a:latin typeface="+mn-lt"/>
              </a:rPr>
              <a:t>, A.J. Simmons, M. </a:t>
            </a:r>
            <a:r>
              <a:rPr lang="en-GB" sz="1400" dirty="0" err="1">
                <a:latin typeface="+mn-lt"/>
              </a:rPr>
              <a:t>Sofiev</a:t>
            </a:r>
            <a:r>
              <a:rPr lang="en-GB" sz="1400" dirty="0">
                <a:latin typeface="+mn-lt"/>
              </a:rPr>
              <a:t>, M. </a:t>
            </a:r>
            <a:r>
              <a:rPr lang="en-GB" sz="1400" dirty="0" err="1">
                <a:latin typeface="+mn-lt"/>
              </a:rPr>
              <a:t>Suttie</a:t>
            </a:r>
            <a:r>
              <a:rPr lang="en-GB" sz="1400" dirty="0">
                <a:latin typeface="+mn-lt"/>
              </a:rPr>
              <a:t>, A.M. Tompkins, A. </a:t>
            </a:r>
            <a:r>
              <a:rPr lang="en-GB" sz="1400" dirty="0" err="1">
                <a:latin typeface="+mn-lt"/>
              </a:rPr>
              <a:t>Untch</a:t>
            </a:r>
            <a:r>
              <a:rPr lang="en-GB" sz="1400" dirty="0">
                <a:latin typeface="+mn-lt"/>
              </a:rPr>
              <a:t>, and the GEMS-AER team, 2009: Aerosol analysis and forecast in the ECMWF Integrated Forecast System: Forward modelling. </a:t>
            </a:r>
            <a:r>
              <a:rPr lang="en-GB" sz="1400" dirty="0" smtClean="0">
                <a:latin typeface="+mn-lt"/>
              </a:rPr>
              <a:t>J. </a:t>
            </a:r>
            <a:r>
              <a:rPr lang="en-GB" sz="1400" dirty="0" err="1">
                <a:latin typeface="+mn-lt"/>
              </a:rPr>
              <a:t>Geophys</a:t>
            </a:r>
            <a:r>
              <a:rPr lang="en-GB" sz="1400" dirty="0">
                <a:latin typeface="+mn-lt"/>
              </a:rPr>
              <a:t>. Res</a:t>
            </a:r>
            <a:r>
              <a:rPr lang="en-GB" sz="1400" dirty="0" smtClean="0">
                <a:latin typeface="+mn-lt"/>
              </a:rPr>
              <a:t>., 114, D06206</a:t>
            </a:r>
            <a:r>
              <a:rPr lang="en-GB" sz="1400" dirty="0">
                <a:latin typeface="+mn-lt"/>
              </a:rPr>
              <a:t>, </a:t>
            </a:r>
            <a:r>
              <a:rPr lang="en-GB" sz="1400" dirty="0" err="1">
                <a:latin typeface="+mn-lt"/>
              </a:rPr>
              <a:t>doi</a:t>
            </a:r>
            <a:r>
              <a:rPr lang="en-GB" sz="1400" dirty="0">
                <a:latin typeface="+mn-lt"/>
              </a:rPr>
              <a:t>: 10.1029 /2008JD011235. </a:t>
            </a:r>
          </a:p>
          <a:p>
            <a:endParaRPr lang="en-GB" sz="1400" dirty="0">
              <a:latin typeface="+mn-lt"/>
            </a:endParaRPr>
          </a:p>
          <a:p>
            <a:r>
              <a:rPr lang="en-GB" sz="1400" dirty="0" err="1">
                <a:latin typeface="+mn-lt"/>
              </a:rPr>
              <a:t>Morcrette</a:t>
            </a:r>
            <a:r>
              <a:rPr lang="en-GB" sz="1400" dirty="0">
                <a:latin typeface="+mn-lt"/>
              </a:rPr>
              <a:t>, J.-J., A. </a:t>
            </a:r>
            <a:r>
              <a:rPr lang="en-GB" sz="1400" dirty="0" err="1">
                <a:latin typeface="+mn-lt"/>
              </a:rPr>
              <a:t>Beljaars</a:t>
            </a:r>
            <a:r>
              <a:rPr lang="en-GB" sz="1400" dirty="0">
                <a:latin typeface="+mn-lt"/>
              </a:rPr>
              <a:t>, A. Benedetti, L. Jones, and O. </a:t>
            </a:r>
            <a:r>
              <a:rPr lang="en-GB" sz="1400" dirty="0" smtClean="0">
                <a:latin typeface="+mn-lt"/>
              </a:rPr>
              <a:t>Boucher, 2008</a:t>
            </a:r>
            <a:r>
              <a:rPr lang="en-GB" sz="1400" dirty="0">
                <a:latin typeface="+mn-lt"/>
              </a:rPr>
              <a:t>: Sea-salt and dust aerosols in the ECMWF </a:t>
            </a:r>
            <a:r>
              <a:rPr lang="en-GB" sz="1400" dirty="0" smtClean="0">
                <a:latin typeface="+mn-lt"/>
              </a:rPr>
              <a:t>IFS. </a:t>
            </a:r>
            <a:r>
              <a:rPr lang="en-GB" sz="1400" dirty="0" err="1" smtClean="0">
                <a:latin typeface="+mn-lt"/>
              </a:rPr>
              <a:t>Geophys</a:t>
            </a:r>
            <a:r>
              <a:rPr lang="en-GB" sz="1400" dirty="0">
                <a:latin typeface="+mn-lt"/>
              </a:rPr>
              <a:t>. Res. </a:t>
            </a:r>
            <a:r>
              <a:rPr lang="en-GB" sz="1400" dirty="0" err="1">
                <a:latin typeface="+mn-lt"/>
              </a:rPr>
              <a:t>Lett</a:t>
            </a:r>
            <a:r>
              <a:rPr lang="en-GB" sz="1400" dirty="0" smtClean="0">
                <a:latin typeface="+mn-lt"/>
              </a:rPr>
              <a:t>., 35, </a:t>
            </a:r>
            <a:r>
              <a:rPr lang="en-GB" sz="1400" dirty="0">
                <a:latin typeface="+mn-lt"/>
              </a:rPr>
              <a:t>L24813, doi:10.1029/2008GL036041.</a:t>
            </a:r>
          </a:p>
          <a:p>
            <a:endParaRPr lang="en-GB" sz="1400" dirty="0">
              <a:latin typeface="+mn-lt"/>
            </a:endParaRPr>
          </a:p>
          <a:p>
            <a:r>
              <a:rPr lang="en-GB" sz="1400" dirty="0" err="1">
                <a:latin typeface="+mn-lt"/>
              </a:rPr>
              <a:t>Morcrette</a:t>
            </a:r>
            <a:r>
              <a:rPr lang="en-GB" sz="1400" dirty="0">
                <a:latin typeface="+mn-lt"/>
              </a:rPr>
              <a:t>, J.-J., A. Benedetti, L. Jones, J.W. Kaiser, M. </a:t>
            </a:r>
            <a:r>
              <a:rPr lang="en-GB" sz="1400" dirty="0" err="1">
                <a:latin typeface="+mn-lt"/>
              </a:rPr>
              <a:t>Razinger</a:t>
            </a:r>
            <a:r>
              <a:rPr lang="en-GB" sz="1400" dirty="0">
                <a:latin typeface="+mn-lt"/>
              </a:rPr>
              <a:t>, </a:t>
            </a:r>
            <a:r>
              <a:rPr lang="en-GB" sz="1400" dirty="0" smtClean="0">
                <a:latin typeface="+mn-lt"/>
              </a:rPr>
              <a:t>and M</a:t>
            </a:r>
            <a:r>
              <a:rPr lang="en-GB" sz="1400" dirty="0">
                <a:latin typeface="+mn-lt"/>
              </a:rPr>
              <a:t>. </a:t>
            </a:r>
            <a:r>
              <a:rPr lang="en-GB" sz="1400" dirty="0" err="1">
                <a:latin typeface="+mn-lt"/>
              </a:rPr>
              <a:t>Suttie</a:t>
            </a:r>
            <a:r>
              <a:rPr lang="en-GB" sz="1400" dirty="0">
                <a:latin typeface="+mn-lt"/>
              </a:rPr>
              <a:t>, 2011: Prognostic aerosols in the ECMWF IFS: MACC vs. GEMS </a:t>
            </a:r>
            <a:r>
              <a:rPr lang="en-GB" sz="1400" dirty="0" smtClean="0">
                <a:latin typeface="+mn-lt"/>
              </a:rPr>
              <a:t>aerosols. ECMWF </a:t>
            </a:r>
            <a:r>
              <a:rPr lang="en-GB" sz="1400" dirty="0">
                <a:latin typeface="+mn-lt"/>
              </a:rPr>
              <a:t>Technical </a:t>
            </a:r>
            <a:r>
              <a:rPr lang="en-GB" sz="1400" dirty="0" smtClean="0">
                <a:latin typeface="+mn-lt"/>
              </a:rPr>
              <a:t>Memorandum, 659, </a:t>
            </a:r>
            <a:r>
              <a:rPr lang="en-GB" sz="1400" dirty="0">
                <a:latin typeface="+mn-lt"/>
              </a:rPr>
              <a:t>32 pp</a:t>
            </a:r>
            <a:r>
              <a:rPr lang="en-GB" sz="1400" dirty="0" smtClean="0">
                <a:latin typeface="+mn-lt"/>
              </a:rPr>
              <a:t>.</a:t>
            </a:r>
          </a:p>
          <a:p>
            <a:r>
              <a:rPr lang="en-GB" sz="1400" dirty="0" err="1">
                <a:latin typeface="+mn-lt"/>
              </a:rPr>
              <a:t>Morcrette</a:t>
            </a:r>
            <a:r>
              <a:rPr lang="en-GB" sz="1400" dirty="0">
                <a:latin typeface="+mn-lt"/>
              </a:rPr>
              <a:t>, J.-J., A. Benedetti, A. </a:t>
            </a:r>
            <a:r>
              <a:rPr lang="en-GB" sz="1400" dirty="0" err="1">
                <a:latin typeface="+mn-lt"/>
              </a:rPr>
              <a:t>Ghelli</a:t>
            </a:r>
            <a:r>
              <a:rPr lang="en-GB" sz="1400" dirty="0">
                <a:latin typeface="+mn-lt"/>
              </a:rPr>
              <a:t>, J.W. Kaiser, and A.P. Tompkins, 2011: Aerosol-cloud-radiation interactions and their impact on ECMWF/MACC forecasts. ECMWF Technical Memorandum, 660, 35 pp.</a:t>
            </a:r>
          </a:p>
          <a:p>
            <a:endParaRPr lang="en-GB" sz="1400" dirty="0">
              <a:latin typeface="+mn-lt"/>
            </a:endParaRPr>
          </a:p>
          <a:p>
            <a:r>
              <a:rPr lang="en-GB" sz="1400" dirty="0" err="1">
                <a:latin typeface="+mn-lt"/>
              </a:rPr>
              <a:t>Nabat</a:t>
            </a:r>
            <a:r>
              <a:rPr lang="en-GB" sz="1400" dirty="0">
                <a:latin typeface="+mn-lt"/>
              </a:rPr>
              <a:t>, P., S. </a:t>
            </a:r>
            <a:r>
              <a:rPr lang="en-GB" sz="1400" dirty="0" err="1">
                <a:latin typeface="+mn-lt"/>
              </a:rPr>
              <a:t>Somot</a:t>
            </a:r>
            <a:r>
              <a:rPr lang="en-GB" sz="1400" dirty="0">
                <a:latin typeface="+mn-lt"/>
              </a:rPr>
              <a:t>, M. Mallet, I. </a:t>
            </a:r>
            <a:r>
              <a:rPr lang="en-GB" sz="1400" dirty="0" err="1">
                <a:latin typeface="+mn-lt"/>
              </a:rPr>
              <a:t>Chiapello</a:t>
            </a:r>
            <a:r>
              <a:rPr lang="en-GB" sz="1400" dirty="0">
                <a:latin typeface="+mn-lt"/>
              </a:rPr>
              <a:t>, J.-J. </a:t>
            </a:r>
            <a:r>
              <a:rPr lang="en-GB" sz="1400" dirty="0" err="1">
                <a:latin typeface="+mn-lt"/>
              </a:rPr>
              <a:t>Morcrette</a:t>
            </a:r>
            <a:r>
              <a:rPr lang="en-GB" sz="1400" dirty="0">
                <a:latin typeface="+mn-lt"/>
              </a:rPr>
              <a:t>, F. </a:t>
            </a:r>
            <a:r>
              <a:rPr lang="en-GB" sz="1400" dirty="0" err="1">
                <a:latin typeface="+mn-lt"/>
              </a:rPr>
              <a:t>Solmon</a:t>
            </a:r>
            <a:r>
              <a:rPr lang="en-GB" sz="1400" dirty="0">
                <a:latin typeface="+mn-lt"/>
              </a:rPr>
              <a:t>, S. </a:t>
            </a:r>
            <a:r>
              <a:rPr lang="en-GB" sz="1400" dirty="0" err="1">
                <a:latin typeface="+mn-lt"/>
              </a:rPr>
              <a:t>Szopa</a:t>
            </a:r>
            <a:r>
              <a:rPr lang="en-GB" sz="1400" dirty="0">
                <a:latin typeface="+mn-lt"/>
              </a:rPr>
              <a:t>, and F. </a:t>
            </a:r>
            <a:r>
              <a:rPr lang="en-GB" sz="1400" dirty="0" err="1">
                <a:latin typeface="+mn-lt"/>
              </a:rPr>
              <a:t>Dulac</a:t>
            </a:r>
            <a:r>
              <a:rPr lang="en-GB" sz="1400" dirty="0">
                <a:latin typeface="+mn-lt"/>
              </a:rPr>
              <a:t>, 2013: A 4-D climatology (1979-2009) of the monthly aerosol optical depth distribution over the Mediterranean and surrounding regions from a comparative evaluation and blending of remote sensing and model products. Atmos. Meas. Tech., 6, 1287-1314, doi:10.5194/amt-6-1287-2013.</a:t>
            </a:r>
          </a:p>
          <a:p>
            <a:endParaRPr lang="en-GB" sz="1400" dirty="0">
              <a:latin typeface="+mn-lt"/>
            </a:endParaRPr>
          </a:p>
          <a:p>
            <a:r>
              <a:rPr lang="en-GB" sz="1400" dirty="0" err="1">
                <a:latin typeface="+mn-lt"/>
              </a:rPr>
              <a:t>Peubey</a:t>
            </a:r>
            <a:r>
              <a:rPr lang="en-GB" sz="1400" dirty="0">
                <a:latin typeface="+mn-lt"/>
              </a:rPr>
              <a:t>, C., A. Benedetti, L. Jones, and J.-J. </a:t>
            </a:r>
            <a:r>
              <a:rPr lang="en-GB" sz="1400" dirty="0" err="1">
                <a:latin typeface="+mn-lt"/>
              </a:rPr>
              <a:t>Morcrette</a:t>
            </a:r>
            <a:r>
              <a:rPr lang="en-GB" sz="1400" dirty="0">
                <a:latin typeface="+mn-lt"/>
              </a:rPr>
              <a:t>, 2009: GEMS-Aerosol: Comparison and analysis with </a:t>
            </a:r>
            <a:r>
              <a:rPr lang="en-GB" sz="1400" dirty="0" err="1">
                <a:latin typeface="+mn-lt"/>
              </a:rPr>
              <a:t>GlobAEROSOL</a:t>
            </a:r>
            <a:r>
              <a:rPr lang="en-GB" sz="1400" dirty="0">
                <a:latin typeface="+mn-lt"/>
              </a:rPr>
              <a:t> data. In </a:t>
            </a:r>
            <a:r>
              <a:rPr lang="en-GB" sz="1400" dirty="0" err="1">
                <a:latin typeface="+mn-lt"/>
              </a:rPr>
              <a:t>GlobAEROSOL</a:t>
            </a:r>
            <a:r>
              <a:rPr lang="en-GB" sz="1400" dirty="0">
                <a:latin typeface="+mn-lt"/>
              </a:rPr>
              <a:t> User Report, October 2009, 11-20. </a:t>
            </a:r>
          </a:p>
          <a:p>
            <a:endParaRPr lang="en-GB" sz="1400" dirty="0">
              <a:latin typeface="+mn-lt"/>
            </a:endParaRPr>
          </a:p>
        </p:txBody>
      </p:sp>
    </p:spTree>
    <p:extLst>
      <p:ext uri="{BB962C8B-B14F-4D97-AF65-F5344CB8AC3E}">
        <p14:creationId xmlns:p14="http://schemas.microsoft.com/office/powerpoint/2010/main" val="2313720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53</a:t>
            </a:fld>
            <a:endParaRPr lang="en-GB"/>
          </a:p>
        </p:txBody>
      </p:sp>
      <p:sp>
        <p:nvSpPr>
          <p:cNvPr id="172036" name="Rectangle 4"/>
          <p:cNvSpPr>
            <a:spLocks noGrp="1" noChangeArrowheads="1"/>
          </p:cNvSpPr>
          <p:nvPr>
            <p:ph type="title"/>
          </p:nvPr>
        </p:nvSpPr>
        <p:spPr>
          <a:xfrm>
            <a:off x="510141" y="332656"/>
            <a:ext cx="8113712" cy="708025"/>
          </a:xfrm>
        </p:spPr>
        <p:txBody>
          <a:bodyPr/>
          <a:lstStyle/>
          <a:p>
            <a:r>
              <a:rPr lang="en-US" dirty="0" smtClean="0"/>
              <a:t>References: Greenhouse Gases</a:t>
            </a:r>
            <a:endParaRPr lang="en-US" dirty="0"/>
          </a:p>
        </p:txBody>
      </p:sp>
      <p:sp>
        <p:nvSpPr>
          <p:cNvPr id="6" name="TextBox 5"/>
          <p:cNvSpPr txBox="1"/>
          <p:nvPr/>
        </p:nvSpPr>
        <p:spPr>
          <a:xfrm>
            <a:off x="510141" y="1268760"/>
            <a:ext cx="8844444" cy="4616648"/>
          </a:xfrm>
          <a:prstGeom prst="rect">
            <a:avLst/>
          </a:prstGeom>
          <a:noFill/>
        </p:spPr>
        <p:txBody>
          <a:bodyPr wrap="square" rtlCol="0">
            <a:spAutoFit/>
          </a:bodyPr>
          <a:lstStyle/>
          <a:p>
            <a:r>
              <a:rPr lang="en-GB" sz="1400" dirty="0" err="1">
                <a:latin typeface="Arial" pitchFamily="34" charset="0"/>
                <a:cs typeface="Arial" pitchFamily="34" charset="0"/>
              </a:rPr>
              <a:t>Agusti-Panareda</a:t>
            </a:r>
            <a:r>
              <a:rPr lang="en-GB" sz="1400" dirty="0">
                <a:latin typeface="Arial" pitchFamily="34" charset="0"/>
                <a:cs typeface="Arial" pitchFamily="34" charset="0"/>
              </a:rPr>
              <a:t>, A., </a:t>
            </a:r>
            <a:r>
              <a:rPr lang="en-GB" sz="1400" dirty="0" err="1">
                <a:latin typeface="Arial" pitchFamily="34" charset="0"/>
                <a:cs typeface="Arial" pitchFamily="34" charset="0"/>
              </a:rPr>
              <a:t>Diamantakis</a:t>
            </a:r>
            <a:r>
              <a:rPr lang="en-GB" sz="1400" dirty="0">
                <a:latin typeface="Arial" pitchFamily="34" charset="0"/>
                <a:cs typeface="Arial" pitchFamily="34" charset="0"/>
              </a:rPr>
              <a:t>, M., </a:t>
            </a:r>
            <a:r>
              <a:rPr lang="en-GB" sz="1400" dirty="0" err="1">
                <a:latin typeface="Arial" pitchFamily="34" charset="0"/>
                <a:cs typeface="Arial" pitchFamily="34" charset="0"/>
              </a:rPr>
              <a:t>Bayona</a:t>
            </a:r>
            <a:r>
              <a:rPr lang="en-GB" sz="1400" dirty="0">
                <a:latin typeface="Arial" pitchFamily="34" charset="0"/>
                <a:cs typeface="Arial" pitchFamily="34" charset="0"/>
              </a:rPr>
              <a:t>, V., </a:t>
            </a:r>
            <a:r>
              <a:rPr lang="en-GB" sz="1400" dirty="0" err="1">
                <a:latin typeface="Arial" pitchFamily="34" charset="0"/>
                <a:cs typeface="Arial" pitchFamily="34" charset="0"/>
              </a:rPr>
              <a:t>Klappenbach</a:t>
            </a:r>
            <a:r>
              <a:rPr lang="en-GB" sz="1400" dirty="0">
                <a:latin typeface="Arial" pitchFamily="34" charset="0"/>
                <a:cs typeface="Arial" pitchFamily="34" charset="0"/>
              </a:rPr>
              <a:t>, F., and </a:t>
            </a:r>
            <a:r>
              <a:rPr lang="en-GB" sz="1400" dirty="0" err="1">
                <a:latin typeface="Arial" pitchFamily="34" charset="0"/>
                <a:cs typeface="Arial" pitchFamily="34" charset="0"/>
              </a:rPr>
              <a:t>Butz</a:t>
            </a:r>
            <a:r>
              <a:rPr lang="en-GB" sz="1400" dirty="0">
                <a:latin typeface="Arial" pitchFamily="34" charset="0"/>
                <a:cs typeface="Arial" pitchFamily="34" charset="0"/>
              </a:rPr>
              <a:t>, A.: Improving the inter-hemispheric gradient of total column atmospheric CO2 and CH4 in simulations with the ECMWF semi-</a:t>
            </a:r>
            <a:r>
              <a:rPr lang="en-GB" sz="1400" dirty="0" err="1">
                <a:latin typeface="Arial" pitchFamily="34" charset="0"/>
                <a:cs typeface="Arial" pitchFamily="34" charset="0"/>
              </a:rPr>
              <a:t>Lagrangian</a:t>
            </a:r>
            <a:r>
              <a:rPr lang="en-GB" sz="1400" dirty="0">
                <a:latin typeface="Arial" pitchFamily="34" charset="0"/>
                <a:cs typeface="Arial" pitchFamily="34" charset="0"/>
              </a:rPr>
              <a:t> atmospheric global model, </a:t>
            </a:r>
            <a:r>
              <a:rPr lang="en-GB" sz="1400" dirty="0" err="1">
                <a:latin typeface="Arial" pitchFamily="34" charset="0"/>
                <a:cs typeface="Arial" pitchFamily="34" charset="0"/>
              </a:rPr>
              <a:t>Geosci</a:t>
            </a:r>
            <a:r>
              <a:rPr lang="en-GB" sz="1400" dirty="0">
                <a:latin typeface="Arial" pitchFamily="34" charset="0"/>
                <a:cs typeface="Arial" pitchFamily="34" charset="0"/>
              </a:rPr>
              <a:t>. Model Dev., 10, 1-18, doi:10.5194/gmd-10-1-2017, 2017. </a:t>
            </a:r>
          </a:p>
          <a:p>
            <a:endParaRPr lang="en-GB" sz="1400" dirty="0" smtClean="0">
              <a:latin typeface="Arial" pitchFamily="34" charset="0"/>
              <a:cs typeface="Arial" pitchFamily="34" charset="0"/>
            </a:endParaRPr>
          </a:p>
          <a:p>
            <a:r>
              <a:rPr lang="en-GB" sz="1400" dirty="0" smtClean="0">
                <a:latin typeface="Arial" pitchFamily="34" charset="0"/>
                <a:cs typeface="Arial" pitchFamily="34" charset="0"/>
              </a:rPr>
              <a:t>A</a:t>
            </a:r>
            <a:r>
              <a:rPr lang="en-GB" sz="1400" dirty="0">
                <a:latin typeface="Arial" pitchFamily="34" charset="0"/>
                <a:cs typeface="Arial" pitchFamily="34" charset="0"/>
              </a:rPr>
              <a:t>. </a:t>
            </a:r>
            <a:r>
              <a:rPr lang="en-GB" sz="1400" dirty="0" err="1">
                <a:latin typeface="Arial" pitchFamily="34" charset="0"/>
                <a:cs typeface="Arial" pitchFamily="34" charset="0"/>
              </a:rPr>
              <a:t>Agusti-Panareda</a:t>
            </a:r>
            <a:r>
              <a:rPr lang="en-GB" sz="1400" dirty="0">
                <a:latin typeface="Arial" pitchFamily="34" charset="0"/>
                <a:cs typeface="Arial" pitchFamily="34" charset="0"/>
              </a:rPr>
              <a:t>; S. </a:t>
            </a:r>
            <a:r>
              <a:rPr lang="en-GB" sz="1400" dirty="0" err="1">
                <a:latin typeface="Arial" pitchFamily="34" charset="0"/>
                <a:cs typeface="Arial" pitchFamily="34" charset="0"/>
              </a:rPr>
              <a:t>Massart</a:t>
            </a:r>
            <a:r>
              <a:rPr lang="en-GB" sz="1400" dirty="0">
                <a:latin typeface="Arial" pitchFamily="34" charset="0"/>
                <a:cs typeface="Arial" pitchFamily="34" charset="0"/>
              </a:rPr>
              <a:t>; F. </a:t>
            </a:r>
            <a:r>
              <a:rPr lang="en-GB" sz="1400" dirty="0" err="1">
                <a:latin typeface="Arial" pitchFamily="34" charset="0"/>
                <a:cs typeface="Arial" pitchFamily="34" charset="0"/>
              </a:rPr>
              <a:t>Chevallier</a:t>
            </a:r>
            <a:r>
              <a:rPr lang="en-GB" sz="1400" dirty="0">
                <a:latin typeface="Arial" pitchFamily="34" charset="0"/>
                <a:cs typeface="Arial" pitchFamily="34" charset="0"/>
              </a:rPr>
              <a:t>; G. Balsamo; S. </a:t>
            </a:r>
            <a:r>
              <a:rPr lang="en-GB" sz="1400" dirty="0" err="1">
                <a:latin typeface="Arial" pitchFamily="34" charset="0"/>
                <a:cs typeface="Arial" pitchFamily="34" charset="0"/>
              </a:rPr>
              <a:t>Boussetta</a:t>
            </a:r>
            <a:r>
              <a:rPr lang="en-GB" sz="1400" dirty="0">
                <a:latin typeface="Arial" pitchFamily="34" charset="0"/>
                <a:cs typeface="Arial" pitchFamily="34" charset="0"/>
              </a:rPr>
              <a:t>; E. Dutra; A. </a:t>
            </a:r>
            <a:r>
              <a:rPr lang="en-GB" sz="1400" dirty="0" err="1">
                <a:latin typeface="Arial" pitchFamily="34" charset="0"/>
                <a:cs typeface="Arial" pitchFamily="34" charset="0"/>
              </a:rPr>
              <a:t>Beljaars</a:t>
            </a:r>
            <a:endParaRPr lang="en-GB" sz="1400" dirty="0">
              <a:latin typeface="Arial" pitchFamily="34" charset="0"/>
              <a:cs typeface="Arial" pitchFamily="34" charset="0"/>
            </a:endParaRPr>
          </a:p>
          <a:p>
            <a:r>
              <a:rPr lang="en-GB" sz="1400" dirty="0">
                <a:latin typeface="Arial" pitchFamily="34" charset="0"/>
                <a:cs typeface="Arial" pitchFamily="34" charset="0"/>
              </a:rPr>
              <a:t>A biogenic C02 flux adjustment scheme for the mitigation of large-scale biases in global atmospheric CO2 analyses and </a:t>
            </a:r>
            <a:r>
              <a:rPr lang="en-GB" sz="1400" dirty="0" smtClean="0">
                <a:latin typeface="Arial" pitchFamily="34" charset="0"/>
                <a:cs typeface="Arial" pitchFamily="34" charset="0"/>
              </a:rPr>
              <a:t>forecasts. ECMWF </a:t>
            </a:r>
            <a:r>
              <a:rPr lang="en-GB" sz="1400" dirty="0">
                <a:latin typeface="Arial" pitchFamily="34" charset="0"/>
                <a:cs typeface="Arial" pitchFamily="34" charset="0"/>
              </a:rPr>
              <a:t>Technical Memorandum, no 773, 2015 </a:t>
            </a:r>
          </a:p>
          <a:p>
            <a:r>
              <a:rPr lang="en-GB" sz="1400" dirty="0">
                <a:latin typeface="Arial" pitchFamily="34" charset="0"/>
                <a:cs typeface="Arial" pitchFamily="34" charset="0"/>
              </a:rPr>
              <a:t>http://</a:t>
            </a:r>
            <a:r>
              <a:rPr lang="en-GB" sz="1400" dirty="0" smtClean="0">
                <a:latin typeface="Arial" pitchFamily="34" charset="0"/>
                <a:cs typeface="Arial" pitchFamily="34" charset="0"/>
              </a:rPr>
              <a:t>www.ecmwf.int/en/elibrary/technical-memoranda</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Agusti-Panareda</a:t>
            </a:r>
            <a:r>
              <a:rPr lang="en-GB" sz="1400" dirty="0" smtClean="0">
                <a:latin typeface="Arial" pitchFamily="34" charset="0"/>
                <a:cs typeface="Arial" pitchFamily="34" charset="0"/>
              </a:rPr>
              <a:t>, A., </a:t>
            </a:r>
            <a:r>
              <a:rPr lang="en-GB" sz="1400" dirty="0" err="1">
                <a:latin typeface="Arial" pitchFamily="34" charset="0"/>
                <a:cs typeface="Arial" pitchFamily="34" charset="0"/>
              </a:rPr>
              <a:t>S.Massart</a:t>
            </a:r>
            <a:r>
              <a:rPr lang="en-GB" sz="1400" dirty="0">
                <a:latin typeface="Arial" pitchFamily="34" charset="0"/>
                <a:cs typeface="Arial" pitchFamily="34" charset="0"/>
              </a:rPr>
              <a:t>, </a:t>
            </a:r>
            <a:r>
              <a:rPr lang="en-GB" sz="1400" dirty="0" err="1">
                <a:latin typeface="Arial" pitchFamily="34" charset="0"/>
                <a:cs typeface="Arial" pitchFamily="34" charset="0"/>
              </a:rPr>
              <a:t>F.Chevallier,S.Boussetta</a:t>
            </a:r>
            <a:r>
              <a:rPr lang="en-GB" sz="1400" dirty="0">
                <a:latin typeface="Arial" pitchFamily="34" charset="0"/>
                <a:cs typeface="Arial" pitchFamily="34" charset="0"/>
              </a:rPr>
              <a:t>, </a:t>
            </a:r>
            <a:r>
              <a:rPr lang="en-GB" sz="1400" dirty="0" err="1">
                <a:latin typeface="Arial" pitchFamily="34" charset="0"/>
                <a:cs typeface="Arial" pitchFamily="34" charset="0"/>
              </a:rPr>
              <a:t>G.Balsamo</a:t>
            </a:r>
            <a:r>
              <a:rPr lang="en-GB" sz="1400" dirty="0">
                <a:latin typeface="Arial" pitchFamily="34" charset="0"/>
                <a:cs typeface="Arial" pitchFamily="34" charset="0"/>
              </a:rPr>
              <a:t>, </a:t>
            </a:r>
            <a:r>
              <a:rPr lang="en-GB" sz="1400" dirty="0" err="1">
                <a:latin typeface="Arial" pitchFamily="34" charset="0"/>
                <a:cs typeface="Arial" pitchFamily="34" charset="0"/>
              </a:rPr>
              <a:t>A.Beljaars</a:t>
            </a:r>
            <a:r>
              <a:rPr lang="en-GB" sz="1400" dirty="0" smtClean="0">
                <a:latin typeface="Arial" pitchFamily="34" charset="0"/>
                <a:cs typeface="Arial" pitchFamily="34" charset="0"/>
              </a:rPr>
              <a:t>, </a:t>
            </a:r>
            <a:r>
              <a:rPr lang="en-GB" sz="1400" dirty="0" err="1">
                <a:latin typeface="Arial" pitchFamily="34" charset="0"/>
                <a:cs typeface="Arial" pitchFamily="34" charset="0"/>
              </a:rPr>
              <a:t>P.Ciais</a:t>
            </a:r>
            <a:r>
              <a:rPr lang="en-GB" sz="1400" dirty="0">
                <a:latin typeface="Arial" pitchFamily="34" charset="0"/>
                <a:cs typeface="Arial" pitchFamily="34" charset="0"/>
              </a:rPr>
              <a:t>, </a:t>
            </a:r>
            <a:r>
              <a:rPr lang="en-GB" sz="1400" dirty="0" err="1">
                <a:latin typeface="Arial" pitchFamily="34" charset="0"/>
                <a:cs typeface="Arial" pitchFamily="34" charset="0"/>
              </a:rPr>
              <a:t>N.M.Deutscher</a:t>
            </a:r>
            <a:r>
              <a:rPr lang="en-GB" sz="1400" dirty="0">
                <a:latin typeface="Arial" pitchFamily="34" charset="0"/>
                <a:cs typeface="Arial" pitchFamily="34" charset="0"/>
              </a:rPr>
              <a:t>, </a:t>
            </a:r>
            <a:r>
              <a:rPr lang="en-GB" sz="1400" dirty="0" err="1">
                <a:latin typeface="Arial" pitchFamily="34" charset="0"/>
                <a:cs typeface="Arial" pitchFamily="34" charset="0"/>
              </a:rPr>
              <a:t>R.Engelen</a:t>
            </a:r>
            <a:r>
              <a:rPr lang="en-GB" sz="1400" dirty="0">
                <a:latin typeface="Arial" pitchFamily="34" charset="0"/>
                <a:cs typeface="Arial" pitchFamily="34" charset="0"/>
              </a:rPr>
              <a:t>, </a:t>
            </a:r>
            <a:r>
              <a:rPr lang="en-GB" sz="1400" dirty="0" err="1">
                <a:latin typeface="Arial" pitchFamily="34" charset="0"/>
                <a:cs typeface="Arial" pitchFamily="34" charset="0"/>
              </a:rPr>
              <a:t>L.Jones</a:t>
            </a:r>
            <a:r>
              <a:rPr lang="en-GB" sz="1400" dirty="0">
                <a:latin typeface="Arial" pitchFamily="34" charset="0"/>
                <a:cs typeface="Arial" pitchFamily="34" charset="0"/>
              </a:rPr>
              <a:t> and </a:t>
            </a:r>
            <a:r>
              <a:rPr lang="en-GB" sz="1400" dirty="0" err="1">
                <a:latin typeface="Arial" pitchFamily="34" charset="0"/>
                <a:cs typeface="Arial" pitchFamily="34" charset="0"/>
              </a:rPr>
              <a:t>R.Kivi</a:t>
            </a:r>
            <a:r>
              <a:rPr lang="en-GB" sz="1400" dirty="0">
                <a:latin typeface="Arial" pitchFamily="34" charset="0"/>
                <a:cs typeface="Arial" pitchFamily="34" charset="0"/>
              </a:rPr>
              <a:t>, </a:t>
            </a:r>
            <a:r>
              <a:rPr lang="en-GB" sz="1400" dirty="0" err="1">
                <a:latin typeface="Arial" pitchFamily="34" charset="0"/>
                <a:cs typeface="Arial" pitchFamily="34" charset="0"/>
              </a:rPr>
              <a:t>J.-D.~Paris</a:t>
            </a:r>
            <a:r>
              <a:rPr lang="en-GB" sz="1400" dirty="0">
                <a:latin typeface="Arial" pitchFamily="34" charset="0"/>
                <a:cs typeface="Arial" pitchFamily="34" charset="0"/>
              </a:rPr>
              <a:t>, V.-H. </a:t>
            </a:r>
            <a:r>
              <a:rPr lang="en-GB" sz="1400" dirty="0" err="1">
                <a:latin typeface="Arial" pitchFamily="34" charset="0"/>
                <a:cs typeface="Arial" pitchFamily="34" charset="0"/>
              </a:rPr>
              <a:t>Peuch</a:t>
            </a:r>
            <a:r>
              <a:rPr lang="en-GB" sz="1400" dirty="0" smtClean="0">
                <a:latin typeface="Arial" pitchFamily="34" charset="0"/>
                <a:cs typeface="Arial" pitchFamily="34" charset="0"/>
              </a:rPr>
              <a:t>,  </a:t>
            </a:r>
            <a:r>
              <a:rPr lang="en-GB" sz="1400" dirty="0" err="1">
                <a:latin typeface="Arial" pitchFamily="34" charset="0"/>
                <a:cs typeface="Arial" pitchFamily="34" charset="0"/>
              </a:rPr>
              <a:t>V.Sherlock</a:t>
            </a:r>
            <a:r>
              <a:rPr lang="en-GB" sz="1400" dirty="0">
                <a:latin typeface="Arial" pitchFamily="34" charset="0"/>
                <a:cs typeface="Arial" pitchFamily="34" charset="0"/>
              </a:rPr>
              <a:t>, </a:t>
            </a:r>
            <a:r>
              <a:rPr lang="en-GB" sz="1400" dirty="0" err="1">
                <a:latin typeface="Arial" pitchFamily="34" charset="0"/>
                <a:cs typeface="Arial" pitchFamily="34" charset="0"/>
              </a:rPr>
              <a:t>A.T.Vermeulen</a:t>
            </a:r>
            <a:r>
              <a:rPr lang="en-GB" sz="1400" dirty="0">
                <a:latin typeface="Arial" pitchFamily="34" charset="0"/>
                <a:cs typeface="Arial" pitchFamily="34" charset="0"/>
              </a:rPr>
              <a:t>, </a:t>
            </a:r>
            <a:r>
              <a:rPr lang="en-GB" sz="1400" dirty="0" err="1">
                <a:latin typeface="Arial" pitchFamily="34" charset="0"/>
                <a:cs typeface="Arial" pitchFamily="34" charset="0"/>
              </a:rPr>
              <a:t>P.O.Wennberg</a:t>
            </a:r>
            <a:r>
              <a:rPr lang="en-GB" sz="1400" dirty="0">
                <a:latin typeface="Arial" pitchFamily="34" charset="0"/>
                <a:cs typeface="Arial" pitchFamily="34" charset="0"/>
              </a:rPr>
              <a:t>, </a:t>
            </a:r>
            <a:r>
              <a:rPr lang="en-GB" sz="1400" dirty="0" err="1" smtClean="0">
                <a:latin typeface="Arial" pitchFamily="34" charset="0"/>
                <a:cs typeface="Arial" pitchFamily="34" charset="0"/>
              </a:rPr>
              <a:t>D.Wunch</a:t>
            </a:r>
            <a:r>
              <a:rPr lang="en-GB" sz="1400" dirty="0" smtClean="0">
                <a:latin typeface="Arial" pitchFamily="34" charset="0"/>
                <a:cs typeface="Arial" pitchFamily="34" charset="0"/>
              </a:rPr>
              <a:t>, 2014:  </a:t>
            </a:r>
            <a:r>
              <a:rPr lang="en-GB" sz="1400" dirty="0">
                <a:latin typeface="Arial" pitchFamily="34" charset="0"/>
                <a:cs typeface="Arial" pitchFamily="34" charset="0"/>
              </a:rPr>
              <a:t>Forecasting global atmospheric CO2, Atmospheric Chemistry and Physics ,14, 11959-11983, </a:t>
            </a:r>
            <a:r>
              <a:rPr lang="en-GB" sz="1400" dirty="0" smtClean="0">
                <a:latin typeface="Arial" pitchFamily="34" charset="0"/>
                <a:cs typeface="Arial" pitchFamily="34" charset="0"/>
              </a:rPr>
              <a:t> doi:10.5194/acp-14-11959-2014</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Chevallier</a:t>
            </a:r>
            <a:r>
              <a:rPr lang="en-GB" sz="1400" dirty="0">
                <a:latin typeface="Arial" pitchFamily="34" charset="0"/>
                <a:cs typeface="Arial" pitchFamily="34" charset="0"/>
              </a:rPr>
              <a:t>, F., R. J. </a:t>
            </a:r>
            <a:r>
              <a:rPr lang="en-GB" sz="1400" dirty="0" err="1">
                <a:latin typeface="Arial" pitchFamily="34" charset="0"/>
                <a:cs typeface="Arial" pitchFamily="34" charset="0"/>
              </a:rPr>
              <a:t>Engelen</a:t>
            </a:r>
            <a:r>
              <a:rPr lang="en-GB" sz="1400" dirty="0">
                <a:latin typeface="Arial" pitchFamily="34" charset="0"/>
                <a:cs typeface="Arial" pitchFamily="34" charset="0"/>
              </a:rPr>
              <a:t>, C. </a:t>
            </a:r>
            <a:r>
              <a:rPr lang="en-GB" sz="1400" dirty="0" err="1">
                <a:latin typeface="Arial" pitchFamily="34" charset="0"/>
                <a:cs typeface="Arial" pitchFamily="34" charset="0"/>
              </a:rPr>
              <a:t>Carouge</a:t>
            </a:r>
            <a:r>
              <a:rPr lang="en-GB" sz="1400" dirty="0">
                <a:latin typeface="Arial" pitchFamily="34" charset="0"/>
                <a:cs typeface="Arial" pitchFamily="34" charset="0"/>
              </a:rPr>
              <a:t>, T. J. Conway, P. </a:t>
            </a:r>
            <a:r>
              <a:rPr lang="en-GB" sz="1400" dirty="0" err="1">
                <a:latin typeface="Arial" pitchFamily="34" charset="0"/>
                <a:cs typeface="Arial" pitchFamily="34" charset="0"/>
              </a:rPr>
              <a:t>Peylin</a:t>
            </a:r>
            <a:r>
              <a:rPr lang="en-GB" sz="1400" dirty="0">
                <a:latin typeface="Arial" pitchFamily="34" charset="0"/>
                <a:cs typeface="Arial" pitchFamily="34" charset="0"/>
              </a:rPr>
              <a:t>, C. Pickett-Heaps, M. </a:t>
            </a:r>
            <a:r>
              <a:rPr lang="en-GB" sz="1400" dirty="0" err="1">
                <a:latin typeface="Arial" pitchFamily="34" charset="0"/>
                <a:cs typeface="Arial" pitchFamily="34" charset="0"/>
              </a:rPr>
              <a:t>Ramonet</a:t>
            </a:r>
            <a:r>
              <a:rPr lang="en-GB" sz="1400" dirty="0">
                <a:latin typeface="Arial" pitchFamily="34" charset="0"/>
                <a:cs typeface="Arial" pitchFamily="34" charset="0"/>
              </a:rPr>
              <a:t>, P. J. </a:t>
            </a:r>
            <a:r>
              <a:rPr lang="en-GB" sz="1400" dirty="0" err="1">
                <a:latin typeface="Arial" pitchFamily="34" charset="0"/>
                <a:cs typeface="Arial" pitchFamily="34" charset="0"/>
              </a:rPr>
              <a:t>Rayner</a:t>
            </a:r>
            <a:r>
              <a:rPr lang="en-GB" sz="1400" dirty="0">
                <a:latin typeface="Arial" pitchFamily="34" charset="0"/>
                <a:cs typeface="Arial" pitchFamily="34" charset="0"/>
              </a:rPr>
              <a:t>, and I. </a:t>
            </a:r>
            <a:r>
              <a:rPr lang="en-GB" sz="1400" dirty="0" err="1">
                <a:latin typeface="Arial" pitchFamily="34" charset="0"/>
                <a:cs typeface="Arial" pitchFamily="34" charset="0"/>
              </a:rPr>
              <a:t>Xueref</a:t>
            </a:r>
            <a:r>
              <a:rPr lang="en-GB" sz="1400" dirty="0">
                <a:latin typeface="Arial" pitchFamily="34" charset="0"/>
                <a:cs typeface="Arial" pitchFamily="34" charset="0"/>
              </a:rPr>
              <a:t>-Remy, 2009. AIRS-based vs. flask-based estimation of carbon surface fluxes.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114, D20303, doi:10.1029/2009JD012311.</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Chevallier</a:t>
            </a:r>
            <a:r>
              <a:rPr lang="en-GB" sz="1400" dirty="0">
                <a:latin typeface="Arial" pitchFamily="34" charset="0"/>
                <a:cs typeface="Arial" pitchFamily="34" charset="0"/>
              </a:rPr>
              <a:t>, F., R. J. </a:t>
            </a:r>
            <a:r>
              <a:rPr lang="en-GB" sz="1400" dirty="0" err="1">
                <a:latin typeface="Arial" pitchFamily="34" charset="0"/>
                <a:cs typeface="Arial" pitchFamily="34" charset="0"/>
              </a:rPr>
              <a:t>Engelen</a:t>
            </a:r>
            <a:r>
              <a:rPr lang="en-GB" sz="1400" dirty="0">
                <a:latin typeface="Arial" pitchFamily="34" charset="0"/>
                <a:cs typeface="Arial" pitchFamily="34" charset="0"/>
              </a:rPr>
              <a:t>, and P. </a:t>
            </a:r>
            <a:r>
              <a:rPr lang="en-GB" sz="1400" dirty="0" err="1">
                <a:latin typeface="Arial" pitchFamily="34" charset="0"/>
                <a:cs typeface="Arial" pitchFamily="34" charset="0"/>
              </a:rPr>
              <a:t>Peylin</a:t>
            </a:r>
            <a:r>
              <a:rPr lang="en-GB" sz="1400" dirty="0">
                <a:latin typeface="Arial" pitchFamily="34" charset="0"/>
                <a:cs typeface="Arial" pitchFamily="34" charset="0"/>
              </a:rPr>
              <a:t>, 2005. The contribution of AIRS data to the estimation of CO2 sources and sinks. </a:t>
            </a:r>
            <a:r>
              <a:rPr lang="en-GB" sz="1400" dirty="0" err="1">
                <a:latin typeface="Arial" pitchFamily="34" charset="0"/>
                <a:cs typeface="Arial" pitchFamily="34" charset="0"/>
              </a:rPr>
              <a:t>Geophys</a:t>
            </a:r>
            <a:r>
              <a:rPr lang="en-GB" sz="1400" dirty="0">
                <a:latin typeface="Arial" pitchFamily="34" charset="0"/>
                <a:cs typeface="Arial" pitchFamily="34" charset="0"/>
              </a:rPr>
              <a:t>. Res. </a:t>
            </a:r>
            <a:r>
              <a:rPr lang="en-GB" sz="1400" dirty="0" err="1">
                <a:latin typeface="Arial" pitchFamily="34" charset="0"/>
                <a:cs typeface="Arial" pitchFamily="34" charset="0"/>
              </a:rPr>
              <a:t>Lett</a:t>
            </a:r>
            <a:r>
              <a:rPr lang="en-GB" sz="1400" dirty="0">
                <a:latin typeface="Arial" pitchFamily="34" charset="0"/>
                <a:cs typeface="Arial" pitchFamily="34" charset="0"/>
              </a:rPr>
              <a:t>., 32, L23801, doi:10.1029/2005GL024229.</a:t>
            </a:r>
          </a:p>
          <a:p>
            <a:endParaRPr lang="en-GB" sz="1400" dirty="0" smtClean="0">
              <a:latin typeface="Arial" pitchFamily="34" charset="0"/>
              <a:cs typeface="Arial" pitchFamily="34" charset="0"/>
            </a:endParaRPr>
          </a:p>
        </p:txBody>
      </p:sp>
    </p:spTree>
    <p:extLst>
      <p:ext uri="{BB962C8B-B14F-4D97-AF65-F5344CB8AC3E}">
        <p14:creationId xmlns:p14="http://schemas.microsoft.com/office/powerpoint/2010/main" val="13894699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54</a:t>
            </a:fld>
            <a:endParaRPr lang="en-GB"/>
          </a:p>
        </p:txBody>
      </p:sp>
      <p:sp>
        <p:nvSpPr>
          <p:cNvPr id="172036" name="Rectangle 4"/>
          <p:cNvSpPr>
            <a:spLocks noGrp="1" noChangeArrowheads="1"/>
          </p:cNvSpPr>
          <p:nvPr>
            <p:ph type="title"/>
          </p:nvPr>
        </p:nvSpPr>
        <p:spPr>
          <a:xfrm>
            <a:off x="467544" y="400959"/>
            <a:ext cx="8113712" cy="708025"/>
          </a:xfrm>
        </p:spPr>
        <p:txBody>
          <a:bodyPr/>
          <a:lstStyle/>
          <a:p>
            <a:r>
              <a:rPr lang="en-US" dirty="0" smtClean="0"/>
              <a:t>References: Greenhouse Gases</a:t>
            </a:r>
            <a:endParaRPr lang="en-US" dirty="0"/>
          </a:p>
        </p:txBody>
      </p:sp>
      <p:sp>
        <p:nvSpPr>
          <p:cNvPr id="6" name="TextBox 5"/>
          <p:cNvSpPr txBox="1"/>
          <p:nvPr/>
        </p:nvSpPr>
        <p:spPr>
          <a:xfrm>
            <a:off x="102178" y="1124744"/>
            <a:ext cx="8844444" cy="5047536"/>
          </a:xfrm>
          <a:prstGeom prst="rect">
            <a:avLst/>
          </a:prstGeom>
          <a:noFill/>
        </p:spPr>
        <p:txBody>
          <a:bodyPr wrap="square" rtlCol="0">
            <a:spAutoFit/>
          </a:bodyPr>
          <a:lstStyle/>
          <a:p>
            <a:endParaRPr lang="en-GB" sz="1400" dirty="0" smtClean="0">
              <a:latin typeface="Arial" pitchFamily="34" charset="0"/>
              <a:cs typeface="Arial" pitchFamily="34" charset="0"/>
            </a:endParaRPr>
          </a:p>
          <a:p>
            <a:r>
              <a:rPr lang="en-GB" sz="1400" dirty="0" err="1" smtClean="0">
                <a:latin typeface="Arial" pitchFamily="34" charset="0"/>
                <a:cs typeface="Arial" pitchFamily="34" charset="0"/>
              </a:rPr>
              <a:t>Engelen</a:t>
            </a:r>
            <a:r>
              <a:rPr lang="en-GB" sz="1400" dirty="0">
                <a:latin typeface="Arial" pitchFamily="34" charset="0"/>
                <a:cs typeface="Arial" pitchFamily="34" charset="0"/>
              </a:rPr>
              <a:t>, R.J., S. </a:t>
            </a:r>
            <a:r>
              <a:rPr lang="en-GB" sz="1400" dirty="0" err="1">
                <a:latin typeface="Arial" pitchFamily="34" charset="0"/>
                <a:cs typeface="Arial" pitchFamily="34" charset="0"/>
              </a:rPr>
              <a:t>Serrar</a:t>
            </a:r>
            <a:r>
              <a:rPr lang="en-GB" sz="1400" dirty="0">
                <a:latin typeface="Arial" pitchFamily="34" charset="0"/>
                <a:cs typeface="Arial" pitchFamily="34" charset="0"/>
              </a:rPr>
              <a:t>, and F. </a:t>
            </a:r>
            <a:r>
              <a:rPr lang="en-GB" sz="1400" dirty="0" err="1">
                <a:latin typeface="Arial" pitchFamily="34" charset="0"/>
                <a:cs typeface="Arial" pitchFamily="34" charset="0"/>
              </a:rPr>
              <a:t>Chevallier</a:t>
            </a:r>
            <a:r>
              <a:rPr lang="en-GB" sz="1400" dirty="0">
                <a:latin typeface="Arial" pitchFamily="34" charset="0"/>
                <a:cs typeface="Arial" pitchFamily="34" charset="0"/>
              </a:rPr>
              <a:t>, 2009. Four-dimensional data assimilation of atmospheric CO2 using AIRS observations.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114, D03303, doi:10.1029/2008JD010739</a:t>
            </a:r>
            <a:r>
              <a:rPr lang="en-GB" sz="1400" dirty="0" smtClean="0">
                <a:latin typeface="Arial" pitchFamily="34" charset="0"/>
                <a:cs typeface="Arial" pitchFamily="34" charset="0"/>
              </a:rPr>
              <a:t>.</a:t>
            </a:r>
            <a:endParaRPr lang="en-GB" sz="1400" dirty="0">
              <a:latin typeface="Arial" pitchFamily="34" charset="0"/>
              <a:cs typeface="Arial" pitchFamily="34" charset="0"/>
            </a:endParaRPr>
          </a:p>
          <a:p>
            <a:endParaRPr lang="en-GB" sz="1400" dirty="0">
              <a:latin typeface="Arial" pitchFamily="34" charset="0"/>
              <a:cs typeface="Arial" pitchFamily="34" charset="0"/>
            </a:endParaRPr>
          </a:p>
          <a:p>
            <a:r>
              <a:rPr lang="en-GB" sz="1400" dirty="0" err="1">
                <a:latin typeface="Arial" pitchFamily="34" charset="0"/>
                <a:cs typeface="Arial" pitchFamily="34" charset="0"/>
              </a:rPr>
              <a:t>Engelen</a:t>
            </a:r>
            <a:r>
              <a:rPr lang="en-GB" sz="1400" dirty="0">
                <a:latin typeface="Arial" pitchFamily="34" charset="0"/>
                <a:cs typeface="Arial" pitchFamily="34" charset="0"/>
              </a:rPr>
              <a:t>, R.J. and A. P. McNally, 2005. Estimating atmospheric CO2 from advanced infrared satellite radiances within an operational four-dimensional </a:t>
            </a:r>
            <a:r>
              <a:rPr lang="en-GB" sz="1400" dirty="0" err="1">
                <a:latin typeface="Arial" pitchFamily="34" charset="0"/>
                <a:cs typeface="Arial" pitchFamily="34" charset="0"/>
              </a:rPr>
              <a:t>variational</a:t>
            </a:r>
            <a:r>
              <a:rPr lang="en-GB" sz="1400" dirty="0">
                <a:latin typeface="Arial" pitchFamily="34" charset="0"/>
                <a:cs typeface="Arial" pitchFamily="34" charset="0"/>
              </a:rPr>
              <a:t> (4D-Var) data assimilation system: Results and validation.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110, D18305, </a:t>
            </a:r>
            <a:r>
              <a:rPr lang="en-GB" sz="1400" dirty="0" smtClean="0">
                <a:latin typeface="Arial" pitchFamily="34" charset="0"/>
                <a:cs typeface="Arial" pitchFamily="34" charset="0"/>
              </a:rPr>
              <a:t>doi:10.1029/2005JD005982</a:t>
            </a:r>
          </a:p>
          <a:p>
            <a:endParaRPr lang="en-GB" sz="1400" dirty="0" smtClean="0">
              <a:latin typeface="Arial" pitchFamily="34" charset="0"/>
              <a:cs typeface="Arial" pitchFamily="34" charset="0"/>
            </a:endParaRPr>
          </a:p>
          <a:p>
            <a:r>
              <a:rPr lang="en-GB" sz="1400" dirty="0" err="1">
                <a:latin typeface="Arial" pitchFamily="34" charset="0"/>
                <a:cs typeface="Arial" pitchFamily="34" charset="0"/>
              </a:rPr>
              <a:t>Massart</a:t>
            </a:r>
            <a:r>
              <a:rPr lang="en-GB" sz="1400" dirty="0">
                <a:latin typeface="Arial" pitchFamily="34" charset="0"/>
                <a:cs typeface="Arial" pitchFamily="34" charset="0"/>
              </a:rPr>
              <a:t> et al. (2016)</a:t>
            </a:r>
          </a:p>
          <a:p>
            <a:r>
              <a:rPr lang="en-GB" sz="1400" dirty="0">
                <a:latin typeface="Arial" pitchFamily="34" charset="0"/>
                <a:cs typeface="Arial" pitchFamily="34" charset="0"/>
              </a:rPr>
              <a:t>Ability of the 4-D-Var analysis of the GOSAT BESD XCO2 retrievals to characterize atmospheric CO2 at large and synoptic </a:t>
            </a:r>
            <a:r>
              <a:rPr lang="en-GB" sz="1400" dirty="0" smtClean="0">
                <a:latin typeface="Arial" pitchFamily="34" charset="0"/>
                <a:cs typeface="Arial" pitchFamily="34" charset="0"/>
              </a:rPr>
              <a:t>scales. Atmos</a:t>
            </a:r>
            <a:r>
              <a:rPr lang="en-GB" sz="1400" dirty="0">
                <a:latin typeface="Arial" pitchFamily="34" charset="0"/>
                <a:cs typeface="Arial" pitchFamily="34" charset="0"/>
              </a:rPr>
              <a:t>. Chem. Phys., 16, 1653–1671, </a:t>
            </a:r>
            <a:r>
              <a:rPr lang="en-GB" sz="1400" dirty="0" smtClean="0">
                <a:latin typeface="Arial" pitchFamily="34" charset="0"/>
                <a:cs typeface="Arial" pitchFamily="34" charset="0"/>
              </a:rPr>
              <a:t> www.atmos-chem-phys.net/16/1653/2016</a:t>
            </a:r>
            <a:r>
              <a:rPr lang="en-GB" sz="1400" dirty="0">
                <a:latin typeface="Arial" pitchFamily="34" charset="0"/>
                <a:cs typeface="Arial" pitchFamily="34" charset="0"/>
              </a:rPr>
              <a:t>/</a:t>
            </a:r>
          </a:p>
          <a:p>
            <a:r>
              <a:rPr lang="en-GB" sz="1400" dirty="0" smtClean="0">
                <a:latin typeface="Arial" pitchFamily="34" charset="0"/>
                <a:cs typeface="Arial" pitchFamily="34" charset="0"/>
              </a:rPr>
              <a:t>doi:10.5194/acp-16-1653-2016. http</a:t>
            </a:r>
            <a:r>
              <a:rPr lang="en-GB" sz="1400" dirty="0">
                <a:latin typeface="Arial" pitchFamily="34" charset="0"/>
                <a:cs typeface="Arial" pitchFamily="34" charset="0"/>
              </a:rPr>
              <a:t>://</a:t>
            </a:r>
            <a:r>
              <a:rPr lang="en-GB" sz="1400" dirty="0" smtClean="0">
                <a:latin typeface="Arial" pitchFamily="34" charset="0"/>
                <a:cs typeface="Arial" pitchFamily="34" charset="0"/>
              </a:rPr>
              <a:t>www.atmos-chem-phys.net/16/1653/2016/acp-16-1653-2016.pdf</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Massart</a:t>
            </a:r>
            <a:r>
              <a:rPr lang="en-GB" sz="1400" dirty="0">
                <a:latin typeface="Arial" pitchFamily="34" charset="0"/>
                <a:cs typeface="Arial" pitchFamily="34" charset="0"/>
              </a:rPr>
              <a:t>, S. and </a:t>
            </a:r>
            <a:r>
              <a:rPr lang="en-GB" sz="1400" dirty="0" err="1">
                <a:latin typeface="Arial" pitchFamily="34" charset="0"/>
                <a:cs typeface="Arial" pitchFamily="34" charset="0"/>
              </a:rPr>
              <a:t>Agusti-Panareda</a:t>
            </a:r>
            <a:r>
              <a:rPr lang="en-GB" sz="1400" dirty="0">
                <a:latin typeface="Arial" pitchFamily="34" charset="0"/>
                <a:cs typeface="Arial" pitchFamily="34" charset="0"/>
              </a:rPr>
              <a:t>, A. and </a:t>
            </a:r>
            <a:r>
              <a:rPr lang="en-GB" sz="1400" dirty="0" err="1">
                <a:latin typeface="Arial" pitchFamily="34" charset="0"/>
                <a:cs typeface="Arial" pitchFamily="34" charset="0"/>
              </a:rPr>
              <a:t>Aben</a:t>
            </a:r>
            <a:r>
              <a:rPr lang="en-GB" sz="1400" dirty="0">
                <a:latin typeface="Arial" pitchFamily="34" charset="0"/>
                <a:cs typeface="Arial" pitchFamily="34" charset="0"/>
              </a:rPr>
              <a:t>, I. and </a:t>
            </a:r>
            <a:r>
              <a:rPr lang="en-GB" sz="1400" dirty="0" smtClean="0">
                <a:latin typeface="Arial" pitchFamily="34" charset="0"/>
                <a:cs typeface="Arial" pitchFamily="34" charset="0"/>
              </a:rPr>
              <a:t>  </a:t>
            </a:r>
            <a:r>
              <a:rPr lang="en-GB" sz="1400" dirty="0" err="1">
                <a:latin typeface="Arial" pitchFamily="34" charset="0"/>
                <a:cs typeface="Arial" pitchFamily="34" charset="0"/>
              </a:rPr>
              <a:t>Butz</a:t>
            </a:r>
            <a:r>
              <a:rPr lang="en-GB" sz="1400" dirty="0">
                <a:latin typeface="Arial" pitchFamily="34" charset="0"/>
                <a:cs typeface="Arial" pitchFamily="34" charset="0"/>
              </a:rPr>
              <a:t>, A. and </a:t>
            </a:r>
            <a:r>
              <a:rPr lang="en-GB" sz="1400" dirty="0" err="1">
                <a:latin typeface="Arial" pitchFamily="34" charset="0"/>
                <a:cs typeface="Arial" pitchFamily="34" charset="0"/>
              </a:rPr>
              <a:t>Chevallier</a:t>
            </a:r>
            <a:r>
              <a:rPr lang="en-GB" sz="1400" dirty="0">
                <a:latin typeface="Arial" pitchFamily="34" charset="0"/>
                <a:cs typeface="Arial" pitchFamily="34" charset="0"/>
              </a:rPr>
              <a:t>, F. and </a:t>
            </a:r>
            <a:r>
              <a:rPr lang="en-GB" sz="1400" dirty="0" err="1">
                <a:latin typeface="Arial" pitchFamily="34" charset="0"/>
                <a:cs typeface="Arial" pitchFamily="34" charset="0"/>
              </a:rPr>
              <a:t>Crevoisier</a:t>
            </a:r>
            <a:r>
              <a:rPr lang="en-GB" sz="1400" dirty="0">
                <a:latin typeface="Arial" pitchFamily="34" charset="0"/>
                <a:cs typeface="Arial" pitchFamily="34" charset="0"/>
              </a:rPr>
              <a:t>, C. and </a:t>
            </a:r>
            <a:r>
              <a:rPr lang="en-GB" sz="1400" dirty="0" smtClean="0">
                <a:latin typeface="Arial" pitchFamily="34" charset="0"/>
                <a:cs typeface="Arial" pitchFamily="34" charset="0"/>
              </a:rPr>
              <a:t> </a:t>
            </a:r>
            <a:r>
              <a:rPr lang="en-GB" sz="1400" dirty="0" err="1">
                <a:latin typeface="Arial" pitchFamily="34" charset="0"/>
                <a:cs typeface="Arial" pitchFamily="34" charset="0"/>
              </a:rPr>
              <a:t>Engelen</a:t>
            </a:r>
            <a:r>
              <a:rPr lang="en-GB" sz="1400" dirty="0">
                <a:latin typeface="Arial" pitchFamily="34" charset="0"/>
                <a:cs typeface="Arial" pitchFamily="34" charset="0"/>
              </a:rPr>
              <a:t>, R. and Frankenberg, C. and </a:t>
            </a:r>
            <a:r>
              <a:rPr lang="en-GB" sz="1400" dirty="0" err="1">
                <a:latin typeface="Arial" pitchFamily="34" charset="0"/>
                <a:cs typeface="Arial" pitchFamily="34" charset="0"/>
              </a:rPr>
              <a:t>Hasekamp</a:t>
            </a:r>
            <a:r>
              <a:rPr lang="en-GB" sz="1400" dirty="0">
                <a:latin typeface="Arial" pitchFamily="34" charset="0"/>
                <a:cs typeface="Arial" pitchFamily="34" charset="0"/>
              </a:rPr>
              <a:t>, O</a:t>
            </a:r>
            <a:r>
              <a:rPr lang="en-GB" sz="1400" dirty="0" smtClean="0">
                <a:latin typeface="Arial" pitchFamily="34" charset="0"/>
                <a:cs typeface="Arial" pitchFamily="34" charset="0"/>
              </a:rPr>
              <a:t>., 2014:   </a:t>
            </a:r>
            <a:r>
              <a:rPr lang="en-GB" sz="1400" dirty="0">
                <a:latin typeface="Arial" pitchFamily="34" charset="0"/>
                <a:cs typeface="Arial" pitchFamily="34" charset="0"/>
              </a:rPr>
              <a:t>Assimilation of atmospheric methane products </a:t>
            </a:r>
            <a:r>
              <a:rPr lang="en-GB" sz="1400" dirty="0" smtClean="0">
                <a:latin typeface="Arial" pitchFamily="34" charset="0"/>
                <a:cs typeface="Arial" pitchFamily="34" charset="0"/>
              </a:rPr>
              <a:t> </a:t>
            </a:r>
            <a:r>
              <a:rPr lang="en-GB" sz="1400" dirty="0">
                <a:latin typeface="Arial" pitchFamily="34" charset="0"/>
                <a:cs typeface="Arial" pitchFamily="34" charset="0"/>
              </a:rPr>
              <a:t>in the MACC-II system: from SCIAMACHY to TANSO and </a:t>
            </a:r>
            <a:r>
              <a:rPr lang="en-GB" sz="1400" dirty="0" smtClean="0">
                <a:latin typeface="Arial" pitchFamily="34" charset="0"/>
                <a:cs typeface="Arial" pitchFamily="34" charset="0"/>
              </a:rPr>
              <a:t>IASI0, Atmospheric </a:t>
            </a:r>
            <a:r>
              <a:rPr lang="en-GB" sz="1400" dirty="0">
                <a:latin typeface="Arial" pitchFamily="34" charset="0"/>
                <a:cs typeface="Arial" pitchFamily="34" charset="0"/>
              </a:rPr>
              <a:t>Chemistry and Physics, 14, 6139–6158,10.5194/acp-14-6139-2014</a:t>
            </a:r>
            <a:r>
              <a:rPr lang="en-GB" sz="1400" dirty="0" smtClean="0">
                <a:latin typeface="Arial" pitchFamily="34" charset="0"/>
                <a:cs typeface="Arial" pitchFamily="34" charset="0"/>
              </a:rPr>
              <a:t>.</a:t>
            </a:r>
          </a:p>
          <a:p>
            <a:endParaRPr lang="en-GB" sz="1400" dirty="0" smtClean="0">
              <a:latin typeface="Arial" pitchFamily="34" charset="0"/>
              <a:cs typeface="Arial" pitchFamily="34" charset="0"/>
            </a:endParaRPr>
          </a:p>
          <a:p>
            <a:r>
              <a:rPr lang="en-GB" sz="1400" dirty="0" err="1" smtClean="0">
                <a:latin typeface="Arial" pitchFamily="34" charset="0"/>
                <a:cs typeface="Arial" pitchFamily="34" charset="0"/>
              </a:rPr>
              <a:t>Verma</a:t>
            </a:r>
            <a:r>
              <a:rPr lang="en-GB" sz="1400" dirty="0">
                <a:latin typeface="Arial" pitchFamily="34" charset="0"/>
                <a:cs typeface="Arial" pitchFamily="34" charset="0"/>
              </a:rPr>
              <a:t>, S., Marshall, J., Parrington, M., </a:t>
            </a:r>
            <a:r>
              <a:rPr lang="en-GB" sz="1400" dirty="0" err="1">
                <a:latin typeface="Arial" pitchFamily="34" charset="0"/>
                <a:cs typeface="Arial" pitchFamily="34" charset="0"/>
              </a:rPr>
              <a:t>Agusti-Panareda</a:t>
            </a:r>
            <a:r>
              <a:rPr lang="en-GB" sz="1400" dirty="0">
                <a:latin typeface="Arial" pitchFamily="34" charset="0"/>
                <a:cs typeface="Arial" pitchFamily="34" charset="0"/>
              </a:rPr>
              <a:t>, A., </a:t>
            </a:r>
            <a:r>
              <a:rPr lang="en-GB" sz="1400" dirty="0" err="1">
                <a:latin typeface="Arial" pitchFamily="34" charset="0"/>
                <a:cs typeface="Arial" pitchFamily="34" charset="0"/>
              </a:rPr>
              <a:t>Massart</a:t>
            </a:r>
            <a:r>
              <a:rPr lang="en-GB" sz="1400" dirty="0">
                <a:latin typeface="Arial" pitchFamily="34" charset="0"/>
                <a:cs typeface="Arial" pitchFamily="34" charset="0"/>
              </a:rPr>
              <a:t>, S., </a:t>
            </a:r>
            <a:r>
              <a:rPr lang="en-GB" sz="1400" dirty="0" err="1">
                <a:latin typeface="Arial" pitchFamily="34" charset="0"/>
                <a:cs typeface="Arial" pitchFamily="34" charset="0"/>
              </a:rPr>
              <a:t>Chipperfield</a:t>
            </a:r>
            <a:r>
              <a:rPr lang="en-GB" sz="1400" dirty="0">
                <a:latin typeface="Arial" pitchFamily="34" charset="0"/>
                <a:cs typeface="Arial" pitchFamily="34" charset="0"/>
              </a:rPr>
              <a:t>, M. P., Wilson, C., and Gerbig, C.: Extending methane profiles from aircraft into the stratosphere for satellite total column validation: A comparative analysis of different data sources, Atmos. Chem. Phys. Discuss., doi:10.5194/acp-2016-704, in review, 2016. </a:t>
            </a:r>
            <a:endParaRPr lang="en-GB" sz="1400" dirty="0" smtClean="0">
              <a:latin typeface="Arial" pitchFamily="34" charset="0"/>
              <a:cs typeface="Arial" pitchFamily="34" charset="0"/>
            </a:endParaRPr>
          </a:p>
          <a:p>
            <a:endParaRPr lang="en-GB" sz="1400" dirty="0" smtClean="0">
              <a:latin typeface="Arial" pitchFamily="34" charset="0"/>
              <a:cs typeface="Arial" pitchFamily="34" charset="0"/>
            </a:endParaRPr>
          </a:p>
        </p:txBody>
      </p:sp>
    </p:spTree>
    <p:extLst>
      <p:ext uri="{BB962C8B-B14F-4D97-AF65-F5344CB8AC3E}">
        <p14:creationId xmlns:p14="http://schemas.microsoft.com/office/powerpoint/2010/main" val="27036733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55</a:t>
            </a:fld>
            <a:endParaRPr lang="en-GB"/>
          </a:p>
        </p:txBody>
      </p:sp>
      <p:sp>
        <p:nvSpPr>
          <p:cNvPr id="172036" name="Rectangle 4"/>
          <p:cNvSpPr>
            <a:spLocks noGrp="1" noChangeArrowheads="1"/>
          </p:cNvSpPr>
          <p:nvPr>
            <p:ph type="title"/>
          </p:nvPr>
        </p:nvSpPr>
        <p:spPr>
          <a:xfrm>
            <a:off x="464433" y="3496303"/>
            <a:ext cx="8113712" cy="708025"/>
          </a:xfrm>
        </p:spPr>
        <p:txBody>
          <a:bodyPr/>
          <a:lstStyle/>
          <a:p>
            <a:r>
              <a:rPr lang="en-US" dirty="0" smtClean="0"/>
              <a:t>References: General</a:t>
            </a:r>
            <a:endParaRPr lang="en-US" dirty="0"/>
          </a:p>
        </p:txBody>
      </p:sp>
      <p:sp>
        <p:nvSpPr>
          <p:cNvPr id="6" name="TextBox 5"/>
          <p:cNvSpPr txBox="1"/>
          <p:nvPr/>
        </p:nvSpPr>
        <p:spPr>
          <a:xfrm>
            <a:off x="179512" y="4057299"/>
            <a:ext cx="8844444" cy="2246769"/>
          </a:xfrm>
          <a:prstGeom prst="rect">
            <a:avLst/>
          </a:prstGeom>
          <a:noFill/>
        </p:spPr>
        <p:txBody>
          <a:bodyPr wrap="square" rtlCol="0">
            <a:spAutoFit/>
          </a:bodyPr>
          <a:lstStyle/>
          <a:p>
            <a:r>
              <a:rPr lang="vi-VN" sz="1400" dirty="0" smtClean="0">
                <a:latin typeface="Helvetica" pitchFamily="34" charset="0"/>
              </a:rPr>
              <a:t>Granier</a:t>
            </a:r>
            <a:r>
              <a:rPr lang="vi-VN" sz="1400" dirty="0">
                <a:latin typeface="Helvetica" pitchFamily="34" charset="0"/>
              </a:rPr>
              <a:t>, C., Bessagnet, B., Bond, T., D’Angiola, A., Dernier van der Gon, H., Frost, G., Heil, A., Kaiser, J., Kinne, S., Klimont, G., Kloster, S., Lamarque, J.-F., Liousse, C., Masui, T., Meleux, F., Mieville, A., Ohara, T., Raut, J.-C., Riahi, K., Schultz, M., Smith, S., Thompson, A., van Aardenne, J., van der Werf, G., and van Vuuren, D. (2011). Evolution of anthropogenic and biomass burning emissions of air pollutants at global and regional scales during the 1980–2010 period. Climatic Change, 109(1-2):163–190.</a:t>
            </a:r>
            <a:endParaRPr lang="en-GB" sz="1400" dirty="0">
              <a:latin typeface="Helvetica" pitchFamily="34" charset="0"/>
            </a:endParaRPr>
          </a:p>
          <a:p>
            <a:endParaRPr lang="en-GB" sz="1400" dirty="0" smtClean="0">
              <a:latin typeface="Helvetica" pitchFamily="34" charset="0"/>
            </a:endParaRPr>
          </a:p>
          <a:p>
            <a:r>
              <a:rPr lang="vi-VN" sz="1400" dirty="0" smtClean="0">
                <a:latin typeface="Helvetica" pitchFamily="34" charset="0"/>
              </a:rPr>
              <a:t>Hollingsworth</a:t>
            </a:r>
            <a:r>
              <a:rPr lang="vi-VN" sz="1400" dirty="0">
                <a:latin typeface="Helvetica" pitchFamily="34" charset="0"/>
              </a:rPr>
              <a:t>, A., Engelen, R. J., Textor, C., Benedetti, A., Boucher, O., Chevallier, F., Dethof, A., Elbern, H., Eskes, H., Flemming, J., Granier, C., Kaiser, J. W., Morcrette, J.-J., Rayner, P., Peuch, V.-H., Rouil, L., Schultz, M. G., and Simmons, A. J. (2008). Toward a monitor- ing and forecasting system for atmospheric composition: The GEMS project. Bull. Amer. Meteor. Soc., 89(8):1147–1164</a:t>
            </a:r>
            <a:r>
              <a:rPr lang="vi-VN" sz="1400" dirty="0" smtClean="0">
                <a:latin typeface="Helvetica" pitchFamily="34" charset="0"/>
              </a:rPr>
              <a:t>.</a:t>
            </a:r>
            <a:endParaRPr lang="en-GB" sz="1400" dirty="0">
              <a:latin typeface="Helvetica" pitchFamily="34" charset="0"/>
            </a:endParaRPr>
          </a:p>
        </p:txBody>
      </p:sp>
      <p:sp>
        <p:nvSpPr>
          <p:cNvPr id="7" name="Rectangle 4"/>
          <p:cNvSpPr txBox="1">
            <a:spLocks noChangeArrowheads="1"/>
          </p:cNvSpPr>
          <p:nvPr/>
        </p:nvSpPr>
        <p:spPr bwMode="auto">
          <a:xfrm>
            <a:off x="467544" y="56897"/>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US" dirty="0" smtClean="0"/>
              <a:t>References: Fires</a:t>
            </a:r>
            <a:endParaRPr lang="en-US" dirty="0"/>
          </a:p>
        </p:txBody>
      </p:sp>
      <p:sp>
        <p:nvSpPr>
          <p:cNvPr id="8" name="TextBox 7"/>
          <p:cNvSpPr txBox="1"/>
          <p:nvPr/>
        </p:nvSpPr>
        <p:spPr>
          <a:xfrm>
            <a:off x="285397" y="576341"/>
            <a:ext cx="8844444" cy="3108543"/>
          </a:xfrm>
          <a:prstGeom prst="rect">
            <a:avLst/>
          </a:prstGeom>
          <a:noFill/>
        </p:spPr>
        <p:txBody>
          <a:bodyPr wrap="square" rtlCol="0">
            <a:spAutoFit/>
          </a:bodyPr>
          <a:lstStyle/>
          <a:p>
            <a:r>
              <a:rPr lang="vi-VN" sz="1400" dirty="0" smtClean="0">
                <a:latin typeface="Arial" pitchFamily="34" charset="0"/>
                <a:cs typeface="Arial" pitchFamily="34" charset="0"/>
              </a:rPr>
              <a:t>Kaiser</a:t>
            </a:r>
            <a:r>
              <a:rPr lang="vi-VN" sz="1400" dirty="0">
                <a:latin typeface="Arial" pitchFamily="34" charset="0"/>
                <a:cs typeface="Arial" pitchFamily="34" charset="0"/>
              </a:rPr>
              <a:t>, J. W., Heil, A., Andreae, M. O., Benedetti, A., Chubarova, N., Jones, L., Morcrette, J.-J., Razinger, M., Schultz, M. G., Suttie, M., and van der Werf, G. R. (2012). Biomass burning emissions estimated with a global fire assimilation system based on observed fire radiative power. Biogeosciences, 9:527–554</a:t>
            </a:r>
            <a:r>
              <a:rPr lang="vi-VN" sz="1400" dirty="0" smtClean="0">
                <a:latin typeface="Arial" pitchFamily="34" charset="0"/>
                <a:cs typeface="Arial" pitchFamily="34" charset="0"/>
              </a:rPr>
              <a:t>.</a:t>
            </a:r>
            <a:endParaRPr lang="en-GB" sz="1400" dirty="0" smtClean="0">
              <a:latin typeface="Arial" pitchFamily="34" charset="0"/>
              <a:cs typeface="Arial" pitchFamily="34" charset="0"/>
            </a:endParaRPr>
          </a:p>
          <a:p>
            <a:endParaRPr lang="en-GB" sz="1400" dirty="0">
              <a:latin typeface="Arial" pitchFamily="34" charset="0"/>
              <a:cs typeface="Arial" pitchFamily="34" charset="0"/>
            </a:endParaRPr>
          </a:p>
          <a:p>
            <a:r>
              <a:rPr lang="vi-VN" sz="1400" dirty="0">
                <a:latin typeface="Arial" pitchFamily="34" charset="0"/>
                <a:cs typeface="Arial" pitchFamily="34" charset="0"/>
              </a:rPr>
              <a:t>Kaiser, J. W. and van der Werf, G. R. (2012). Global Biomass Burning [in ”State of the Climate in 2011”]. Bull. Amer. Meteor. Soc., 93(7):S54–S55</a:t>
            </a:r>
            <a:r>
              <a:rPr lang="vi-VN" sz="1400" dirty="0" smtClean="0">
                <a:latin typeface="Arial" pitchFamily="34" charset="0"/>
                <a:cs typeface="Arial" pitchFamily="34" charset="0"/>
              </a:rPr>
              <a:t>.</a:t>
            </a:r>
            <a:r>
              <a:rPr lang="en-GB" sz="1400" dirty="0" smtClean="0">
                <a:latin typeface="Arial" pitchFamily="34" charset="0"/>
                <a:cs typeface="Arial" pitchFamily="34" charset="0"/>
              </a:rPr>
              <a:t> (also for other years)</a:t>
            </a:r>
          </a:p>
          <a:p>
            <a:endParaRPr lang="en-GB" sz="1400" dirty="0">
              <a:latin typeface="Arial" pitchFamily="34" charset="0"/>
              <a:cs typeface="Arial" pitchFamily="34" charset="0"/>
            </a:endParaRPr>
          </a:p>
          <a:p>
            <a:r>
              <a:rPr lang="en-GB" sz="1400" dirty="0">
                <a:latin typeface="Arial" pitchFamily="34" charset="0"/>
                <a:cs typeface="Arial" pitchFamily="34" charset="0"/>
              </a:rPr>
              <a:t>Kaiser, J.W., M. </a:t>
            </a:r>
            <a:r>
              <a:rPr lang="en-GB" sz="1400" dirty="0" err="1">
                <a:latin typeface="Arial" pitchFamily="34" charset="0"/>
                <a:cs typeface="Arial" pitchFamily="34" charset="0"/>
              </a:rPr>
              <a:t>Suttie</a:t>
            </a:r>
            <a:r>
              <a:rPr lang="en-GB" sz="1400" dirty="0">
                <a:latin typeface="Arial" pitchFamily="34" charset="0"/>
                <a:cs typeface="Arial" pitchFamily="34" charset="0"/>
              </a:rPr>
              <a:t>, J. </a:t>
            </a:r>
            <a:r>
              <a:rPr lang="en-GB" sz="1400" dirty="0" err="1">
                <a:latin typeface="Arial" pitchFamily="34" charset="0"/>
                <a:cs typeface="Arial" pitchFamily="34" charset="0"/>
              </a:rPr>
              <a:t>Flemming</a:t>
            </a:r>
            <a:r>
              <a:rPr lang="en-GB" sz="1400" dirty="0">
                <a:latin typeface="Arial" pitchFamily="34" charset="0"/>
                <a:cs typeface="Arial" pitchFamily="34" charset="0"/>
              </a:rPr>
              <a:t>, J.-J. </a:t>
            </a:r>
            <a:r>
              <a:rPr lang="en-GB" sz="1400" dirty="0" err="1">
                <a:latin typeface="Arial" pitchFamily="34" charset="0"/>
                <a:cs typeface="Arial" pitchFamily="34" charset="0"/>
              </a:rPr>
              <a:t>Morcrette</a:t>
            </a:r>
            <a:r>
              <a:rPr lang="en-GB" sz="1400" dirty="0">
                <a:latin typeface="Arial" pitchFamily="34" charset="0"/>
                <a:cs typeface="Arial" pitchFamily="34" charset="0"/>
              </a:rPr>
              <a:t>, O. Boucher, and M.G. Schultz, 2009: Global real-time fire emission estimates based on space-borne fire </a:t>
            </a:r>
            <a:r>
              <a:rPr lang="en-GB" sz="1400" dirty="0" err="1">
                <a:latin typeface="Arial" pitchFamily="34" charset="0"/>
                <a:cs typeface="Arial" pitchFamily="34" charset="0"/>
              </a:rPr>
              <a:t>radiative</a:t>
            </a:r>
            <a:r>
              <a:rPr lang="en-GB" sz="1400" dirty="0">
                <a:latin typeface="Arial" pitchFamily="34" charset="0"/>
                <a:cs typeface="Arial" pitchFamily="34" charset="0"/>
              </a:rPr>
              <a:t> power observations. </a:t>
            </a:r>
            <a:r>
              <a:rPr lang="en-GB" sz="1400" dirty="0" smtClean="0">
                <a:latin typeface="Arial" pitchFamily="34" charset="0"/>
                <a:cs typeface="Arial" pitchFamily="34" charset="0"/>
              </a:rPr>
              <a:t>AIP </a:t>
            </a:r>
            <a:r>
              <a:rPr lang="en-GB" sz="1400" dirty="0">
                <a:latin typeface="Arial" pitchFamily="34" charset="0"/>
                <a:cs typeface="Arial" pitchFamily="34" charset="0"/>
              </a:rPr>
              <a:t>Conf. Proc</a:t>
            </a:r>
            <a:r>
              <a:rPr lang="en-GB" sz="1400" dirty="0" smtClean="0">
                <a:latin typeface="Arial" pitchFamily="34" charset="0"/>
                <a:cs typeface="Arial" pitchFamily="34" charset="0"/>
              </a:rPr>
              <a:t>., 1100, </a:t>
            </a:r>
            <a:r>
              <a:rPr lang="en-GB" sz="1400" dirty="0">
                <a:latin typeface="Arial" pitchFamily="34" charset="0"/>
                <a:cs typeface="Arial" pitchFamily="34" charset="0"/>
              </a:rPr>
              <a:t>645-648</a:t>
            </a:r>
            <a:r>
              <a:rPr lang="en-GB" sz="1400" dirty="0" smtClean="0">
                <a:latin typeface="Arial" pitchFamily="34" charset="0"/>
                <a:cs typeface="Arial" pitchFamily="34" charset="0"/>
              </a:rPr>
              <a:t>.</a:t>
            </a:r>
          </a:p>
          <a:p>
            <a:endParaRPr lang="en-GB" sz="1400" dirty="0" smtClean="0">
              <a:latin typeface="Arial" pitchFamily="34" charset="0"/>
              <a:cs typeface="Arial" pitchFamily="34" charset="0"/>
            </a:endParaRPr>
          </a:p>
          <a:p>
            <a:r>
              <a:rPr lang="en-GB" sz="1400" dirty="0" err="1" smtClean="0">
                <a:latin typeface="Arial" pitchFamily="34" charset="0"/>
                <a:cs typeface="Arial" pitchFamily="34" charset="0"/>
              </a:rPr>
              <a:t>Rémy</a:t>
            </a:r>
            <a:r>
              <a:rPr lang="en-GB" sz="1400" dirty="0">
                <a:latin typeface="Arial" pitchFamily="34" charset="0"/>
                <a:cs typeface="Arial" pitchFamily="34" charset="0"/>
              </a:rPr>
              <a:t>, S., </a:t>
            </a:r>
            <a:r>
              <a:rPr lang="en-GB" sz="1400" dirty="0" err="1">
                <a:latin typeface="Arial" pitchFamily="34" charset="0"/>
                <a:cs typeface="Arial" pitchFamily="34" charset="0"/>
              </a:rPr>
              <a:t>Veira</a:t>
            </a:r>
            <a:r>
              <a:rPr lang="en-GB" sz="1400" dirty="0">
                <a:latin typeface="Arial" pitchFamily="34" charset="0"/>
                <a:cs typeface="Arial" pitchFamily="34" charset="0"/>
              </a:rPr>
              <a:t>, A., </a:t>
            </a:r>
            <a:r>
              <a:rPr lang="en-GB" sz="1400" dirty="0" err="1">
                <a:latin typeface="Arial" pitchFamily="34" charset="0"/>
                <a:cs typeface="Arial" pitchFamily="34" charset="0"/>
              </a:rPr>
              <a:t>Paugam</a:t>
            </a:r>
            <a:r>
              <a:rPr lang="en-GB" sz="1400" dirty="0">
                <a:latin typeface="Arial" pitchFamily="34" charset="0"/>
                <a:cs typeface="Arial" pitchFamily="34" charset="0"/>
              </a:rPr>
              <a:t>, R., </a:t>
            </a:r>
            <a:r>
              <a:rPr lang="en-GB" sz="1400" dirty="0" err="1">
                <a:latin typeface="Arial" pitchFamily="34" charset="0"/>
                <a:cs typeface="Arial" pitchFamily="34" charset="0"/>
              </a:rPr>
              <a:t>Sofiev</a:t>
            </a:r>
            <a:r>
              <a:rPr lang="en-GB" sz="1400" dirty="0">
                <a:latin typeface="Arial" pitchFamily="34" charset="0"/>
                <a:cs typeface="Arial" pitchFamily="34" charset="0"/>
              </a:rPr>
              <a:t>, M., Kaiser, J. W., </a:t>
            </a:r>
            <a:r>
              <a:rPr lang="en-GB" sz="1400" dirty="0" err="1">
                <a:latin typeface="Arial" pitchFamily="34" charset="0"/>
                <a:cs typeface="Arial" pitchFamily="34" charset="0"/>
              </a:rPr>
              <a:t>Marenco</a:t>
            </a:r>
            <a:r>
              <a:rPr lang="en-GB" sz="1400" dirty="0">
                <a:latin typeface="Arial" pitchFamily="34" charset="0"/>
                <a:cs typeface="Arial" pitchFamily="34" charset="0"/>
              </a:rPr>
              <a:t>, F., Burton, S. P., Benedetti, A., </a:t>
            </a:r>
            <a:r>
              <a:rPr lang="en-GB" sz="1400" dirty="0" err="1">
                <a:latin typeface="Arial" pitchFamily="34" charset="0"/>
                <a:cs typeface="Arial" pitchFamily="34" charset="0"/>
              </a:rPr>
              <a:t>Engelen</a:t>
            </a:r>
            <a:r>
              <a:rPr lang="en-GB" sz="1400" dirty="0">
                <a:latin typeface="Arial" pitchFamily="34" charset="0"/>
                <a:cs typeface="Arial" pitchFamily="34" charset="0"/>
              </a:rPr>
              <a:t>, R. J., </a:t>
            </a:r>
            <a:r>
              <a:rPr lang="en-GB" sz="1400" dirty="0" err="1">
                <a:latin typeface="Arial" pitchFamily="34" charset="0"/>
                <a:cs typeface="Arial" pitchFamily="34" charset="0"/>
              </a:rPr>
              <a:t>Ferrare</a:t>
            </a:r>
            <a:r>
              <a:rPr lang="en-GB" sz="1400" dirty="0">
                <a:latin typeface="Arial" pitchFamily="34" charset="0"/>
                <a:cs typeface="Arial" pitchFamily="34" charset="0"/>
              </a:rPr>
              <a:t>, R., and Hair, J. W.: Two global data sets of daily fire emission injection heights since 2003, Atmos. Chem. Phys., 17, 2921-2942, doi:10.5194/acp-17-2921-2017, 2017. </a:t>
            </a:r>
            <a:endParaRPr lang="en-GB" sz="1400" dirty="0" smtClean="0">
              <a:latin typeface="Arial" pitchFamily="34" charset="0"/>
              <a:cs typeface="Arial" pitchFamily="34" charset="0"/>
            </a:endParaRPr>
          </a:p>
          <a:p>
            <a:endParaRPr lang="vi-VN" sz="1400" dirty="0">
              <a:latin typeface="Arial" pitchFamily="34" charset="0"/>
              <a:cs typeface="Arial" pitchFamily="34" charset="0"/>
            </a:endParaRPr>
          </a:p>
        </p:txBody>
      </p:sp>
    </p:spTree>
    <p:extLst>
      <p:ext uri="{BB962C8B-B14F-4D97-AF65-F5344CB8AC3E}">
        <p14:creationId xmlns:p14="http://schemas.microsoft.com/office/powerpoint/2010/main" val="1495232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00_Nitrogen32Dioxide_Surfa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6204" y="5321141"/>
            <a:ext cx="2082007" cy="144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Line 9"/>
          <p:cNvSpPr>
            <a:spLocks noChangeShapeType="1"/>
          </p:cNvSpPr>
          <p:nvPr/>
        </p:nvSpPr>
        <p:spPr bwMode="auto">
          <a:xfrm>
            <a:off x="5201336" y="4947352"/>
            <a:ext cx="1373707" cy="929920"/>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4" name="Text Box 13"/>
          <p:cNvSpPr txBox="1">
            <a:spLocks noChangeArrowheads="1"/>
          </p:cNvSpPr>
          <p:nvPr/>
        </p:nvSpPr>
        <p:spPr bwMode="auto">
          <a:xfrm>
            <a:off x="5220816" y="5179839"/>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Air quality</a:t>
            </a:r>
          </a:p>
        </p:txBody>
      </p:sp>
      <p:grpSp>
        <p:nvGrpSpPr>
          <p:cNvPr id="28" name="Group 13"/>
          <p:cNvGrpSpPr>
            <a:grpSpLocks/>
          </p:cNvGrpSpPr>
          <p:nvPr/>
        </p:nvGrpSpPr>
        <p:grpSpPr bwMode="auto">
          <a:xfrm>
            <a:off x="251520" y="2892726"/>
            <a:ext cx="1878322" cy="1832418"/>
            <a:chOff x="3923" y="2704"/>
            <a:chExt cx="1401" cy="1486"/>
          </a:xfrm>
        </p:grpSpPr>
        <p:pic>
          <p:nvPicPr>
            <p:cNvPr id="29" name="Picture 9" descr="o3month200810_s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 y="2704"/>
              <a:ext cx="1401" cy="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12"/>
            <p:cNvSpPr>
              <a:spLocks noChangeArrowheads="1"/>
            </p:cNvSpPr>
            <p:nvPr/>
          </p:nvSpPr>
          <p:spPr bwMode="auto">
            <a:xfrm>
              <a:off x="3923" y="2795"/>
              <a:ext cx="227" cy="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buClr>
                  <a:srgbClr val="000000"/>
                </a:buClr>
                <a:buSzPct val="100000"/>
                <a:buFont typeface="Arial" pitchFamily="34" charset="0"/>
                <a:buNone/>
              </a:pPr>
              <a:endParaRPr lang="en-US" altLang="en-US">
                <a:solidFill>
                  <a:srgbClr val="FFFFFF"/>
                </a:solidFill>
              </a:endParaRPr>
            </a:p>
          </p:txBody>
        </p:sp>
      </p:grpSp>
      <p:pic>
        <p:nvPicPr>
          <p:cNvPr id="8194" name="Picture 6" descr="AOD_Total_Glob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27010" y="969046"/>
            <a:ext cx="26987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2"/>
          <p:cNvSpPr>
            <a:spLocks noGrp="1" noChangeArrowheads="1"/>
          </p:cNvSpPr>
          <p:nvPr>
            <p:ph type="title" idx="4294967295"/>
          </p:nvPr>
        </p:nvSpPr>
        <p:spPr>
          <a:xfrm>
            <a:off x="1764155" y="189012"/>
            <a:ext cx="5976197" cy="647700"/>
          </a:xfrm>
        </p:spPr>
        <p:txBody>
          <a:bodyPr>
            <a:noAutofit/>
          </a:bodyPr>
          <a:lstStyle/>
          <a:p>
            <a:r>
              <a:rPr lang="en-GB" altLang="en-US" sz="2500" b="1" dirty="0" smtClean="0"/>
              <a:t>CAMS Service Provision</a:t>
            </a:r>
            <a:br>
              <a:rPr lang="en-GB" altLang="en-US" sz="2500" b="1" dirty="0" smtClean="0"/>
            </a:br>
            <a:endParaRPr lang="en-GB" altLang="en-US" sz="2500" b="1" dirty="0" smtClean="0"/>
          </a:p>
        </p:txBody>
      </p:sp>
      <p:pic>
        <p:nvPicPr>
          <p:cNvPr id="6148" name="Picture 4" descr="MACC_web"/>
          <p:cNvPicPr>
            <a:picLocks noChangeAspect="1" noChangeArrowheads="1"/>
          </p:cNvPicPr>
          <p:nvPr/>
        </p:nvPicPr>
        <p:blipFill>
          <a:blip r:embed="rId6"/>
          <a:srcRect/>
          <a:stretch>
            <a:fillRect/>
          </a:stretch>
        </p:blipFill>
        <p:spPr bwMode="auto">
          <a:xfrm>
            <a:off x="2771799" y="1915592"/>
            <a:ext cx="2663165" cy="2449512"/>
          </a:xfrm>
          <a:prstGeom prst="rect">
            <a:avLst/>
          </a:prstGeom>
          <a:noFill/>
          <a:ln w="9525">
            <a:noFill/>
            <a:miter lim="800000"/>
            <a:headEnd/>
            <a:tailEnd/>
          </a:ln>
          <a:effectLst>
            <a:outerShdw dist="35921" dir="2700000" algn="ctr" rotWithShape="0">
              <a:srgbClr val="808080"/>
            </a:outerShdw>
          </a:effectLst>
        </p:spPr>
      </p:pic>
      <p:pic>
        <p:nvPicPr>
          <p:cNvPr id="8198" name="Picture 7" descr="Global_Surface_Carbon32monoxide_6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5044" y="2559742"/>
            <a:ext cx="2533460" cy="1301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Line 10"/>
          <p:cNvSpPr>
            <a:spLocks noChangeShapeType="1"/>
          </p:cNvSpPr>
          <p:nvPr/>
        </p:nvSpPr>
        <p:spPr bwMode="auto">
          <a:xfrm>
            <a:off x="5580162" y="3429000"/>
            <a:ext cx="1008062" cy="0"/>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3" name="Line 12"/>
          <p:cNvSpPr>
            <a:spLocks noChangeShapeType="1"/>
          </p:cNvSpPr>
          <p:nvPr/>
        </p:nvSpPr>
        <p:spPr bwMode="auto">
          <a:xfrm flipV="1">
            <a:off x="5508626" y="1668338"/>
            <a:ext cx="762716" cy="247253"/>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5" name="Text Box 14"/>
          <p:cNvSpPr txBox="1">
            <a:spLocks noChangeArrowheads="1"/>
          </p:cNvSpPr>
          <p:nvPr/>
        </p:nvSpPr>
        <p:spPr bwMode="auto">
          <a:xfrm>
            <a:off x="5436394" y="2647156"/>
            <a:ext cx="128981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Global Pollution</a:t>
            </a:r>
          </a:p>
        </p:txBody>
      </p:sp>
      <p:sp>
        <p:nvSpPr>
          <p:cNvPr id="8206" name="Text Box 15"/>
          <p:cNvSpPr txBox="1">
            <a:spLocks noChangeArrowheads="1"/>
          </p:cNvSpPr>
          <p:nvPr/>
        </p:nvSpPr>
        <p:spPr bwMode="auto">
          <a:xfrm>
            <a:off x="5108067" y="1269921"/>
            <a:ext cx="13361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smtClean="0">
                <a:solidFill>
                  <a:srgbClr val="FF0000"/>
                </a:solidFill>
              </a:rPr>
              <a:t>Aerosols</a:t>
            </a:r>
            <a:endParaRPr lang="en-GB" altLang="en-US" sz="2200" dirty="0">
              <a:solidFill>
                <a:srgbClr val="FF0000"/>
              </a:solidFill>
            </a:endParaRPr>
          </a:p>
        </p:txBody>
      </p:sp>
      <p:pic>
        <p:nvPicPr>
          <p:cNvPr id="8208" name="Picture 15" descr="Fire32Radiative32Power.gif"/>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1742" y="3952800"/>
            <a:ext cx="2435258" cy="12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Text Box 16"/>
          <p:cNvSpPr txBox="1">
            <a:spLocks noChangeArrowheads="1"/>
          </p:cNvSpPr>
          <p:nvPr/>
        </p:nvSpPr>
        <p:spPr bwMode="auto">
          <a:xfrm>
            <a:off x="5573679" y="3905250"/>
            <a:ext cx="11525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Fires</a:t>
            </a:r>
          </a:p>
        </p:txBody>
      </p:sp>
      <p:sp>
        <p:nvSpPr>
          <p:cNvPr id="8210" name="Line 11"/>
          <p:cNvSpPr>
            <a:spLocks noChangeShapeType="1"/>
          </p:cNvSpPr>
          <p:nvPr/>
        </p:nvSpPr>
        <p:spPr bwMode="auto">
          <a:xfrm>
            <a:off x="5508625" y="4314825"/>
            <a:ext cx="880957" cy="409575"/>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2" name="TextBox 1"/>
          <p:cNvSpPr txBox="1"/>
          <p:nvPr/>
        </p:nvSpPr>
        <p:spPr>
          <a:xfrm>
            <a:off x="7069809" y="519063"/>
            <a:ext cx="1974430" cy="461665"/>
          </a:xfrm>
          <a:prstGeom prst="rect">
            <a:avLst/>
          </a:prstGeom>
          <a:noFill/>
        </p:spPr>
        <p:txBody>
          <a:bodyPr wrap="square" rtlCol="0">
            <a:spAutoFit/>
          </a:bodyPr>
          <a:lstStyle/>
          <a:p>
            <a:r>
              <a:rPr lang="en-GB" b="1" dirty="0" smtClean="0">
                <a:solidFill>
                  <a:srgbClr val="FF0000"/>
                </a:solidFill>
              </a:rPr>
              <a:t>Daily (NRT)</a:t>
            </a:r>
            <a:endParaRPr lang="en-GB" b="1" dirty="0">
              <a:solidFill>
                <a:srgbClr val="FF0000"/>
              </a:solidFill>
            </a:endParaRPr>
          </a:p>
        </p:txBody>
      </p:sp>
      <p:sp>
        <p:nvSpPr>
          <p:cNvPr id="20" name="Text Box 16"/>
          <p:cNvSpPr txBox="1">
            <a:spLocks noChangeArrowheads="1"/>
          </p:cNvSpPr>
          <p:nvPr/>
        </p:nvSpPr>
        <p:spPr bwMode="auto">
          <a:xfrm>
            <a:off x="35496" y="4725144"/>
            <a:ext cx="2842766" cy="44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spcBef>
                <a:spcPct val="50000"/>
              </a:spcBef>
              <a:buClr>
                <a:srgbClr val="000000"/>
              </a:buClr>
              <a:buSzPct val="100000"/>
              <a:buFont typeface="Arial" pitchFamily="34" charset="0"/>
              <a:buNone/>
            </a:pPr>
            <a:r>
              <a:rPr lang="en-GB" altLang="en-US" sz="2200" dirty="0" smtClean="0">
                <a:solidFill>
                  <a:srgbClr val="0F3692"/>
                </a:solidFill>
              </a:rPr>
              <a:t>Flux Inversions</a:t>
            </a:r>
            <a:endParaRPr lang="en-GB" altLang="en-US" sz="2200" dirty="0">
              <a:solidFill>
                <a:srgbClr val="0F3692"/>
              </a:solidFill>
            </a:endParaRPr>
          </a:p>
        </p:txBody>
      </p:sp>
      <p:pic>
        <p:nvPicPr>
          <p:cNvPr id="23" name="Picture 10" descr="Analysi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520" y="5075138"/>
            <a:ext cx="269875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14"/>
          <p:cNvSpPr txBox="1">
            <a:spLocks noChangeArrowheads="1"/>
          </p:cNvSpPr>
          <p:nvPr/>
        </p:nvSpPr>
        <p:spPr bwMode="auto">
          <a:xfrm>
            <a:off x="3276724" y="764704"/>
            <a:ext cx="2428644"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ts val="600"/>
              </a:spcBef>
              <a:buClr>
                <a:srgbClr val="000000"/>
              </a:buClr>
              <a:buSzPct val="100000"/>
              <a:buFont typeface="Arial" pitchFamily="34" charset="0"/>
              <a:buNone/>
            </a:pPr>
            <a:r>
              <a:rPr lang="en-GB" altLang="en-US" sz="2200" dirty="0">
                <a:solidFill>
                  <a:srgbClr val="0F3692"/>
                </a:solidFill>
              </a:rPr>
              <a:t>Reanalysis</a:t>
            </a:r>
          </a:p>
          <a:p>
            <a:pPr eaLnBrk="1" hangingPunct="1">
              <a:spcBef>
                <a:spcPts val="600"/>
              </a:spcBef>
              <a:buClr>
                <a:srgbClr val="000000"/>
              </a:buClr>
              <a:buSzPct val="100000"/>
              <a:buFont typeface="Arial" pitchFamily="34" charset="0"/>
              <a:buNone/>
            </a:pPr>
            <a:r>
              <a:rPr lang="en-GB" altLang="en-US" sz="2200" dirty="0" smtClean="0">
                <a:solidFill>
                  <a:srgbClr val="0F3692"/>
                </a:solidFill>
              </a:rPr>
              <a:t>2003 onwards</a:t>
            </a:r>
            <a:endParaRPr lang="en-GB" altLang="en-US" sz="2200" dirty="0">
              <a:solidFill>
                <a:srgbClr val="0F3692"/>
              </a:solidFill>
            </a:endParaRPr>
          </a:p>
        </p:txBody>
      </p:sp>
      <p:sp>
        <p:nvSpPr>
          <p:cNvPr id="25" name="Text Box 15"/>
          <p:cNvSpPr txBox="1">
            <a:spLocks noChangeArrowheads="1"/>
          </p:cNvSpPr>
          <p:nvPr/>
        </p:nvSpPr>
        <p:spPr bwMode="auto">
          <a:xfrm>
            <a:off x="-36512" y="2420888"/>
            <a:ext cx="2736254" cy="44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spcBef>
                <a:spcPct val="50000"/>
              </a:spcBef>
              <a:buClr>
                <a:srgbClr val="000000"/>
              </a:buClr>
              <a:buSzPct val="100000"/>
              <a:buFont typeface="Arial" pitchFamily="34" charset="0"/>
              <a:buNone/>
            </a:pPr>
            <a:r>
              <a:rPr lang="en-GB" altLang="en-US" sz="2200" dirty="0">
                <a:solidFill>
                  <a:srgbClr val="0F3692"/>
                </a:solidFill>
              </a:rPr>
              <a:t>Ozone records</a:t>
            </a:r>
          </a:p>
        </p:txBody>
      </p:sp>
      <p:sp>
        <p:nvSpPr>
          <p:cNvPr id="26" name="Line 7"/>
          <p:cNvSpPr>
            <a:spLocks noChangeShapeType="1"/>
          </p:cNvSpPr>
          <p:nvPr/>
        </p:nvSpPr>
        <p:spPr bwMode="auto">
          <a:xfrm flipH="1">
            <a:off x="1952530" y="3098469"/>
            <a:ext cx="675254" cy="0"/>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pic>
        <p:nvPicPr>
          <p:cNvPr id="27" name="Picture 11" descr="Global_Methan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496" y="908720"/>
            <a:ext cx="2698750"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Line 5"/>
          <p:cNvSpPr>
            <a:spLocks noChangeShapeType="1"/>
          </p:cNvSpPr>
          <p:nvPr/>
        </p:nvSpPr>
        <p:spPr bwMode="auto">
          <a:xfrm flipH="1">
            <a:off x="2627784" y="1052513"/>
            <a:ext cx="648072" cy="183356"/>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31" name="TextBox 30"/>
          <p:cNvSpPr txBox="1"/>
          <p:nvPr/>
        </p:nvSpPr>
        <p:spPr>
          <a:xfrm>
            <a:off x="234482" y="519063"/>
            <a:ext cx="2006434" cy="461665"/>
          </a:xfrm>
          <a:prstGeom prst="rect">
            <a:avLst/>
          </a:prstGeom>
          <a:noFill/>
        </p:spPr>
        <p:txBody>
          <a:bodyPr wrap="square" rtlCol="0">
            <a:spAutoFit/>
          </a:bodyPr>
          <a:lstStyle/>
          <a:p>
            <a:r>
              <a:rPr lang="en-GB" b="1" dirty="0" smtClean="0">
                <a:solidFill>
                  <a:srgbClr val="0F3692"/>
                </a:solidFill>
              </a:rPr>
              <a:t>Retrospective</a:t>
            </a:r>
            <a:endParaRPr lang="en-GB" b="1" dirty="0">
              <a:solidFill>
                <a:srgbClr val="0F3692"/>
              </a:solidFill>
            </a:endParaRPr>
          </a:p>
        </p:txBody>
      </p:sp>
      <p:sp>
        <p:nvSpPr>
          <p:cNvPr id="3" name="TextBox 2"/>
          <p:cNvSpPr txBox="1"/>
          <p:nvPr/>
        </p:nvSpPr>
        <p:spPr>
          <a:xfrm>
            <a:off x="2771800" y="6423719"/>
            <a:ext cx="4022852" cy="430887"/>
          </a:xfrm>
          <a:prstGeom prst="rect">
            <a:avLst/>
          </a:prstGeom>
          <a:solidFill>
            <a:schemeClr val="bg1"/>
          </a:solidFill>
        </p:spPr>
        <p:txBody>
          <a:bodyPr wrap="square" rtlCol="0">
            <a:spAutoFit/>
          </a:bodyPr>
          <a:lstStyle/>
          <a:p>
            <a:r>
              <a:rPr lang="en-GB" sz="2200" dirty="0" smtClean="0">
                <a:solidFill>
                  <a:srgbClr val="000000"/>
                </a:solidFill>
                <a:latin typeface="Calibri" pitchFamily="34" charset="0"/>
              </a:rPr>
              <a:t>atmosphere.copernicus.eu</a:t>
            </a:r>
            <a:endParaRPr lang="en-GB" sz="2200" dirty="0">
              <a:solidFill>
                <a:srgbClr val="000000"/>
              </a:solidFill>
              <a:latin typeface="Calibri" pitchFamily="34" charset="0"/>
            </a:endParaRPr>
          </a:p>
        </p:txBody>
      </p:sp>
      <p:sp>
        <p:nvSpPr>
          <p:cNvPr id="22" name="Line 8"/>
          <p:cNvSpPr>
            <a:spLocks noChangeShapeType="1"/>
          </p:cNvSpPr>
          <p:nvPr/>
        </p:nvSpPr>
        <p:spPr bwMode="auto">
          <a:xfrm flipH="1">
            <a:off x="2129841" y="4434550"/>
            <a:ext cx="652831" cy="680485"/>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43808" y="5092618"/>
            <a:ext cx="2302942" cy="1216702"/>
          </a:xfrm>
          <a:prstGeom prst="rect">
            <a:avLst/>
          </a:prstGeom>
        </p:spPr>
      </p:pic>
      <p:sp>
        <p:nvSpPr>
          <p:cNvPr id="32" name="Line 9"/>
          <p:cNvSpPr>
            <a:spLocks noChangeShapeType="1"/>
          </p:cNvSpPr>
          <p:nvPr/>
        </p:nvSpPr>
        <p:spPr bwMode="auto">
          <a:xfrm>
            <a:off x="3914616" y="4473275"/>
            <a:ext cx="0" cy="683917"/>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33" name="Text Box 13"/>
          <p:cNvSpPr txBox="1">
            <a:spLocks noChangeArrowheads="1"/>
          </p:cNvSpPr>
          <p:nvPr/>
        </p:nvSpPr>
        <p:spPr bwMode="auto">
          <a:xfrm>
            <a:off x="4021135" y="4434550"/>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smtClean="0">
                <a:solidFill>
                  <a:srgbClr val="FF0000"/>
                </a:solidFill>
              </a:rPr>
              <a:t>GHG forecast</a:t>
            </a:r>
            <a:endParaRPr lang="en-GB" altLang="en-US" sz="2200" dirty="0">
              <a:solidFill>
                <a:srgbClr val="FF0000"/>
              </a:solidFill>
            </a:endParaRPr>
          </a:p>
        </p:txBody>
      </p:sp>
    </p:spTree>
    <p:extLst>
      <p:ext uri="{BB962C8B-B14F-4D97-AF65-F5344CB8AC3E}">
        <p14:creationId xmlns:p14="http://schemas.microsoft.com/office/powerpoint/2010/main" val="399136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P spid="26" grpId="0" animBg="1"/>
      <p:bldP spid="21" grpId="0" animBg="1"/>
      <p:bldP spid="31"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72400" cy="587152"/>
          </a:xfrm>
        </p:spPr>
        <p:txBody>
          <a:bodyPr/>
          <a:lstStyle/>
          <a:p>
            <a:r>
              <a:rPr lang="en-GB" sz="2800" b="1" dirty="0" smtClean="0"/>
              <a:t>CAMS data assimilation system</a:t>
            </a:r>
            <a:endParaRPr lang="en-GB" sz="2800" b="1" dirty="0"/>
          </a:p>
        </p:txBody>
      </p:sp>
      <p:sp>
        <p:nvSpPr>
          <p:cNvPr id="4" name="TextBox 3"/>
          <p:cNvSpPr txBox="1"/>
          <p:nvPr/>
        </p:nvSpPr>
        <p:spPr>
          <a:xfrm>
            <a:off x="2411760" y="2708920"/>
            <a:ext cx="4392488" cy="1938992"/>
          </a:xfrm>
          <a:prstGeom prst="rect">
            <a:avLst/>
          </a:prstGeom>
          <a:solidFill>
            <a:schemeClr val="accent1">
              <a:lumMod val="50000"/>
            </a:schemeClr>
          </a:solidFill>
          <a:ln>
            <a:solidFill>
              <a:schemeClr val="accent1">
                <a:lumMod val="50000"/>
              </a:schemeClr>
            </a:solidFill>
          </a:ln>
        </p:spPr>
        <p:txBody>
          <a:bodyPr wrap="square" rtlCol="0">
            <a:spAutoFit/>
          </a:bodyPr>
          <a:lstStyle/>
          <a:p>
            <a:pPr algn="ctr"/>
            <a:r>
              <a:rPr lang="en-GB" sz="2000" b="1" dirty="0" smtClean="0">
                <a:solidFill>
                  <a:schemeClr val="bg1"/>
                </a:solidFill>
                <a:latin typeface="+mn-lt"/>
              </a:rPr>
              <a:t>IFS control variables</a:t>
            </a:r>
          </a:p>
          <a:p>
            <a:r>
              <a:rPr lang="en-GB" sz="2000" b="1" dirty="0" smtClean="0">
                <a:solidFill>
                  <a:srgbClr val="FFFF00"/>
                </a:solidFill>
                <a:latin typeface="+mn-lt"/>
              </a:rPr>
              <a:t>CHEM</a:t>
            </a:r>
            <a:r>
              <a:rPr lang="en-GB" sz="2000" dirty="0" smtClean="0">
                <a:solidFill>
                  <a:srgbClr val="FFFF00"/>
                </a:solidFill>
                <a:latin typeface="+mn-lt"/>
              </a:rPr>
              <a:t>:</a:t>
            </a:r>
            <a:r>
              <a:rPr lang="en-GB" sz="2000" dirty="0" smtClean="0">
                <a:solidFill>
                  <a:schemeClr val="bg1"/>
                </a:solidFill>
                <a:latin typeface="+mn-lt"/>
              </a:rPr>
              <a:t> O3, NO2, SO2, CO, HCHO</a:t>
            </a:r>
          </a:p>
          <a:p>
            <a:r>
              <a:rPr lang="en-GB" sz="2000" b="1" dirty="0" smtClean="0">
                <a:solidFill>
                  <a:srgbClr val="FFFF00"/>
                </a:solidFill>
                <a:latin typeface="+mn-lt"/>
              </a:rPr>
              <a:t>AER</a:t>
            </a:r>
            <a:r>
              <a:rPr lang="en-GB" sz="2000" dirty="0" smtClean="0">
                <a:solidFill>
                  <a:srgbClr val="FFFF00"/>
                </a:solidFill>
                <a:latin typeface="+mn-lt"/>
              </a:rPr>
              <a:t>:</a:t>
            </a:r>
            <a:r>
              <a:rPr lang="en-GB" sz="2000" dirty="0" smtClean="0">
                <a:solidFill>
                  <a:schemeClr val="bg1"/>
                </a:solidFill>
                <a:latin typeface="+mn-lt"/>
              </a:rPr>
              <a:t> single or dual control variables (total or fine &amp; coarse mode aerosol mixing ratio)</a:t>
            </a:r>
          </a:p>
          <a:p>
            <a:r>
              <a:rPr lang="en-GB" sz="2000" b="1" dirty="0" smtClean="0">
                <a:solidFill>
                  <a:srgbClr val="FFFF00"/>
                </a:solidFill>
                <a:latin typeface="+mn-lt"/>
              </a:rPr>
              <a:t>GHG</a:t>
            </a:r>
            <a:r>
              <a:rPr lang="en-GB" sz="2000" dirty="0" smtClean="0">
                <a:solidFill>
                  <a:srgbClr val="FFFF00"/>
                </a:solidFill>
                <a:latin typeface="+mn-lt"/>
              </a:rPr>
              <a:t>:</a:t>
            </a:r>
            <a:r>
              <a:rPr lang="en-GB" sz="2000" dirty="0" smtClean="0">
                <a:solidFill>
                  <a:schemeClr val="bg1"/>
                </a:solidFill>
                <a:latin typeface="+mn-lt"/>
              </a:rPr>
              <a:t> CO2, CH4</a:t>
            </a:r>
            <a:endParaRPr lang="en-GB" sz="2000" dirty="0">
              <a:solidFill>
                <a:schemeClr val="bg1"/>
              </a:solidFill>
              <a:latin typeface="+mn-lt"/>
            </a:endParaRPr>
          </a:p>
        </p:txBody>
      </p:sp>
      <p:sp>
        <p:nvSpPr>
          <p:cNvPr id="5" name="TextBox 4"/>
          <p:cNvSpPr txBox="1"/>
          <p:nvPr/>
        </p:nvSpPr>
        <p:spPr>
          <a:xfrm>
            <a:off x="2411760" y="1071786"/>
            <a:ext cx="4392488" cy="1631216"/>
          </a:xfrm>
          <a:prstGeom prst="rect">
            <a:avLst/>
          </a:prstGeom>
          <a:solidFill>
            <a:schemeClr val="accent1">
              <a:lumMod val="20000"/>
              <a:lumOff val="80000"/>
            </a:schemeClr>
          </a:solidFill>
        </p:spPr>
        <p:txBody>
          <a:bodyPr wrap="square" rtlCol="0">
            <a:spAutoFit/>
          </a:bodyPr>
          <a:lstStyle/>
          <a:p>
            <a:r>
              <a:rPr lang="en-GB" sz="2000" dirty="0">
                <a:latin typeface="+mn-lt"/>
              </a:rPr>
              <a:t>Chemistry solvers included in IFS </a:t>
            </a:r>
          </a:p>
          <a:p>
            <a:r>
              <a:rPr lang="en-GB" sz="2000" dirty="0">
                <a:latin typeface="+mn-lt"/>
              </a:rPr>
              <a:t>e.g. TM5 (CB05) </a:t>
            </a:r>
          </a:p>
          <a:p>
            <a:r>
              <a:rPr lang="en-GB" sz="2000" dirty="0">
                <a:latin typeface="+mn-lt"/>
              </a:rPr>
              <a:t>54 species, 126 reactions</a:t>
            </a:r>
          </a:p>
          <a:p>
            <a:r>
              <a:rPr lang="en-GB" sz="2000" dirty="0">
                <a:latin typeface="+mn-lt"/>
              </a:rPr>
              <a:t> photolysis, dry and wet deposition</a:t>
            </a:r>
          </a:p>
          <a:p>
            <a:r>
              <a:rPr lang="en-GB" sz="2000" dirty="0">
                <a:latin typeface="+mn-lt"/>
              </a:rPr>
              <a:t>(no TL + AD of chemistry)</a:t>
            </a:r>
          </a:p>
        </p:txBody>
      </p:sp>
      <p:sp>
        <p:nvSpPr>
          <p:cNvPr id="6" name="TextBox 5"/>
          <p:cNvSpPr txBox="1"/>
          <p:nvPr/>
        </p:nvSpPr>
        <p:spPr>
          <a:xfrm>
            <a:off x="2411760" y="5053945"/>
            <a:ext cx="4392488" cy="369332"/>
          </a:xfrm>
          <a:prstGeom prst="rect">
            <a:avLst/>
          </a:prstGeom>
          <a:solidFill>
            <a:schemeClr val="accent1">
              <a:lumMod val="20000"/>
              <a:lumOff val="80000"/>
            </a:schemeClr>
          </a:solidFill>
        </p:spPr>
        <p:txBody>
          <a:bodyPr wrap="square" rtlCol="0">
            <a:spAutoFit/>
          </a:bodyPr>
          <a:lstStyle/>
          <a:p>
            <a:r>
              <a:rPr lang="en-GB" sz="1800" dirty="0" smtClean="0">
                <a:latin typeface="+mn-lt"/>
              </a:rPr>
              <a:t>Aerosol model with 12 bins (no TL or AD)</a:t>
            </a:r>
          </a:p>
        </p:txBody>
      </p:sp>
      <p:sp>
        <p:nvSpPr>
          <p:cNvPr id="8" name="TextBox 7"/>
          <p:cNvSpPr txBox="1"/>
          <p:nvPr/>
        </p:nvSpPr>
        <p:spPr>
          <a:xfrm>
            <a:off x="-1" y="1268760"/>
            <a:ext cx="1846095" cy="1600438"/>
          </a:xfrm>
          <a:prstGeom prst="rect">
            <a:avLst/>
          </a:prstGeom>
          <a:solidFill>
            <a:schemeClr val="accent6">
              <a:lumMod val="20000"/>
              <a:lumOff val="80000"/>
            </a:schemeClr>
          </a:solidFill>
        </p:spPr>
        <p:txBody>
          <a:bodyPr wrap="square" rtlCol="0">
            <a:spAutoFit/>
          </a:bodyPr>
          <a:lstStyle/>
          <a:p>
            <a:pPr algn="ctr"/>
            <a:r>
              <a:rPr lang="en-GB" sz="2000" b="1" dirty="0" smtClean="0">
                <a:latin typeface="+mn-lt"/>
              </a:rPr>
              <a:t>Extra information:</a:t>
            </a:r>
          </a:p>
          <a:p>
            <a:pPr marL="342900" indent="-342900">
              <a:buFont typeface="Arial" pitchFamily="34" charset="0"/>
              <a:buChar char="•"/>
            </a:pPr>
            <a:r>
              <a:rPr lang="en-GB" sz="2000" dirty="0" smtClean="0">
                <a:latin typeface="+mn-lt"/>
              </a:rPr>
              <a:t>Emissions </a:t>
            </a:r>
            <a:r>
              <a:rPr lang="en-GB" sz="1800" dirty="0" smtClean="0">
                <a:latin typeface="+mn-lt"/>
              </a:rPr>
              <a:t>(e.g. GFAS)</a:t>
            </a:r>
          </a:p>
          <a:p>
            <a:pPr marL="342900" indent="-342900">
              <a:buFont typeface="Arial" pitchFamily="34" charset="0"/>
              <a:buChar char="•"/>
            </a:pPr>
            <a:r>
              <a:rPr lang="en-GB" sz="2000" dirty="0" smtClean="0">
                <a:latin typeface="+mn-lt"/>
              </a:rPr>
              <a:t>Fluxes</a:t>
            </a:r>
          </a:p>
        </p:txBody>
      </p:sp>
      <p:cxnSp>
        <p:nvCxnSpPr>
          <p:cNvPr id="10" name="Straight Arrow Connector 9"/>
          <p:cNvCxnSpPr>
            <a:stCxn id="8" idx="3"/>
          </p:cNvCxnSpPr>
          <p:nvPr/>
        </p:nvCxnSpPr>
        <p:spPr>
          <a:xfrm>
            <a:off x="1846094" y="2068979"/>
            <a:ext cx="514457" cy="15389"/>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331640" y="2960948"/>
            <a:ext cx="1028911" cy="2293052"/>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6512" y="5028272"/>
            <a:ext cx="2115344" cy="1785104"/>
          </a:xfrm>
          <a:prstGeom prst="rect">
            <a:avLst/>
          </a:prstGeom>
          <a:solidFill>
            <a:srgbClr val="FF99FF"/>
          </a:solidFill>
          <a:ln>
            <a:solidFill>
              <a:srgbClr val="FF99FF"/>
            </a:solidFill>
          </a:ln>
        </p:spPr>
        <p:txBody>
          <a:bodyPr wrap="square" rtlCol="0">
            <a:spAutoFit/>
          </a:bodyPr>
          <a:lstStyle/>
          <a:p>
            <a:pPr algn="ctr"/>
            <a:r>
              <a:rPr lang="en-GB" sz="2000" b="1" dirty="0" smtClean="0">
                <a:latin typeface="+mn-lt"/>
              </a:rPr>
              <a:t>Observations</a:t>
            </a:r>
          </a:p>
          <a:p>
            <a:pPr marL="342900" indent="-342900">
              <a:buFont typeface="Arial" pitchFamily="34" charset="0"/>
              <a:buChar char="•"/>
            </a:pPr>
            <a:r>
              <a:rPr lang="en-GB" sz="1800" dirty="0" smtClean="0">
                <a:latin typeface="+mn-lt"/>
              </a:rPr>
              <a:t>Observation operators</a:t>
            </a:r>
          </a:p>
          <a:p>
            <a:pPr marL="342900" indent="-342900">
              <a:buFont typeface="Arial" pitchFamily="34" charset="0"/>
              <a:buChar char="•"/>
            </a:pPr>
            <a:r>
              <a:rPr lang="en-GB" sz="1800" dirty="0" err="1" smtClean="0">
                <a:latin typeface="+mn-lt"/>
              </a:rPr>
              <a:t>Varbc</a:t>
            </a:r>
            <a:endParaRPr lang="en-GB" sz="1800" dirty="0" smtClean="0">
              <a:latin typeface="+mn-lt"/>
            </a:endParaRPr>
          </a:p>
          <a:p>
            <a:pPr marL="342900" indent="-342900">
              <a:buFont typeface="Arial" pitchFamily="34" charset="0"/>
              <a:buChar char="•"/>
            </a:pPr>
            <a:r>
              <a:rPr lang="en-GB" sz="1800" dirty="0" smtClean="0">
                <a:latin typeface="+mn-lt"/>
              </a:rPr>
              <a:t>Background error statistics</a:t>
            </a:r>
          </a:p>
        </p:txBody>
      </p:sp>
      <p:cxnSp>
        <p:nvCxnSpPr>
          <p:cNvPr id="19" name="Straight Arrow Connector 18"/>
          <p:cNvCxnSpPr/>
          <p:nvPr/>
        </p:nvCxnSpPr>
        <p:spPr>
          <a:xfrm flipV="1">
            <a:off x="1494817" y="3645024"/>
            <a:ext cx="844935" cy="1297811"/>
          </a:xfrm>
          <a:prstGeom prst="straightConnector1">
            <a:avLst/>
          </a:prstGeom>
          <a:ln w="57150">
            <a:solidFill>
              <a:srgbClr val="FF99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411760" y="5396966"/>
            <a:ext cx="4392488" cy="400110"/>
          </a:xfrm>
          <a:prstGeom prst="rect">
            <a:avLst/>
          </a:prstGeom>
          <a:solidFill>
            <a:schemeClr val="accent1">
              <a:lumMod val="40000"/>
              <a:lumOff val="60000"/>
            </a:schemeClr>
          </a:solidFill>
        </p:spPr>
        <p:txBody>
          <a:bodyPr wrap="square" rtlCol="0">
            <a:spAutoFit/>
          </a:bodyPr>
          <a:lstStyle/>
          <a:p>
            <a:r>
              <a:rPr lang="en-GB" sz="2000" dirty="0" smtClean="0">
                <a:latin typeface="+mn-lt"/>
              </a:rPr>
              <a:t>GHG fields</a:t>
            </a:r>
            <a:endParaRPr lang="en-GB" sz="2000" dirty="0">
              <a:latin typeface="+mn-lt"/>
            </a:endParaRPr>
          </a:p>
        </p:txBody>
      </p:sp>
      <p:grpSp>
        <p:nvGrpSpPr>
          <p:cNvPr id="32" name="Group 31"/>
          <p:cNvGrpSpPr/>
          <p:nvPr/>
        </p:nvGrpSpPr>
        <p:grpSpPr>
          <a:xfrm>
            <a:off x="6804248" y="2319442"/>
            <a:ext cx="1152128" cy="3053774"/>
            <a:chOff x="6804248" y="1887394"/>
            <a:chExt cx="1152128" cy="3053774"/>
          </a:xfrm>
        </p:grpSpPr>
        <p:cxnSp>
          <p:nvCxnSpPr>
            <p:cNvPr id="28" name="Straight Connector 27"/>
            <p:cNvCxnSpPr/>
            <p:nvPr/>
          </p:nvCxnSpPr>
          <p:spPr>
            <a:xfrm>
              <a:off x="7956376" y="1887394"/>
              <a:ext cx="0" cy="3053774"/>
            </a:xfrm>
            <a:prstGeom prst="line">
              <a:avLst/>
            </a:prstGeom>
            <a:ln w="762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876256" y="1887394"/>
              <a:ext cx="1080120" cy="0"/>
            </a:xfrm>
            <a:prstGeom prst="line">
              <a:avLst/>
            </a:prstGeom>
            <a:ln w="57150">
              <a:solidFill>
                <a:srgbClr val="FFC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6804248" y="4869160"/>
              <a:ext cx="1080120" cy="0"/>
            </a:xfrm>
            <a:prstGeom prst="line">
              <a:avLst/>
            </a:prstGeom>
            <a:ln w="57150">
              <a:solidFill>
                <a:srgbClr val="FFC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804248" y="1412776"/>
            <a:ext cx="1584176" cy="4184245"/>
            <a:chOff x="6804248" y="1412776"/>
            <a:chExt cx="1584176" cy="4184245"/>
          </a:xfrm>
        </p:grpSpPr>
        <p:cxnSp>
          <p:nvCxnSpPr>
            <p:cNvPr id="34" name="Straight Connector 33"/>
            <p:cNvCxnSpPr/>
            <p:nvPr/>
          </p:nvCxnSpPr>
          <p:spPr>
            <a:xfrm>
              <a:off x="8388424" y="1412776"/>
              <a:ext cx="0" cy="4160495"/>
            </a:xfrm>
            <a:prstGeom prst="line">
              <a:avLst/>
            </a:prstGeom>
            <a:ln w="762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6804248" y="1412776"/>
              <a:ext cx="1584176" cy="0"/>
            </a:xfrm>
            <a:prstGeom prst="line">
              <a:avLst/>
            </a:prstGeom>
            <a:ln w="57150">
              <a:solidFill>
                <a:srgbClr val="00B0F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23" idx="3"/>
            </p:cNvCxnSpPr>
            <p:nvPr/>
          </p:nvCxnSpPr>
          <p:spPr>
            <a:xfrm flipH="1">
              <a:off x="6804248" y="5591611"/>
              <a:ext cx="1494690" cy="5410"/>
            </a:xfrm>
            <a:prstGeom prst="line">
              <a:avLst/>
            </a:prstGeom>
            <a:ln w="57150">
              <a:solidFill>
                <a:srgbClr val="00B0F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48" name="Straight Arrow Connector 47"/>
          <p:cNvCxnSpPr/>
          <p:nvPr/>
        </p:nvCxnSpPr>
        <p:spPr>
          <a:xfrm>
            <a:off x="1022229" y="3012571"/>
            <a:ext cx="1296144" cy="2576319"/>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4" idx="1"/>
          </p:cNvCxnSpPr>
          <p:nvPr/>
        </p:nvCxnSpPr>
        <p:spPr>
          <a:xfrm>
            <a:off x="1812494" y="2960948"/>
            <a:ext cx="599266" cy="717468"/>
          </a:xfrm>
          <a:prstGeom prst="straightConnector1">
            <a:avLst/>
          </a:prstGeom>
          <a:ln w="57150">
            <a:solidFill>
              <a:schemeClr val="accent5">
                <a:lumMod val="5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411760" y="4653136"/>
            <a:ext cx="4392488" cy="400110"/>
          </a:xfrm>
          <a:prstGeom prst="rect">
            <a:avLst/>
          </a:prstGeom>
          <a:solidFill>
            <a:schemeClr val="accent1">
              <a:lumMod val="75000"/>
            </a:schemeClr>
          </a:solidFill>
        </p:spPr>
        <p:txBody>
          <a:bodyPr wrap="square" rtlCol="0">
            <a:spAutoFit/>
          </a:bodyPr>
          <a:lstStyle/>
          <a:p>
            <a:r>
              <a:rPr lang="en-GB" sz="2000" b="1" dirty="0" smtClean="0">
                <a:solidFill>
                  <a:srgbClr val="FFFF00"/>
                </a:solidFill>
                <a:latin typeface="+mn-lt"/>
              </a:rPr>
              <a:t>Meteorological variables</a:t>
            </a:r>
            <a:endParaRPr lang="en-GB" sz="2000" b="1" dirty="0">
              <a:solidFill>
                <a:srgbClr val="FFFF00"/>
              </a:solidFill>
              <a:latin typeface="+mn-lt"/>
            </a:endParaRPr>
          </a:p>
        </p:txBody>
      </p:sp>
      <p:grpSp>
        <p:nvGrpSpPr>
          <p:cNvPr id="73" name="Group 72"/>
          <p:cNvGrpSpPr/>
          <p:nvPr/>
        </p:nvGrpSpPr>
        <p:grpSpPr>
          <a:xfrm>
            <a:off x="6876256" y="4149080"/>
            <a:ext cx="720080" cy="720080"/>
            <a:chOff x="6876256" y="4149080"/>
            <a:chExt cx="720080" cy="720080"/>
          </a:xfrm>
        </p:grpSpPr>
        <p:cxnSp>
          <p:nvCxnSpPr>
            <p:cNvPr id="67" name="Straight Connector 66"/>
            <p:cNvCxnSpPr/>
            <p:nvPr/>
          </p:nvCxnSpPr>
          <p:spPr>
            <a:xfrm flipH="1">
              <a:off x="6876256" y="4149080"/>
              <a:ext cx="675337" cy="0"/>
            </a:xfrm>
            <a:prstGeom prst="line">
              <a:avLst/>
            </a:prstGeom>
            <a:ln w="57150">
              <a:solidFill>
                <a:schemeClr val="accent5">
                  <a:lumMod val="50000"/>
                </a:schemeClr>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6876256" y="4869160"/>
              <a:ext cx="675337" cy="0"/>
            </a:xfrm>
            <a:prstGeom prst="line">
              <a:avLst/>
            </a:prstGeom>
            <a:ln w="57150">
              <a:solidFill>
                <a:schemeClr val="accent5">
                  <a:lumMod val="50000"/>
                </a:schemeClr>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596336" y="4149080"/>
              <a:ext cx="0" cy="688268"/>
            </a:xfrm>
            <a:prstGeom prst="line">
              <a:avLst/>
            </a:prstGeom>
            <a:ln w="762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4243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4"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496" y="1474440"/>
            <a:ext cx="9108504" cy="4114800"/>
          </a:xfrm>
          <a:solidFill>
            <a:schemeClr val="bg1"/>
          </a:solidFill>
        </p:spPr>
        <p:txBody>
          <a:bodyPr/>
          <a:lstStyle/>
          <a:p>
            <a:pPr>
              <a:buClr>
                <a:srgbClr val="FC0128"/>
              </a:buClr>
            </a:pPr>
            <a:r>
              <a:rPr lang="en-GB" sz="2100" dirty="0">
                <a:solidFill>
                  <a:srgbClr val="000000"/>
                </a:solidFill>
              </a:rPr>
              <a:t>Interactive aerosols: Feedback on dynamics via radiation scheme:  </a:t>
            </a:r>
            <a:r>
              <a:rPr lang="en-GB" sz="1800" dirty="0" err="1">
                <a:solidFill>
                  <a:srgbClr val="FF0000"/>
                </a:solidFill>
              </a:rPr>
              <a:t>Tegen</a:t>
            </a:r>
            <a:r>
              <a:rPr lang="en-GB" sz="1800" dirty="0">
                <a:solidFill>
                  <a:srgbClr val="FF0000"/>
                </a:solidFill>
              </a:rPr>
              <a:t> AER climatology used in radiation scheme </a:t>
            </a:r>
            <a:r>
              <a:rPr lang="en-GB" sz="1800" dirty="0" smtClean="0">
                <a:solidFill>
                  <a:srgbClr val="FF0000"/>
                </a:solidFill>
              </a:rPr>
              <a:t>(MACC climatology will be used from CY43R3 onwards)</a:t>
            </a:r>
          </a:p>
          <a:p>
            <a:pPr>
              <a:buClr>
                <a:srgbClr val="FC0128"/>
              </a:buClr>
            </a:pPr>
            <a:r>
              <a:rPr lang="en-GB" sz="2100" dirty="0" smtClean="0">
                <a:solidFill>
                  <a:srgbClr val="000000"/>
                </a:solidFill>
              </a:rPr>
              <a:t>Use </a:t>
            </a:r>
            <a:r>
              <a:rPr lang="en-GB" sz="2100" dirty="0">
                <a:solidFill>
                  <a:srgbClr val="000000"/>
                </a:solidFill>
              </a:rPr>
              <a:t>of O3 (&amp; other fields) in the radiation scheme: 	</a:t>
            </a:r>
            <a:r>
              <a:rPr lang="en-GB" sz="2100" dirty="0" smtClean="0">
                <a:solidFill>
                  <a:srgbClr val="000000"/>
                </a:solidFill>
              </a:rPr>
              <a:t>	         </a:t>
            </a:r>
            <a:r>
              <a:rPr lang="en-GB" sz="1800" dirty="0" smtClean="0">
                <a:solidFill>
                  <a:srgbClr val="FF0000"/>
                </a:solidFill>
              </a:rPr>
              <a:t>MACC </a:t>
            </a:r>
            <a:r>
              <a:rPr lang="en-GB" sz="1800" dirty="0" err="1">
                <a:solidFill>
                  <a:srgbClr val="FF0000"/>
                </a:solidFill>
              </a:rPr>
              <a:t>climatologies</a:t>
            </a:r>
            <a:r>
              <a:rPr lang="en-GB" sz="1800" dirty="0">
                <a:solidFill>
                  <a:srgbClr val="FF0000"/>
                </a:solidFill>
              </a:rPr>
              <a:t> </a:t>
            </a:r>
            <a:r>
              <a:rPr lang="en-GB" sz="1800" dirty="0" smtClean="0">
                <a:solidFill>
                  <a:srgbClr val="FF0000"/>
                </a:solidFill>
              </a:rPr>
              <a:t>used</a:t>
            </a:r>
            <a:endParaRPr lang="en-GB" sz="1800" dirty="0" smtClean="0">
              <a:solidFill>
                <a:srgbClr val="0000FF"/>
              </a:solidFill>
            </a:endParaRPr>
          </a:p>
          <a:p>
            <a:pPr>
              <a:buClr>
                <a:srgbClr val="FC0128"/>
              </a:buClr>
            </a:pPr>
            <a:r>
              <a:rPr lang="en-GB" sz="2100" dirty="0" smtClean="0">
                <a:solidFill>
                  <a:srgbClr val="000000"/>
                </a:solidFill>
              </a:rPr>
              <a:t>RTTOV observation operator: </a:t>
            </a:r>
            <a:r>
              <a:rPr lang="en-GB" sz="2100" dirty="0">
                <a:solidFill>
                  <a:srgbClr val="000000"/>
                </a:solidFill>
              </a:rPr>
              <a:t>Use of </a:t>
            </a:r>
            <a:r>
              <a:rPr lang="en-GB" sz="2100" dirty="0" smtClean="0">
                <a:solidFill>
                  <a:srgbClr val="000000"/>
                </a:solidFill>
              </a:rPr>
              <a:t>O3</a:t>
            </a:r>
            <a:r>
              <a:rPr lang="en-GB" sz="2100" dirty="0">
                <a:solidFill>
                  <a:srgbClr val="000000"/>
                </a:solidFill>
              </a:rPr>
              <a:t>, CO2 analysis fields to improve the use of radiances sensitive to O3, CO2: </a:t>
            </a:r>
            <a:r>
              <a:rPr lang="en-GB" sz="1800" dirty="0" smtClean="0">
                <a:solidFill>
                  <a:srgbClr val="FF0000"/>
                </a:solidFill>
              </a:rPr>
              <a:t>model O3 </a:t>
            </a:r>
            <a:r>
              <a:rPr lang="en-GB" sz="1800" dirty="0">
                <a:solidFill>
                  <a:srgbClr val="FF0000"/>
                </a:solidFill>
              </a:rPr>
              <a:t>is used, but </a:t>
            </a:r>
            <a:r>
              <a:rPr lang="en-GB" sz="1800" dirty="0" err="1">
                <a:solidFill>
                  <a:srgbClr val="FF0000"/>
                </a:solidFill>
              </a:rPr>
              <a:t>climatologies</a:t>
            </a:r>
            <a:r>
              <a:rPr lang="en-GB" sz="1800" dirty="0">
                <a:solidFill>
                  <a:srgbClr val="FF0000"/>
                </a:solidFill>
              </a:rPr>
              <a:t> </a:t>
            </a:r>
            <a:r>
              <a:rPr lang="en-GB" sz="1800" dirty="0" smtClean="0">
                <a:solidFill>
                  <a:srgbClr val="FF0000"/>
                </a:solidFill>
              </a:rPr>
              <a:t>used for </a:t>
            </a:r>
            <a:r>
              <a:rPr lang="en-GB" sz="1800" dirty="0">
                <a:solidFill>
                  <a:srgbClr val="FF0000"/>
                </a:solidFill>
              </a:rPr>
              <a:t>other tracers (e.g. fixed CO2 value</a:t>
            </a:r>
            <a:r>
              <a:rPr lang="en-GB" sz="1800" dirty="0" smtClean="0">
                <a:solidFill>
                  <a:srgbClr val="FF0000"/>
                </a:solidFill>
              </a:rPr>
              <a:t>)</a:t>
            </a:r>
          </a:p>
          <a:p>
            <a:r>
              <a:rPr lang="en-GB" sz="2100" dirty="0" smtClean="0"/>
              <a:t>Dynamical coupling with wind/ T through TL and AD: </a:t>
            </a:r>
            <a:r>
              <a:rPr lang="en-GB" sz="1800" dirty="0" smtClean="0">
                <a:solidFill>
                  <a:srgbClr val="FF0000"/>
                </a:solidFill>
              </a:rPr>
              <a:t>turned off</a:t>
            </a:r>
          </a:p>
          <a:p>
            <a:r>
              <a:rPr lang="en-GB" sz="2100" dirty="0" smtClean="0"/>
              <a:t>Multivariate JB: Correlations between tracers and dynamical variables, e.g. O3 and </a:t>
            </a:r>
            <a:r>
              <a:rPr lang="en-GB" sz="2100" dirty="0" err="1" smtClean="0"/>
              <a:t>vorticity</a:t>
            </a:r>
            <a:r>
              <a:rPr lang="en-GB" sz="2100" dirty="0" smtClean="0"/>
              <a:t>; correlations between chemical species: </a:t>
            </a:r>
            <a:r>
              <a:rPr lang="en-GB" sz="1800" dirty="0" smtClean="0">
                <a:solidFill>
                  <a:srgbClr val="FF0000"/>
                </a:solidFill>
              </a:rPr>
              <a:t>univariate</a:t>
            </a:r>
          </a:p>
          <a:p>
            <a:endParaRPr lang="en-GB" sz="2100" dirty="0" smtClean="0"/>
          </a:p>
          <a:p>
            <a:endParaRPr lang="en-GB" sz="2100" dirty="0" smtClean="0"/>
          </a:p>
          <a:p>
            <a:endParaRPr lang="en-GB" sz="2100" dirty="0"/>
          </a:p>
        </p:txBody>
      </p:sp>
      <p:sp>
        <p:nvSpPr>
          <p:cNvPr id="2" name="Title 1"/>
          <p:cNvSpPr>
            <a:spLocks noGrp="1"/>
          </p:cNvSpPr>
          <p:nvPr>
            <p:ph type="title"/>
          </p:nvPr>
        </p:nvSpPr>
        <p:spPr>
          <a:xfrm>
            <a:off x="325760" y="53752"/>
            <a:ext cx="8134672" cy="1143000"/>
          </a:xfrm>
          <a:ln>
            <a:solidFill>
              <a:schemeClr val="bg1"/>
            </a:solidFill>
          </a:ln>
        </p:spPr>
        <p:txBody>
          <a:bodyPr/>
          <a:lstStyle/>
          <a:p>
            <a:r>
              <a:rPr lang="en-GB" sz="4000" dirty="0" smtClean="0"/>
              <a:t>2. Potential benefit for NWP</a:t>
            </a:r>
            <a:endParaRPr lang="en-GB" sz="4000" dirty="0"/>
          </a:p>
        </p:txBody>
      </p:sp>
    </p:spTree>
    <p:extLst>
      <p:ext uri="{BB962C8B-B14F-4D97-AF65-F5344CB8AC3E}">
        <p14:creationId xmlns:p14="http://schemas.microsoft.com/office/powerpoint/2010/main" val="16860066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981" y="332656"/>
            <a:ext cx="6298529" cy="489669"/>
          </a:xfrm>
        </p:spPr>
        <p:txBody>
          <a:bodyPr>
            <a:noAutofit/>
          </a:bodyPr>
          <a:lstStyle/>
          <a:p>
            <a:pPr algn="ctr"/>
            <a:r>
              <a:rPr lang="en-US" sz="2701" b="1" dirty="0">
                <a:latin typeface="Calibri" pitchFamily="36" charset="0"/>
                <a:ea typeface="ＭＳ Ｐゴシック" pitchFamily="36" charset="-128"/>
              </a:rPr>
              <a:t>Climatological AOD 550nm distribution </a:t>
            </a:r>
            <a:br>
              <a:rPr lang="en-US" sz="2701" b="1" dirty="0">
                <a:latin typeface="Calibri" pitchFamily="36" charset="0"/>
                <a:ea typeface="ＭＳ Ｐゴシック" pitchFamily="36" charset="-128"/>
              </a:rPr>
            </a:br>
            <a:r>
              <a:rPr lang="en-US" sz="2701" b="1" dirty="0">
                <a:latin typeface="Calibri" pitchFamily="36" charset="0"/>
                <a:ea typeface="ＭＳ Ｐゴシック" pitchFamily="36" charset="-128"/>
              </a:rPr>
              <a:t>MACC vs </a:t>
            </a:r>
            <a:r>
              <a:rPr lang="en-US" sz="2701" b="1" dirty="0" err="1">
                <a:latin typeface="Calibri" pitchFamily="36" charset="0"/>
                <a:ea typeface="ＭＳ Ｐゴシック" pitchFamily="36" charset="-128"/>
              </a:rPr>
              <a:t>Tegen</a:t>
            </a:r>
            <a:r>
              <a:rPr lang="en-US" sz="2701" b="1" dirty="0">
                <a:latin typeface="Calibri" pitchFamily="36" charset="0"/>
                <a:ea typeface="ＭＳ Ｐゴシック" pitchFamily="36" charset="-128"/>
              </a:rPr>
              <a:t> et al 1997 (OPER</a:t>
            </a:r>
            <a:r>
              <a:rPr lang="en-US" sz="2701" dirty="0">
                <a:latin typeface="Calibri" panose="020F0502020204030204" pitchFamily="34" charset="0"/>
              </a:rPr>
              <a:t>)</a:t>
            </a:r>
          </a:p>
        </p:txBody>
      </p:sp>
      <p:pic>
        <p:nvPicPr>
          <p:cNvPr id="5" name="Content Placeholder 4"/>
          <p:cNvPicPr>
            <a:picLocks noGrp="1" noChangeAspect="1"/>
          </p:cNvPicPr>
          <p:nvPr>
            <p:ph sz="quarter" idx="4294967295"/>
          </p:nvPr>
        </p:nvPicPr>
        <p:blipFill rotWithShape="1">
          <a:blip r:embed="rId3" cstate="print">
            <a:extLst>
              <a:ext uri="{28A0092B-C50C-407E-A947-70E740481C1C}">
                <a14:useLocalDpi xmlns:a14="http://schemas.microsoft.com/office/drawing/2010/main" val="0"/>
              </a:ext>
            </a:extLst>
          </a:blip>
          <a:srcRect t="32889" b="32106"/>
          <a:stretch/>
        </p:blipFill>
        <p:spPr>
          <a:xfrm>
            <a:off x="223122" y="1133806"/>
            <a:ext cx="8639856" cy="3024336"/>
          </a:xfrm>
          <a:prstGeom prst="rect">
            <a:avLst/>
          </a:prstGeom>
        </p:spPr>
      </p:pic>
      <p:sp>
        <p:nvSpPr>
          <p:cNvPr id="6" name="Content Placeholder 2"/>
          <p:cNvSpPr txBox="1">
            <a:spLocks/>
          </p:cNvSpPr>
          <p:nvPr/>
        </p:nvSpPr>
        <p:spPr>
          <a:xfrm>
            <a:off x="385996" y="4293096"/>
            <a:ext cx="8220498" cy="1614818"/>
          </a:xfrm>
          <a:prstGeom prst="rect">
            <a:avLst/>
          </a:prstGeom>
        </p:spPr>
        <p:txBody>
          <a:bodyPr lIns="0" tIns="0" rIns="0" bIns="0"/>
          <a:lstStyle>
            <a:lvl1pPr marL="0" indent="-180000"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ts val="2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600" dirty="0">
                <a:cs typeface="Arial" panose="020B0604020202020204" pitchFamily="34" charset="0"/>
              </a:rPr>
              <a:t>MACC </a:t>
            </a:r>
            <a:r>
              <a:rPr lang="en-GB" sz="1600" dirty="0" smtClean="0">
                <a:cs typeface="Arial" panose="020B0604020202020204" pitchFamily="34" charset="0"/>
              </a:rPr>
              <a:t>reanalysis (2003-2012</a:t>
            </a:r>
            <a:r>
              <a:rPr lang="en-GB" sz="1600" dirty="0">
                <a:cs typeface="Arial" panose="020B0604020202020204" pitchFamily="34" charset="0"/>
              </a:rPr>
              <a:t>): sources of biomass burning from GFAS, sulphate aerosol precursor from EDGAR 4.1, prognostic for sea salt and dust, revised dust model</a:t>
            </a:r>
          </a:p>
          <a:p>
            <a:pPr algn="just"/>
            <a:r>
              <a:rPr lang="en-GB" sz="1600" dirty="0"/>
              <a:t>Optical properties recomputed for RRTM spectral bands and for each aerosol type/size bin. Mass mixing ratio as input to radiation</a:t>
            </a:r>
          </a:p>
          <a:p>
            <a:pPr algn="just"/>
            <a:r>
              <a:rPr lang="en-GB" sz="1600" dirty="0"/>
              <a:t>Vertical distribution following an exponential decay with scale height derived from the MACC model for each aerosol type. Monthly varying for dust.</a:t>
            </a:r>
          </a:p>
        </p:txBody>
      </p:sp>
      <p:sp>
        <p:nvSpPr>
          <p:cNvPr id="7" name="TextBox 6"/>
          <p:cNvSpPr txBox="1"/>
          <p:nvPr/>
        </p:nvSpPr>
        <p:spPr>
          <a:xfrm>
            <a:off x="251520" y="856807"/>
            <a:ext cx="1645002" cy="276999"/>
          </a:xfrm>
          <a:prstGeom prst="rect">
            <a:avLst/>
          </a:prstGeom>
          <a:noFill/>
        </p:spPr>
        <p:txBody>
          <a:bodyPr wrap="none" rtlCol="0">
            <a:spAutoFit/>
          </a:bodyPr>
          <a:lstStyle/>
          <a:p>
            <a:r>
              <a:rPr lang="en-GB" sz="1200" b="1" dirty="0"/>
              <a:t>Credits: </a:t>
            </a:r>
            <a:r>
              <a:rPr lang="en-GB" sz="1200" b="1" dirty="0" err="1"/>
              <a:t>Alessio</a:t>
            </a:r>
            <a:r>
              <a:rPr lang="en-GB" sz="1200" b="1" dirty="0"/>
              <a:t> </a:t>
            </a:r>
            <a:r>
              <a:rPr lang="en-GB" sz="1200" b="1" dirty="0" err="1"/>
              <a:t>Bozzo</a:t>
            </a:r>
            <a:endParaRPr lang="en-GB" sz="1200" b="1" dirty="0"/>
          </a:p>
        </p:txBody>
      </p:sp>
    </p:spTree>
    <p:extLst>
      <p:ext uri="{BB962C8B-B14F-4D97-AF65-F5344CB8AC3E}">
        <p14:creationId xmlns:p14="http://schemas.microsoft.com/office/powerpoint/2010/main" val="578305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ECMWF</Template>
  <TotalTime>33684</TotalTime>
  <Words>7676</Words>
  <Application>Microsoft Office PowerPoint</Application>
  <PresentationFormat>On-screen Show (4:3)</PresentationFormat>
  <Paragraphs>677</Paragraphs>
  <Slides>55</Slides>
  <Notes>50</Notes>
  <HiddenSlides>1</HiddenSlides>
  <MMClips>0</MMClips>
  <ScaleCrop>false</ScaleCrop>
  <HeadingPairs>
    <vt:vector size="8" baseType="variant">
      <vt:variant>
        <vt:lpstr>Fonts Used</vt:lpstr>
      </vt:variant>
      <vt:variant>
        <vt:i4>15</vt:i4>
      </vt:variant>
      <vt:variant>
        <vt:lpstr>Theme</vt:lpstr>
      </vt:variant>
      <vt:variant>
        <vt:i4>4</vt:i4>
      </vt:variant>
      <vt:variant>
        <vt:lpstr>Embedded OLE Servers</vt:lpstr>
      </vt:variant>
      <vt:variant>
        <vt:i4>1</vt:i4>
      </vt:variant>
      <vt:variant>
        <vt:lpstr>Slide Titles</vt:lpstr>
      </vt:variant>
      <vt:variant>
        <vt:i4>55</vt:i4>
      </vt:variant>
    </vt:vector>
  </HeadingPairs>
  <TitlesOfParts>
    <vt:vector size="75" baseType="lpstr">
      <vt:lpstr>ＭＳ Ｐゴシック</vt:lpstr>
      <vt:lpstr>Albertus MT</vt:lpstr>
      <vt:lpstr>Arial</vt:lpstr>
      <vt:lpstr>Arial Black</vt:lpstr>
      <vt:lpstr>Calibri</vt:lpstr>
      <vt:lpstr>Comic Sans MS</vt:lpstr>
      <vt:lpstr>DejaVu Sans</vt:lpstr>
      <vt:lpstr>Helvetica</vt:lpstr>
      <vt:lpstr>Symbol</vt:lpstr>
      <vt:lpstr>Times</vt:lpstr>
      <vt:lpstr>Times New Roman</vt:lpstr>
      <vt:lpstr>Verdana</vt:lpstr>
      <vt:lpstr>Wingdings</vt:lpstr>
      <vt:lpstr>WP Greek Century</vt:lpstr>
      <vt:lpstr>WP Greek Courier</vt:lpstr>
      <vt:lpstr>ECMWF</vt:lpstr>
      <vt:lpstr>Custom Design</vt:lpstr>
      <vt:lpstr>1_ECMWF</vt:lpstr>
      <vt:lpstr>2_ECMWF</vt:lpstr>
      <vt:lpstr>Equation</vt:lpstr>
      <vt:lpstr>Atmospheric composition</vt:lpstr>
      <vt:lpstr>Data Assimilation of Atmospheric Composition</vt:lpstr>
      <vt:lpstr>Outline</vt:lpstr>
      <vt:lpstr>1. Introduction</vt:lpstr>
      <vt:lpstr>Composition-IFS (C-IFS)</vt:lpstr>
      <vt:lpstr>CAMS Service Provision </vt:lpstr>
      <vt:lpstr>CAMS data assimilation system</vt:lpstr>
      <vt:lpstr>2. Potential benefit for NWP</vt:lpstr>
      <vt:lpstr>Climatological AOD 550nm distribution  MACC vs Tegen et al 1997 (OPER)</vt:lpstr>
      <vt:lpstr>Impacts on forecast errors </vt:lpstr>
      <vt:lpstr>Impacts on FC errors</vt:lpstr>
      <vt:lpstr>Benefit of trace gases for NWP:   Variable CO2 in radiance assimilation</vt:lpstr>
      <vt:lpstr>Wind information from tracers</vt:lpstr>
      <vt:lpstr>Requirements to extract wind information from tracers</vt:lpstr>
      <vt:lpstr>PowerPoint Presentation</vt:lpstr>
      <vt:lpstr>PowerPoint Presentation</vt:lpstr>
      <vt:lpstr>Ozone increments at 10S</vt:lpstr>
      <vt:lpstr>PowerPoint Presentation</vt:lpstr>
      <vt:lpstr>3. Challenges for atm. composition data assimilation</vt:lpstr>
      <vt:lpstr>Challenges</vt:lpstr>
      <vt:lpstr>Chemical Lifetime vs. Spatial Scale</vt:lpstr>
      <vt:lpstr>Emission Estimates</vt:lpstr>
      <vt:lpstr>Emission Processes </vt:lpstr>
      <vt:lpstr>Importance of emissions (Russian fires 2010)</vt:lpstr>
      <vt:lpstr>Importance of fire emissions on tropospheric NO2</vt:lpstr>
      <vt:lpstr>Impact of anthropogenic emissions: CO Bias - GAW Europa timeseries</vt:lpstr>
      <vt:lpstr>Short lived memory of NO2 assimilation</vt:lpstr>
      <vt:lpstr>4. Observations of atmospheric composition</vt:lpstr>
      <vt:lpstr>Satellite observations</vt:lpstr>
      <vt:lpstr>Reactive gases data availability in CAMS NRT system 20170201, 12z</vt:lpstr>
      <vt:lpstr>Greenhouse gases data availability in CAMS ‘NRT’ GHG  system: 20160224, 0z &amp; 12z</vt:lpstr>
      <vt:lpstr>Issues with Observations</vt:lpstr>
      <vt:lpstr>PowerPoint Presentation</vt:lpstr>
      <vt:lpstr>PowerPoint Presentation</vt:lpstr>
      <vt:lpstr>PowerPoint Presentation</vt:lpstr>
      <vt:lpstr>5. Aerosol  DATA assimilation </vt:lpstr>
      <vt:lpstr>4D-Var assimilation system for aerosols</vt:lpstr>
      <vt:lpstr>Aerosols in the ECMWF IFS (C-IFS)</vt:lpstr>
      <vt:lpstr>PowerPoint Presentation</vt:lpstr>
      <vt:lpstr>AOD data availability in CAMS NRT system,  20170201, 12z</vt:lpstr>
      <vt:lpstr>How does it work?</vt:lpstr>
      <vt:lpstr>PowerPoint Presentation</vt:lpstr>
      <vt:lpstr>Example for wrong aerosol attribution</vt:lpstr>
      <vt:lpstr>Why we need profiling data for aerosol assimilation</vt:lpstr>
      <vt:lpstr>PowerPoint Presentation</vt:lpstr>
      <vt:lpstr>6. Concluding remarks</vt:lpstr>
      <vt:lpstr>atmosphere.copernicus.eu  </vt:lpstr>
      <vt:lpstr>References: Reactive Gases</vt:lpstr>
      <vt:lpstr>References: Reactive Gases</vt:lpstr>
      <vt:lpstr>References: Reactive Gases</vt:lpstr>
      <vt:lpstr>References: Areosols</vt:lpstr>
      <vt:lpstr>References: Areosols</vt:lpstr>
      <vt:lpstr>References: Greenhouse Gases</vt:lpstr>
      <vt:lpstr>References: Greenhouse Gases</vt:lpstr>
      <vt:lpstr>References: General</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Richard Engelen</dc:creator>
  <cp:lastModifiedBy>Antje Inness</cp:lastModifiedBy>
  <cp:revision>928</cp:revision>
  <cp:lastPrinted>2017-03-27T11:01:44Z</cp:lastPrinted>
  <dcterms:created xsi:type="dcterms:W3CDTF">2010-04-15T15:14:41Z</dcterms:created>
  <dcterms:modified xsi:type="dcterms:W3CDTF">2017-03-27T11:05:47Z</dcterms:modified>
</cp:coreProperties>
</file>