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</p:sldMasterIdLst>
  <p:notesMasterIdLst>
    <p:notesMasterId r:id="rId41"/>
  </p:notesMasterIdLst>
  <p:handoutMasterIdLst>
    <p:handoutMasterId r:id="rId42"/>
  </p:handoutMasterIdLst>
  <p:sldIdLst>
    <p:sldId id="456" r:id="rId2"/>
    <p:sldId id="441" r:id="rId3"/>
    <p:sldId id="392" r:id="rId4"/>
    <p:sldId id="423" r:id="rId5"/>
    <p:sldId id="424" r:id="rId6"/>
    <p:sldId id="425" r:id="rId7"/>
    <p:sldId id="426" r:id="rId8"/>
    <p:sldId id="448" r:id="rId9"/>
    <p:sldId id="468" r:id="rId10"/>
    <p:sldId id="475" r:id="rId11"/>
    <p:sldId id="476" r:id="rId12"/>
    <p:sldId id="461" r:id="rId13"/>
    <p:sldId id="357" r:id="rId14"/>
    <p:sldId id="457" r:id="rId15"/>
    <p:sldId id="427" r:id="rId16"/>
    <p:sldId id="411" r:id="rId17"/>
    <p:sldId id="412" r:id="rId18"/>
    <p:sldId id="337" r:id="rId19"/>
    <p:sldId id="338" r:id="rId20"/>
    <p:sldId id="469" r:id="rId21"/>
    <p:sldId id="429" r:id="rId22"/>
    <p:sldId id="455" r:id="rId23"/>
    <p:sldId id="471" r:id="rId24"/>
    <p:sldId id="477" r:id="rId25"/>
    <p:sldId id="479" r:id="rId26"/>
    <p:sldId id="430" r:id="rId27"/>
    <p:sldId id="431" r:id="rId28"/>
    <p:sldId id="451" r:id="rId29"/>
    <p:sldId id="480" r:id="rId30"/>
    <p:sldId id="481" r:id="rId31"/>
    <p:sldId id="435" r:id="rId32"/>
    <p:sldId id="472" r:id="rId33"/>
    <p:sldId id="473" r:id="rId34"/>
    <p:sldId id="474" r:id="rId35"/>
    <p:sldId id="459" r:id="rId36"/>
    <p:sldId id="408" r:id="rId37"/>
    <p:sldId id="460" r:id="rId38"/>
    <p:sldId id="410" r:id="rId39"/>
    <p:sldId id="439" r:id="rId40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3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6A6E8"/>
    <a:srgbClr val="0066FF"/>
    <a:srgbClr val="FF0000"/>
    <a:srgbClr val="F5F5FD"/>
    <a:srgbClr val="FF9900"/>
    <a:srgbClr val="00FFFF"/>
    <a:srgbClr val="FFFF66"/>
    <a:srgbClr val="00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47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70"/>
    </p:cViewPr>
  </p:sorterViewPr>
  <p:notesViewPr>
    <p:cSldViewPr snapToGrid="0">
      <p:cViewPr>
        <p:scale>
          <a:sx n="100" d="100"/>
          <a:sy n="100" d="100"/>
        </p:scale>
        <p:origin x="-1074" y="-72"/>
      </p:cViewPr>
      <p:guideLst>
        <p:guide orient="horz" pos="3120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6756"/>
            <a:ext cx="2949314" cy="46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086" tIns="47543" rIns="95086" bIns="47543" numCol="1" anchor="b" anchorCtr="0" compatLnSpc="1">
            <a:prstTxWarp prst="textNoShape">
              <a:avLst/>
            </a:prstTxWarp>
          </a:bodyPr>
          <a:lstStyle>
            <a:lvl1pPr defTabSz="950986">
              <a:defRPr sz="1200"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97480" y="9416756"/>
            <a:ext cx="2875460" cy="46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086" tIns="47543" rIns="95086" bIns="47543" numCol="1" anchor="b" anchorCtr="0" compatLnSpc="1">
            <a:prstTxWarp prst="textNoShape">
              <a:avLst/>
            </a:prstTxWarp>
          </a:bodyPr>
          <a:lstStyle>
            <a:lvl1pPr algn="r" defTabSz="950986">
              <a:defRPr sz="1200">
                <a:latin typeface="Times New Roman" pitchFamily="18" charset="0"/>
              </a:defRPr>
            </a:lvl1pPr>
          </a:lstStyle>
          <a:p>
            <a:r>
              <a:rPr lang="en-GB"/>
              <a:t>Page </a:t>
            </a:r>
            <a:fld id="{E5374B2B-5269-4B6B-AF34-CB1E255007F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552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2892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t" anchorCtr="0" compatLnSpc="1">
            <a:prstTxWarp prst="textNoShape">
              <a:avLst/>
            </a:prstTxWarp>
          </a:bodyPr>
          <a:lstStyle>
            <a:lvl1pPr defTabSz="950986">
              <a:defRPr sz="1200"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893" y="0"/>
            <a:ext cx="2942892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t" anchorCtr="0" compatLnSpc="1">
            <a:prstTxWarp prst="textNoShape">
              <a:avLst/>
            </a:prstTxWarp>
          </a:bodyPr>
          <a:lstStyle>
            <a:lvl1pPr algn="r" defTabSz="950986">
              <a:defRPr sz="1200"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05" y="4705988"/>
            <a:ext cx="4983490" cy="445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788"/>
            <a:ext cx="2942892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b" anchorCtr="0" compatLnSpc="1">
            <a:prstTxWarp prst="textNoShape">
              <a:avLst/>
            </a:prstTxWarp>
          </a:bodyPr>
          <a:lstStyle>
            <a:lvl1pPr defTabSz="950986">
              <a:defRPr sz="1200"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609" y="9408788"/>
            <a:ext cx="2942891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b" anchorCtr="0" compatLnSpc="1">
            <a:prstTxWarp prst="textNoShape">
              <a:avLst/>
            </a:prstTxWarp>
          </a:bodyPr>
          <a:lstStyle>
            <a:lvl1pPr algn="r" defTabSz="950986">
              <a:defRPr sz="1200">
                <a:latin typeface="Times New Roman" pitchFamily="18" charset="0"/>
              </a:defRPr>
            </a:lvl1pPr>
          </a:lstStyle>
          <a:p>
            <a:fld id="{005B8F2C-CE80-4581-9E1C-7DDBB4EB606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6310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962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E98AE-6782-494A-B889-3A14FE9CA758}" type="slidenum">
              <a:rPr lang="en-GB"/>
              <a:pPr/>
              <a:t>1</a:t>
            </a:fld>
            <a:endParaRPr lang="en-GB"/>
          </a:p>
        </p:txBody>
      </p:sp>
      <p:sp>
        <p:nvSpPr>
          <p:cNvPr id="962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2950"/>
            <a:ext cx="4953000" cy="3714750"/>
          </a:xfrm>
          <a:ln/>
        </p:spPr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0" y="4705988"/>
            <a:ext cx="5436242" cy="4457381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899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May 2000May 2001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Cloud Parametrizationclouds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3B8A79-FD50-41E9-8D28-267E051FE00A}" type="slidenum">
              <a:rPr lang="en-GB"/>
              <a:pPr/>
              <a:t>23</a:t>
            </a:fld>
            <a:endParaRPr lang="en-GB"/>
          </a:p>
        </p:txBody>
      </p:sp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41363"/>
            <a:ext cx="4948237" cy="3711575"/>
          </a:xfrm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6" y="4701524"/>
            <a:ext cx="4983490" cy="4450053"/>
          </a:xfrm>
        </p:spPr>
        <p:txBody>
          <a:bodyPr lIns="90859" tIns="45429" rIns="90859" bIns="45429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19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05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880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A9D382-85AD-4C50-84E8-FC36DC5ADDAD}" type="slidenum">
              <a:rPr lang="en-GB"/>
              <a:pPr/>
              <a:t>28</a:t>
            </a:fld>
            <a:endParaRPr lang="en-GB"/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1400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 txBox="1">
            <a:spLocks noGrp="1" noChangeArrowheads="1"/>
          </p:cNvSpPr>
          <p:nvPr/>
        </p:nvSpPr>
        <p:spPr bwMode="auto">
          <a:xfrm>
            <a:off x="1" y="4"/>
            <a:ext cx="2942892" cy="49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73" tIns="46289" rIns="92573" bIns="46289"/>
          <a:lstStyle/>
          <a:p>
            <a:pPr defTabSz="926918"/>
            <a:r>
              <a:rPr lang="en-GB" sz="1200" dirty="0"/>
              <a:t>ECMWF Training Course</a:t>
            </a:r>
          </a:p>
        </p:txBody>
      </p:sp>
      <p:sp>
        <p:nvSpPr>
          <p:cNvPr id="41987" name="Rectangle 3"/>
          <p:cNvSpPr txBox="1">
            <a:spLocks noGrp="1" noChangeArrowheads="1"/>
          </p:cNvSpPr>
          <p:nvPr/>
        </p:nvSpPr>
        <p:spPr bwMode="auto">
          <a:xfrm>
            <a:off x="3851611" y="4"/>
            <a:ext cx="2942891" cy="49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73" tIns="46289" rIns="92573" bIns="46289"/>
          <a:lstStyle/>
          <a:p>
            <a:pPr algn="r" defTabSz="926918"/>
            <a:r>
              <a:rPr lang="en-GB" sz="1200" dirty="0"/>
              <a:t>02 May 2000</a:t>
            </a:r>
          </a:p>
        </p:txBody>
      </p:sp>
      <p:sp>
        <p:nvSpPr>
          <p:cNvPr id="41988" name="Rectangle 6"/>
          <p:cNvSpPr txBox="1">
            <a:spLocks noGrp="1" noChangeArrowheads="1"/>
          </p:cNvSpPr>
          <p:nvPr/>
        </p:nvSpPr>
        <p:spPr bwMode="auto">
          <a:xfrm>
            <a:off x="1" y="9410383"/>
            <a:ext cx="2942892" cy="49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73" tIns="46289" rIns="92573" bIns="46289" anchor="b"/>
          <a:lstStyle/>
          <a:p>
            <a:pPr defTabSz="926918"/>
            <a:r>
              <a:rPr lang="en-GB" sz="1200" dirty="0"/>
              <a:t>Moist Processes</a:t>
            </a:r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20618">
              <a:lnSpc>
                <a:spcPct val="90000"/>
              </a:lnSpc>
              <a:spcBef>
                <a:spcPct val="40000"/>
              </a:spcBef>
              <a:defRPr/>
            </a:pPr>
            <a:endParaRPr lang="en-US" baseline="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865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May 2000May 2001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Cloud Parametrizationclouds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74FD55-C434-4C82-965E-F1BE65A38547}" type="slidenum">
              <a:rPr lang="en-GB"/>
              <a:pPr/>
              <a:t>32</a:t>
            </a:fld>
            <a:endParaRPr lang="en-GB"/>
          </a:p>
        </p:txBody>
      </p:sp>
      <p:sp>
        <p:nvSpPr>
          <p:cNvPr id="74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54587" cy="3716338"/>
          </a:xfrm>
          <a:ln/>
        </p:spPr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6" y="4707583"/>
            <a:ext cx="4983490" cy="4455788"/>
          </a:xfrm>
        </p:spPr>
        <p:txBody>
          <a:bodyPr lIns="90859" tIns="45429" rIns="90859" bIns="45429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380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May 2000May 2001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Cloud Parametrizationclouds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74FD55-C434-4C82-965E-F1BE65A38547}" type="slidenum">
              <a:rPr lang="en-GB"/>
              <a:pPr/>
              <a:t>33</a:t>
            </a:fld>
            <a:endParaRPr lang="en-GB"/>
          </a:p>
        </p:txBody>
      </p:sp>
      <p:sp>
        <p:nvSpPr>
          <p:cNvPr id="74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54587" cy="3716338"/>
          </a:xfrm>
          <a:ln/>
        </p:spPr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6" y="4707583"/>
            <a:ext cx="4983490" cy="4455788"/>
          </a:xfrm>
        </p:spPr>
        <p:txBody>
          <a:bodyPr lIns="90859" tIns="45429" rIns="90859" bIns="45429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308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993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B5049E-86AA-4270-B595-5EB1F31A754D}" type="slidenum">
              <a:rPr lang="en-GB"/>
              <a:pPr/>
              <a:t>36</a:t>
            </a:fld>
            <a:endParaRPr lang="en-GB"/>
          </a:p>
        </p:txBody>
      </p:sp>
      <p:sp>
        <p:nvSpPr>
          <p:cNvPr id="993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993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461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Times New Roman" pitchFamily="-107" charset="0"/>
                <a:ea typeface="ＭＳ Ｐゴシック" pitchFamily="-107" charset="-128"/>
              </a:rPr>
              <a:t>ECMWF Training Course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Times New Roman" pitchFamily="-107" charset="0"/>
                <a:ea typeface="ＭＳ Ｐゴシック" pitchFamily="-107" charset="-128"/>
              </a:rPr>
              <a:t>02 May 2000</a:t>
            </a:r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Times New Roman" pitchFamily="-107" charset="0"/>
                <a:ea typeface="ＭＳ Ｐゴシック" pitchFamily="-107" charset="-128"/>
              </a:rPr>
              <a:t>Moist Processes</a:t>
            </a:r>
          </a:p>
        </p:txBody>
      </p:sp>
      <p:sp>
        <p:nvSpPr>
          <p:cNvPr id="26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Times New Roman" pitchFamily="-107" charset="0"/>
                <a:ea typeface="ＭＳ Ｐゴシック" pitchFamily="-107" charset="-128"/>
              </a:rPr>
              <a:t>Huge complexity and uncertainty in atmospheric motions and physical processes right from the global scale to the micro-scale. It’s amazing that we get anything right, but we do. And that’s because there are some basic physical principles that allow us to approximate the real world in a relatively simple way.</a:t>
            </a:r>
          </a:p>
          <a:p>
            <a:r>
              <a:rPr lang="en-US" smtClean="0">
                <a:latin typeface="Times New Roman" pitchFamily="-107" charset="0"/>
                <a:ea typeface="ＭＳ Ｐゴシック" pitchFamily="-107" charset="-128"/>
              </a:rPr>
              <a:t>As we go to smaller scales, the timescales for processes also become shorter, but what scales are  important for predictability? </a:t>
            </a:r>
          </a:p>
        </p:txBody>
      </p:sp>
    </p:spTree>
    <p:extLst>
      <p:ext uri="{BB962C8B-B14F-4D97-AF65-F5344CB8AC3E}">
        <p14:creationId xmlns:p14="http://schemas.microsoft.com/office/powerpoint/2010/main" val="772817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Real world a continuum of different</a:t>
            </a:r>
            <a:r>
              <a:rPr lang="en-GB" baseline="0" dirty="0" smtClean="0"/>
              <a:t> particles, but can be simplified into discrete categories.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Cloud ParametrizationClouds 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B8F2C-CE80-4581-9E1C-7DDBB4EB60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486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44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F876D5-62FC-488C-A7FE-A4B5169815F3}" type="slidenum">
              <a:rPr lang="en-GB"/>
              <a:pPr/>
              <a:t>3</a:t>
            </a:fld>
            <a:endParaRPr lang="en-GB"/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096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1601 became Imperial mathematician to Emperor Rudolf II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B8F2C-CE80-4581-9E1C-7DDBB4EB60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036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Could</a:t>
            </a:r>
            <a:r>
              <a:rPr lang="en-GB" baseline="0" dirty="0" smtClean="0"/>
              <a:t> mention molecules moving on surface depending whether diffusion limited. Max SVP diff at -15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Cloud ParametrizationClouds 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B8F2C-CE80-4581-9E1C-7DDBB4EB606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430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768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33C60B-2994-4A55-B377-760DFB0FFF70}" type="slidenum">
              <a:rPr lang="en-GB"/>
              <a:pPr/>
              <a:t>18</a:t>
            </a:fld>
            <a:endParaRPr lang="en-GB"/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83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788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A0466E-8608-4304-B077-B1DE84F65BAD}" type="slidenum">
              <a:rPr lang="en-GB"/>
              <a:pPr/>
              <a:t>19</a:t>
            </a:fld>
            <a:endParaRPr lang="en-GB"/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03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 txBox="1">
            <a:spLocks noGrp="1" noChangeArrowheads="1"/>
          </p:cNvSpPr>
          <p:nvPr/>
        </p:nvSpPr>
        <p:spPr bwMode="auto">
          <a:xfrm>
            <a:off x="1" y="0"/>
            <a:ext cx="2942892" cy="49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83" tIns="46294" rIns="92583" bIns="46294"/>
          <a:lstStyle/>
          <a:p>
            <a:pPr defTabSz="927011"/>
            <a:r>
              <a:rPr lang="en-GB" sz="1200"/>
              <a:t>ECMWF Training Course</a:t>
            </a:r>
          </a:p>
        </p:txBody>
      </p:sp>
      <p:sp>
        <p:nvSpPr>
          <p:cNvPr id="9219" name="Rectangle 3"/>
          <p:cNvSpPr txBox="1">
            <a:spLocks noGrp="1" noChangeArrowheads="1"/>
          </p:cNvSpPr>
          <p:nvPr/>
        </p:nvSpPr>
        <p:spPr bwMode="auto">
          <a:xfrm>
            <a:off x="3851610" y="0"/>
            <a:ext cx="2942891" cy="49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83" tIns="46294" rIns="92583" bIns="46294"/>
          <a:lstStyle/>
          <a:p>
            <a:pPr algn="r" defTabSz="927011"/>
            <a:r>
              <a:rPr lang="en-GB" sz="1200"/>
              <a:t>02 May 2000</a:t>
            </a:r>
          </a:p>
        </p:txBody>
      </p:sp>
      <p:sp>
        <p:nvSpPr>
          <p:cNvPr id="9220" name="Rectangle 6"/>
          <p:cNvSpPr txBox="1">
            <a:spLocks noGrp="1" noChangeArrowheads="1"/>
          </p:cNvSpPr>
          <p:nvPr/>
        </p:nvSpPr>
        <p:spPr bwMode="auto">
          <a:xfrm>
            <a:off x="1" y="9398272"/>
            <a:ext cx="2942892" cy="494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83" tIns="46294" rIns="92583" bIns="46294" anchor="b"/>
          <a:lstStyle/>
          <a:p>
            <a:pPr defTabSz="927011"/>
            <a:r>
              <a:rPr lang="en-GB" sz="1200"/>
              <a:t>Moist Processes</a:t>
            </a:r>
          </a:p>
        </p:txBody>
      </p:sp>
      <p:sp>
        <p:nvSpPr>
          <p:cNvPr id="92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50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819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6B5E61-A148-4F13-A315-DF8CF215E187}" type="slidenum">
              <a:rPr lang="en-GB"/>
              <a:pPr/>
              <a:t>22</a:t>
            </a:fld>
            <a:endParaRPr lang="en-GB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769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EDF211-4C7F-498F-B4FF-81D7FEE3CA8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5F427A-8B84-4760-AF8C-A10100A90FD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200025"/>
            <a:ext cx="2171700" cy="5895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00025"/>
            <a:ext cx="6362700" cy="5895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81AB72-0E2C-433B-BE89-2A68ACC3A90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0025"/>
            <a:ext cx="7315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676400"/>
            <a:ext cx="42291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76400"/>
            <a:ext cx="42291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86D12-D606-417F-AB1D-C0CA0601DD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0025"/>
            <a:ext cx="7315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676400"/>
            <a:ext cx="42291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676400"/>
            <a:ext cx="42291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962400"/>
            <a:ext cx="42291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28349B-19A2-4761-BB24-ACA13EB94D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0025"/>
            <a:ext cx="7315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676400"/>
            <a:ext cx="42291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762500" y="1676400"/>
            <a:ext cx="42291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8D2933-8F67-4FEA-9FD6-B033470F012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66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41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F6234D-3F5B-4F2C-944E-619FDBB4AF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FF3F32-C3E0-4E2C-A874-3C01F2714E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764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764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96D738-7290-46A0-917A-291C9442529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ADF5D6-21D4-448E-B797-F13B891873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DE2AD-BF1A-4BCB-8252-4E022603AB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CF925B-73C6-42B8-8C7F-635E43605F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F6B9CC-5710-4466-A7A5-F8771D63483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41E7D5-4EEE-45C2-AA8F-7474CF3DA2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00025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76400"/>
            <a:ext cx="8610600" cy="4419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77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77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77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897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8527D573-BEF7-485B-B426-9CE41463A78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77191" name="Line 7"/>
          <p:cNvSpPr>
            <a:spLocks noChangeShapeType="1"/>
          </p:cNvSpPr>
          <p:nvPr/>
        </p:nvSpPr>
        <p:spPr bwMode="auto">
          <a:xfrm>
            <a:off x="304800" y="1198479"/>
            <a:ext cx="8686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2" name="Picture 8" descr="ecmwf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077200" y="374650"/>
            <a:ext cx="7905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8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  <a:ea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\\ad.ecmwf.int\ECMWF\Homes\unix\presentations\forbes\TC2013\movie_dendrite_growth.avi" TargetMode="External"/><Relationship Id="rId1" Type="http://schemas.microsoft.com/office/2007/relationships/media" Target="file:///\\ad.ecmwf.int\ECMWF\Homes\unix\presentations\forbes\TC2013\movie_dendrite_growth.avi" TargetMode="Externa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51.w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8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54.gi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50.wmf"/><Relationship Id="rId5" Type="http://schemas.openxmlformats.org/officeDocument/2006/relationships/image" Target="../media/image47.wmf"/><Relationship Id="rId15" Type="http://schemas.openxmlformats.org/officeDocument/2006/relationships/image" Target="../media/image53.gi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49.wmf"/><Relationship Id="rId14" Type="http://schemas.openxmlformats.org/officeDocument/2006/relationships/image" Target="../media/image52.gi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8.wmf"/><Relationship Id="rId5" Type="http://schemas.openxmlformats.org/officeDocument/2006/relationships/image" Target="../media/image55.wmf"/><Relationship Id="rId10" Type="http://schemas.openxmlformats.org/officeDocument/2006/relationships/image" Target="../media/image57.wmf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2.pn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11" Type="http://schemas.openxmlformats.org/officeDocument/2006/relationships/image" Target="../media/image3.png"/><Relationship Id="rId5" Type="http://schemas.openxmlformats.org/officeDocument/2006/relationships/image" Target="../media/image65.jpeg"/><Relationship Id="rId15" Type="http://schemas.openxmlformats.org/officeDocument/2006/relationships/image" Target="../media/image36.png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Relationship Id="rId14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Cloud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0" y="1588"/>
            <a:ext cx="9174163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8000" y="165100"/>
            <a:ext cx="8153400" cy="2336800"/>
          </a:xfrm>
          <a:prstGeom prst="rect">
            <a:avLst/>
          </a:prstGeom>
          <a:solidFill>
            <a:srgbClr val="F5F5FD">
              <a:alpha val="49804"/>
            </a:srgbClr>
          </a:solidFill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Numerical Weather Prediction </a:t>
            </a:r>
            <a:b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</a:b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Parametrization of </a:t>
            </a: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Subgrid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 Physical Processes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/>
            </a:r>
            <a:b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</a:b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Clouds (2)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/>
            </a:r>
            <a:b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</a:br>
            <a:r>
              <a:rPr lang="en-GB" sz="3600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+mj-cs"/>
              </a:rPr>
              <a:t>Ice and Mixed-Phase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 Microphysics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968501" y="4152900"/>
            <a:ext cx="5029199" cy="2133600"/>
          </a:xfrm>
          <a:prstGeom prst="rect">
            <a:avLst/>
          </a:prstGeom>
          <a:solidFill>
            <a:srgbClr val="F5F5FD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sz="2800" b="1" dirty="0">
                <a:latin typeface="Helvetica" pitchFamily="34" charset="0"/>
              </a:rPr>
              <a:t>Richard Forbes</a:t>
            </a:r>
          </a:p>
          <a:p>
            <a:pPr algn="ctr">
              <a:spcBef>
                <a:spcPct val="20000"/>
              </a:spcBef>
            </a:pPr>
            <a:r>
              <a:rPr lang="en-GB" sz="2400" dirty="0" smtClean="0">
                <a:latin typeface="Helvetica" pitchFamily="34" charset="0"/>
              </a:rPr>
              <a:t>(with thanks to Adrian Tompkins and Christian </a:t>
            </a:r>
            <a:r>
              <a:rPr lang="en-GB" sz="2400" dirty="0" err="1" smtClean="0">
                <a:latin typeface="Helvetica" pitchFamily="34" charset="0"/>
              </a:rPr>
              <a:t>Jakob</a:t>
            </a:r>
            <a:r>
              <a:rPr lang="en-GB" sz="2400" dirty="0" smtClean="0">
                <a:latin typeface="Helvetica" pitchFamily="34" charset="0"/>
              </a:rPr>
              <a:t>)</a:t>
            </a:r>
          </a:p>
          <a:p>
            <a:pPr algn="ctr">
              <a:spcBef>
                <a:spcPct val="20000"/>
              </a:spcBef>
            </a:pPr>
            <a:endParaRPr lang="en-GB" sz="2000" b="1" dirty="0">
              <a:latin typeface="Helvetica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en-GB" sz="2400" b="1" dirty="0">
                <a:latin typeface="Helvetica" pitchFamily="34" charset="0"/>
              </a:rPr>
              <a:t>forbes@ecmwf.int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upersaturation_timeline.gif"/>
          <p:cNvPicPr>
            <a:picLocks noChangeAspect="1"/>
          </p:cNvPicPr>
          <p:nvPr/>
        </p:nvPicPr>
        <p:blipFill rotWithShape="1">
          <a:blip r:embed="rId2" cstate="print"/>
          <a:srcRect r="66717"/>
          <a:stretch/>
        </p:blipFill>
        <p:spPr>
          <a:xfrm>
            <a:off x="360609" y="1791695"/>
            <a:ext cx="2730322" cy="3540158"/>
          </a:xfrm>
          <a:prstGeom prst="rect">
            <a:avLst/>
          </a:prstGeom>
        </p:spPr>
      </p:pic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8D13-2E4D-408A-9C0B-2C9F8B377F09}" type="slidenum">
              <a:rPr lang="en-GB"/>
              <a:pPr/>
              <a:t>10</a:t>
            </a:fld>
            <a:endParaRPr lang="en-GB"/>
          </a:p>
        </p:txBody>
      </p:sp>
      <p:sp>
        <p:nvSpPr>
          <p:cNvPr id="674829" name="Text Box 13"/>
          <p:cNvSpPr txBox="1">
            <a:spLocks noChangeArrowheads="1"/>
          </p:cNvSpPr>
          <p:nvPr/>
        </p:nvSpPr>
        <p:spPr bwMode="auto">
          <a:xfrm>
            <a:off x="580977" y="1352282"/>
            <a:ext cx="8034989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0975" indent="-180975" algn="l"/>
            <a:r>
              <a:rPr lang="en-GB" dirty="0" smtClean="0">
                <a:latin typeface="Arial" charset="0"/>
              </a:rPr>
              <a:t>Evolution of an air parcel subjected to adiabatic cooling at low temperatures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28076" y="103032"/>
            <a:ext cx="7071214" cy="838200"/>
          </a:xfrm>
        </p:spPr>
        <p:txBody>
          <a:bodyPr/>
          <a:lstStyle/>
          <a:p>
            <a:pPr algn="l"/>
            <a:r>
              <a:rPr lang="en-GB" sz="3200" dirty="0" err="1" smtClean="0"/>
              <a:t>Parametrizing</a:t>
            </a:r>
            <a:r>
              <a:rPr lang="en-GB" sz="3200" dirty="0" smtClean="0"/>
              <a:t> ice supersaturation and homogeneous nucleation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133341" y="6542468"/>
            <a:ext cx="6233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charset="0"/>
              </a:rPr>
              <a:t>From Tompkins et al. (2007) adapted from </a:t>
            </a:r>
            <a:r>
              <a:rPr lang="en-GB" sz="1400" dirty="0" err="1" smtClean="0">
                <a:latin typeface="Arial" charset="0"/>
              </a:rPr>
              <a:t>Kärcher</a:t>
            </a:r>
            <a:r>
              <a:rPr lang="en-GB" sz="1400" dirty="0" smtClean="0">
                <a:latin typeface="Arial" charset="0"/>
              </a:rPr>
              <a:t> and </a:t>
            </a:r>
            <a:r>
              <a:rPr lang="en-GB" sz="1400" dirty="0" err="1" smtClean="0">
                <a:latin typeface="Arial" charset="0"/>
              </a:rPr>
              <a:t>Lohmann</a:t>
            </a:r>
            <a:r>
              <a:rPr lang="en-GB" sz="1400" dirty="0" smtClean="0">
                <a:latin typeface="Arial" charset="0"/>
              </a:rPr>
              <a:t> (2002)</a:t>
            </a:r>
            <a:endParaRPr lang="en-GB" sz="1400" dirty="0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43226" y="5175160"/>
            <a:ext cx="2447705" cy="107721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Arial" charset="0"/>
              </a:rPr>
              <a:t>Evolution of an air parcel subjected to adiabatic cooling at low temperatures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229732" y="5250287"/>
            <a:ext cx="2668792" cy="80021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Arial" charset="0"/>
              </a:rPr>
              <a:t>Dotted line: Evolution if </a:t>
            </a:r>
            <a:r>
              <a:rPr lang="en-GB" sz="1600" dirty="0" smtClean="0">
                <a:solidFill>
                  <a:srgbClr val="0000FF"/>
                </a:solidFill>
                <a:latin typeface="Arial" charset="0"/>
              </a:rPr>
              <a:t>no ice supersaturation </a:t>
            </a:r>
            <a:r>
              <a:rPr lang="en-GB" sz="1600" dirty="0" smtClean="0">
                <a:latin typeface="Arial" charset="0"/>
              </a:rPr>
              <a:t>allowed </a:t>
            </a:r>
          </a:p>
          <a:p>
            <a:r>
              <a:rPr lang="en-GB" sz="1400" dirty="0" smtClean="0">
                <a:latin typeface="Arial" charset="0"/>
              </a:rPr>
              <a:t>(many models)</a:t>
            </a:r>
            <a:endParaRPr lang="en-GB" sz="1400" dirty="0" smtClean="0">
              <a:latin typeface="Arial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009422" y="5248140"/>
            <a:ext cx="3027002" cy="132343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Arial" charset="0"/>
              </a:rPr>
              <a:t>Dotted line: Evolution if ice supersaturation is allowed </a:t>
            </a:r>
            <a:r>
              <a:rPr lang="en-GB" sz="1600" dirty="0" smtClean="0">
                <a:solidFill>
                  <a:srgbClr val="0000FF"/>
                </a:solidFill>
                <a:latin typeface="Arial" charset="0"/>
              </a:rPr>
              <a:t>until reaches </a:t>
            </a:r>
            <a:r>
              <a:rPr lang="en-GB" sz="1600" i="1" dirty="0" err="1" smtClean="0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GB" sz="1600" i="1" baseline="-25000" dirty="0" err="1" smtClean="0">
                <a:solidFill>
                  <a:srgbClr val="0000FF"/>
                </a:solidFill>
                <a:latin typeface="Arial" charset="0"/>
              </a:rPr>
              <a:t>crit</a:t>
            </a:r>
            <a:r>
              <a:rPr lang="en-GB" sz="1600" i="1" baseline="-25000" dirty="0">
                <a:solidFill>
                  <a:srgbClr val="0000FF"/>
                </a:solidFill>
              </a:rPr>
              <a:t> </a:t>
            </a:r>
            <a:r>
              <a:rPr lang="en-GB" sz="1600" dirty="0" smtClean="0"/>
              <a:t>t</a:t>
            </a:r>
            <a:r>
              <a:rPr lang="en-GB" sz="1600" dirty="0" smtClean="0"/>
              <a:t>hen all </a:t>
            </a:r>
            <a:r>
              <a:rPr lang="en-GB" sz="1600" dirty="0" smtClean="0"/>
              <a:t>supersaturation converted to ice </a:t>
            </a:r>
            <a:r>
              <a:rPr lang="en-GB" sz="1400" dirty="0" smtClean="0"/>
              <a:t>(ECMWF </a:t>
            </a:r>
            <a:r>
              <a:rPr lang="en-GB" sz="1400" dirty="0" smtClean="0"/>
              <a:t>model)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99789" y="2410497"/>
            <a:ext cx="533046" cy="338554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b="1" i="1" dirty="0" err="1" smtClean="0">
                <a:latin typeface="Arial" charset="0"/>
              </a:rPr>
              <a:t>S</a:t>
            </a:r>
            <a:r>
              <a:rPr lang="en-GB" sz="1600" b="1" i="1" baseline="-25000" dirty="0" err="1" smtClean="0">
                <a:latin typeface="Arial" charset="0"/>
              </a:rPr>
              <a:t>crit</a:t>
            </a:r>
            <a:endParaRPr lang="en-GB" sz="1600" b="1" i="1" baseline="-25000" dirty="0" smtClean="0">
              <a:latin typeface="Arial" charset="0"/>
            </a:endParaRPr>
          </a:p>
        </p:txBody>
      </p:sp>
      <p:pic>
        <p:nvPicPr>
          <p:cNvPr id="17" name="Picture 16" descr="supersaturation_timeline.gif"/>
          <p:cNvPicPr>
            <a:picLocks noChangeAspect="1"/>
          </p:cNvPicPr>
          <p:nvPr/>
        </p:nvPicPr>
        <p:blipFill rotWithShape="1">
          <a:blip r:embed="rId2" cstate="print"/>
          <a:srcRect l="70956" r="2198"/>
          <a:stretch/>
        </p:blipFill>
        <p:spPr>
          <a:xfrm>
            <a:off x="6336402" y="1791695"/>
            <a:ext cx="2202287" cy="3540158"/>
          </a:xfrm>
          <a:prstGeom prst="rect">
            <a:avLst/>
          </a:prstGeom>
        </p:spPr>
      </p:pic>
      <p:pic>
        <p:nvPicPr>
          <p:cNvPr id="18" name="Picture 17" descr="supersaturation_timeline.gif"/>
          <p:cNvPicPr>
            <a:picLocks noChangeAspect="1"/>
          </p:cNvPicPr>
          <p:nvPr/>
        </p:nvPicPr>
        <p:blipFill rotWithShape="1">
          <a:blip r:embed="rId2" cstate="print"/>
          <a:srcRect l="38067" r="34856"/>
          <a:stretch/>
        </p:blipFill>
        <p:spPr>
          <a:xfrm>
            <a:off x="3606085" y="1791695"/>
            <a:ext cx="2221248" cy="354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655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8D13-2E4D-408A-9C0B-2C9F8B377F09}" type="slidenum">
              <a:rPr lang="en-GB"/>
              <a:pPr/>
              <a:t>11</a:t>
            </a:fld>
            <a:endParaRPr lang="en-GB"/>
          </a:p>
        </p:txBody>
      </p:sp>
      <p:grpSp>
        <p:nvGrpSpPr>
          <p:cNvPr id="674818" name="Group 2"/>
          <p:cNvGrpSpPr>
            <a:grpSpLocks/>
          </p:cNvGrpSpPr>
          <p:nvPr/>
        </p:nvGrpSpPr>
        <p:grpSpPr bwMode="auto">
          <a:xfrm>
            <a:off x="50800" y="973412"/>
            <a:ext cx="7239000" cy="4800600"/>
            <a:chOff x="0" y="0"/>
            <a:chExt cx="4560" cy="3024"/>
          </a:xfrm>
        </p:grpSpPr>
        <p:grpSp>
          <p:nvGrpSpPr>
            <p:cNvPr id="674819" name="Group 3"/>
            <p:cNvGrpSpPr>
              <a:grpSpLocks/>
            </p:cNvGrpSpPr>
            <p:nvPr/>
          </p:nvGrpSpPr>
          <p:grpSpPr bwMode="auto">
            <a:xfrm>
              <a:off x="0" y="0"/>
              <a:ext cx="4560" cy="3024"/>
              <a:chOff x="576" y="672"/>
              <a:chExt cx="4512" cy="3333"/>
            </a:xfrm>
          </p:grpSpPr>
          <p:pic>
            <p:nvPicPr>
              <p:cNvPr id="674820" name="Picture 4" descr="pdf_ej3z_ejjq_ejka_p250_l3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76" y="672"/>
                <a:ext cx="4512" cy="3333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674821" name="Text Box 5"/>
              <p:cNvSpPr txBox="1">
                <a:spLocks noChangeArrowheads="1"/>
              </p:cNvSpPr>
              <p:nvPr/>
            </p:nvSpPr>
            <p:spPr bwMode="auto">
              <a:xfrm>
                <a:off x="1968" y="3361"/>
                <a:ext cx="236" cy="27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3200" rIns="90000" bIns="43200">
                <a:spAutoFit/>
              </a:bodyPr>
              <a:lstStyle/>
              <a:p>
                <a:pPr algn="l" defTabSz="762000"/>
                <a:r>
                  <a:rPr lang="en-GB" sz="2000">
                    <a:latin typeface="Palatino" pitchFamily="18" charset="0"/>
                  </a:rPr>
                  <a:t>A</a:t>
                </a:r>
              </a:p>
            </p:txBody>
          </p:sp>
          <p:sp>
            <p:nvSpPr>
              <p:cNvPr id="674822" name="Line 6"/>
              <p:cNvSpPr>
                <a:spLocks noChangeShapeType="1"/>
              </p:cNvSpPr>
              <p:nvPr/>
            </p:nvSpPr>
            <p:spPr bwMode="auto">
              <a:xfrm>
                <a:off x="1920" y="3600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0000" tIns="43200" rIns="90000" bIns="43200"/>
              <a:lstStyle/>
              <a:p>
                <a:endParaRPr lang="en-GB"/>
              </a:p>
            </p:txBody>
          </p:sp>
          <p:sp>
            <p:nvSpPr>
              <p:cNvPr id="674823" name="Text Box 7"/>
              <p:cNvSpPr txBox="1">
                <a:spLocks noChangeArrowheads="1"/>
              </p:cNvSpPr>
              <p:nvPr/>
            </p:nvSpPr>
            <p:spPr bwMode="auto">
              <a:xfrm>
                <a:off x="3888" y="2880"/>
                <a:ext cx="224" cy="27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3200" rIns="90000" bIns="43200">
                <a:spAutoFit/>
              </a:bodyPr>
              <a:lstStyle/>
              <a:p>
                <a:pPr algn="l" defTabSz="762000"/>
                <a:r>
                  <a:rPr lang="en-GB" sz="2000">
                    <a:latin typeface="Palatino" pitchFamily="18" charset="0"/>
                  </a:rPr>
                  <a:t>C</a:t>
                </a:r>
              </a:p>
            </p:txBody>
          </p:sp>
          <p:sp>
            <p:nvSpPr>
              <p:cNvPr id="674824" name="Line 8"/>
              <p:cNvSpPr>
                <a:spLocks noChangeShapeType="1"/>
              </p:cNvSpPr>
              <p:nvPr/>
            </p:nvSpPr>
            <p:spPr bwMode="auto">
              <a:xfrm>
                <a:off x="3840" y="2544"/>
                <a:ext cx="0" cy="91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0000" tIns="43200" rIns="90000" bIns="43200"/>
              <a:lstStyle/>
              <a:p>
                <a:endParaRPr lang="en-GB"/>
              </a:p>
            </p:txBody>
          </p:sp>
        </p:grpSp>
        <p:sp>
          <p:nvSpPr>
            <p:cNvPr id="674825" name="Text Box 9"/>
            <p:cNvSpPr txBox="1">
              <a:spLocks noChangeArrowheads="1"/>
            </p:cNvSpPr>
            <p:nvPr/>
          </p:nvSpPr>
          <p:spPr bwMode="auto">
            <a:xfrm>
              <a:off x="960" y="240"/>
              <a:ext cx="212" cy="246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000" tIns="43200" rIns="90000" bIns="43200">
              <a:spAutoFit/>
            </a:bodyPr>
            <a:lstStyle/>
            <a:p>
              <a:pPr algn="l" defTabSz="762000"/>
              <a:r>
                <a:rPr lang="en-GB" sz="2000">
                  <a:latin typeface="Palatino" pitchFamily="18" charset="0"/>
                </a:rPr>
                <a:t>B</a:t>
              </a:r>
            </a:p>
          </p:txBody>
        </p:sp>
        <p:sp>
          <p:nvSpPr>
            <p:cNvPr id="674826" name="Line 10"/>
            <p:cNvSpPr>
              <a:spLocks noChangeShapeType="1"/>
            </p:cNvSpPr>
            <p:nvPr/>
          </p:nvSpPr>
          <p:spPr bwMode="auto">
            <a:xfrm>
              <a:off x="1152" y="432"/>
              <a:ext cx="96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0000" tIns="43200" rIns="90000" bIns="43200"/>
            <a:lstStyle/>
            <a:p>
              <a:endParaRPr lang="en-GB"/>
            </a:p>
          </p:txBody>
        </p:sp>
      </p:grpSp>
      <p:sp>
        <p:nvSpPr>
          <p:cNvPr id="674827" name="Rectangle 11"/>
          <p:cNvSpPr>
            <a:spLocks noGrp="1" noChangeArrowheads="1"/>
          </p:cNvSpPr>
          <p:nvPr>
            <p:ph type="title"/>
          </p:nvPr>
        </p:nvSpPr>
        <p:spPr>
          <a:xfrm>
            <a:off x="7239000" y="2738712"/>
            <a:ext cx="1905000" cy="1600200"/>
          </a:xfrm>
          <a:ln/>
        </p:spPr>
        <p:txBody>
          <a:bodyPr/>
          <a:lstStyle/>
          <a:p>
            <a:r>
              <a:rPr lang="en-GB" sz="2800"/>
              <a:t>RH wrt ice PDF</a:t>
            </a:r>
            <a:br>
              <a:rPr lang="en-GB" sz="2800"/>
            </a:br>
            <a:r>
              <a:rPr lang="en-GB" sz="2800"/>
              <a:t>at 250hPa</a:t>
            </a:r>
            <a:br>
              <a:rPr lang="en-GB" sz="2800"/>
            </a:br>
            <a:r>
              <a:rPr lang="en-GB" sz="2000" b="1"/>
              <a:t>one month average</a:t>
            </a:r>
          </a:p>
        </p:txBody>
      </p:sp>
      <p:sp>
        <p:nvSpPr>
          <p:cNvPr id="674828" name="Text Box 12"/>
          <p:cNvSpPr txBox="1">
            <a:spLocks noChangeArrowheads="1"/>
          </p:cNvSpPr>
          <p:nvPr/>
        </p:nvSpPr>
        <p:spPr bwMode="auto">
          <a:xfrm rot="1424965">
            <a:off x="3048000" y="2776812"/>
            <a:ext cx="226695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Aircraft observations</a:t>
            </a:r>
          </a:p>
        </p:txBody>
      </p:sp>
      <p:sp>
        <p:nvSpPr>
          <p:cNvPr id="674829" name="Text Box 13"/>
          <p:cNvSpPr txBox="1">
            <a:spLocks noChangeArrowheads="1"/>
          </p:cNvSpPr>
          <p:nvPr/>
        </p:nvSpPr>
        <p:spPr bwMode="auto">
          <a:xfrm>
            <a:off x="672352" y="5754594"/>
            <a:ext cx="7590118" cy="92333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GB" dirty="0">
                <a:latin typeface="Arial" charset="0"/>
              </a:rPr>
              <a:t>A: </a:t>
            </a:r>
            <a:r>
              <a:rPr lang="en-GB" dirty="0" err="1">
                <a:latin typeface="Arial" charset="0"/>
              </a:rPr>
              <a:t>Numerics</a:t>
            </a:r>
            <a:r>
              <a:rPr lang="en-GB" dirty="0">
                <a:latin typeface="Arial" charset="0"/>
              </a:rPr>
              <a:t> and interpolation for default model</a:t>
            </a:r>
          </a:p>
          <a:p>
            <a:pPr algn="l"/>
            <a:r>
              <a:rPr lang="en-GB" dirty="0">
                <a:latin typeface="Arial" charset="0"/>
              </a:rPr>
              <a:t>B: The RH=1 microphysics mode</a:t>
            </a:r>
          </a:p>
          <a:p>
            <a:pPr algn="l"/>
            <a:r>
              <a:rPr lang="en-GB" dirty="0">
                <a:latin typeface="Arial" charset="0"/>
              </a:rPr>
              <a:t>C: Drop due to </a:t>
            </a:r>
            <a:r>
              <a:rPr lang="en-GB" dirty="0" err="1">
                <a:latin typeface="Arial" charset="0"/>
              </a:rPr>
              <a:t>GCM</a:t>
            </a:r>
            <a:r>
              <a:rPr lang="en-GB" dirty="0">
                <a:latin typeface="Arial" charset="0"/>
              </a:rPr>
              <a:t> assumption of subgrid fluctuations in total water </a:t>
            </a:r>
          </a:p>
        </p:txBody>
      </p:sp>
      <p:sp>
        <p:nvSpPr>
          <p:cNvPr id="16" name="Title 15"/>
          <p:cNvSpPr txBox="1">
            <a:spLocks/>
          </p:cNvSpPr>
          <p:nvPr/>
        </p:nvSpPr>
        <p:spPr bwMode="auto">
          <a:xfrm>
            <a:off x="128076" y="103032"/>
            <a:ext cx="707121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  <a:ea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  <a:ea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  <a:ea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  <a:ea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</a:defRPr>
            </a:lvl9pPr>
          </a:lstStyle>
          <a:p>
            <a:r>
              <a:rPr lang="en-GB" sz="3200" dirty="0" smtClean="0"/>
              <a:t>Supersaturation</a:t>
            </a:r>
          </a:p>
          <a:p>
            <a:r>
              <a:rPr lang="en-GB" sz="2800" dirty="0" smtClean="0"/>
              <a:t>Aircraft </a:t>
            </a:r>
            <a:r>
              <a:rPr lang="en-GB" sz="2800" dirty="0" err="1" smtClean="0"/>
              <a:t>obs</a:t>
            </a:r>
            <a:r>
              <a:rPr lang="en-GB" sz="2800" dirty="0" smtClean="0"/>
              <a:t> and </a:t>
            </a:r>
            <a:r>
              <a:rPr lang="en-GB" sz="2800" dirty="0" err="1" smtClean="0"/>
              <a:t>ECMWF</a:t>
            </a:r>
            <a:r>
              <a:rPr lang="en-GB" sz="2800" dirty="0" smtClean="0"/>
              <a:t> model</a:t>
            </a:r>
            <a:endParaRPr lang="en-GB" sz="2800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 rot="1520591">
            <a:off x="2276371" y="2656232"/>
            <a:ext cx="1399742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ECMWF model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 rot="4784560">
            <a:off x="1969876" y="3619071"/>
            <a:ext cx="1345240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dirty="0" smtClean="0"/>
              <a:t>Clip to </a:t>
            </a:r>
            <a:r>
              <a:rPr lang="en-GB" sz="1400" dirty="0" err="1" smtClean="0"/>
              <a:t>RHi</a:t>
            </a:r>
            <a:r>
              <a:rPr lang="en-GB" sz="1400" dirty="0" smtClean="0"/>
              <a:t> = 1</a:t>
            </a:r>
            <a:endParaRPr lang="en-GB" sz="1400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057475" y="2035212"/>
            <a:ext cx="1526380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Clip to </a:t>
            </a:r>
            <a:r>
              <a:rPr lang="en-GB" sz="1400" dirty="0" err="1" smtClean="0">
                <a:solidFill>
                  <a:srgbClr val="FF0000"/>
                </a:solidFill>
              </a:rPr>
              <a:t>RHi</a:t>
            </a:r>
            <a:r>
              <a:rPr lang="en-GB" sz="1400" dirty="0" smtClean="0">
                <a:solidFill>
                  <a:srgbClr val="FF0000"/>
                </a:solidFill>
              </a:rPr>
              <a:t> = </a:t>
            </a:r>
            <a:r>
              <a:rPr lang="en-GB" sz="1400" i="1" dirty="0" err="1" smtClean="0">
                <a:solidFill>
                  <a:srgbClr val="FF0000"/>
                </a:solidFill>
              </a:rPr>
              <a:t>S</a:t>
            </a:r>
            <a:r>
              <a:rPr lang="en-GB" sz="1400" i="1" baseline="-25000" dirty="0" err="1" smtClean="0">
                <a:solidFill>
                  <a:srgbClr val="FF0000"/>
                </a:solidFill>
              </a:rPr>
              <a:t>crit</a:t>
            </a:r>
            <a:endParaRPr lang="en-GB" sz="1400" i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408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830561-A249-4304-B2EA-68F53E1CBD51}" type="slidenum">
              <a:rPr lang="en-GB"/>
              <a:pPr/>
              <a:t>12</a:t>
            </a:fld>
            <a:endParaRPr lang="en-GB"/>
          </a:p>
        </p:txBody>
      </p:sp>
      <p:sp>
        <p:nvSpPr>
          <p:cNvPr id="5447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6075" y="198438"/>
            <a:ext cx="8113713" cy="708025"/>
          </a:xfrm>
        </p:spPr>
        <p:txBody>
          <a:bodyPr lIns="90487" tIns="44450" rIns="90487" bIns="44450"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Ice Nucleation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9075" y="1338263"/>
            <a:ext cx="8763000" cy="2027237"/>
          </a:xfrm>
        </p:spPr>
        <p:txBody>
          <a:bodyPr lIns="90487" tIns="44450" rIns="90487" bIns="44450"/>
          <a:lstStyle/>
          <a:p>
            <a:pPr marL="0" indent="0" defTabSz="762000">
              <a:spcBef>
                <a:spcPts val="1200"/>
              </a:spcBef>
              <a:buSzPct val="150000"/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Heterogeneous </a:t>
            </a:r>
            <a:r>
              <a:rPr lang="en-GB" sz="2000" b="1" dirty="0">
                <a:solidFill>
                  <a:srgbClr val="0000FF"/>
                </a:solidFill>
              </a:rPr>
              <a:t>nucleation</a:t>
            </a:r>
          </a:p>
          <a:p>
            <a:pPr marL="290513" indent="-290513" defTabSz="762000">
              <a:spcBef>
                <a:spcPts val="1200"/>
              </a:spcBef>
              <a:buSzPct val="150000"/>
            </a:pPr>
            <a:r>
              <a:rPr lang="en-GB" sz="2000" dirty="0" smtClean="0"/>
              <a:t>Preferential sites for nucleation (interaction with solid aerosol particles – ice nuclei)</a:t>
            </a:r>
          </a:p>
          <a:p>
            <a:pPr marL="290513" indent="-290513" defTabSz="762000">
              <a:spcBef>
                <a:spcPts val="1200"/>
              </a:spcBef>
              <a:buSzPct val="150000"/>
            </a:pPr>
            <a:r>
              <a:rPr lang="en-GB" sz="2000" dirty="0" smtClean="0"/>
              <a:t>Frequent observation of ice between 0</a:t>
            </a:r>
            <a:r>
              <a:rPr lang="en-GB" sz="2000" baseline="30000" dirty="0" smtClean="0"/>
              <a:t>o</a:t>
            </a:r>
            <a:r>
              <a:rPr lang="en-GB" sz="2000" dirty="0" smtClean="0"/>
              <a:t>C and colder temperatures indicates heterogeneous processes are active.</a:t>
            </a:r>
          </a:p>
          <a:p>
            <a:pPr marL="290513" indent="-290513" defTabSz="762000">
              <a:spcBef>
                <a:spcPts val="1200"/>
              </a:spcBef>
              <a:buSzPct val="150000"/>
              <a:buNone/>
            </a:pPr>
            <a:endParaRPr lang="en-GB" sz="2000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19075" y="3450001"/>
            <a:ext cx="3642920" cy="109977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90513" marR="0" lvl="0" indent="-290513" algn="l" defTabSz="7620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50000"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Number of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activated ice nuclei increases with decreasing temperature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so heterogeneous nucleation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more likely with increasing altitude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,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e.g. Fletcher (1962);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Cooper (1986), Meyers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(1991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)</a:t>
            </a:r>
            <a:r>
              <a:rPr lang="en-GB" sz="1600" kern="0" dirty="0" smtClean="0">
                <a:latin typeface="+mn-lt"/>
              </a:rPr>
              <a:t>; </a:t>
            </a:r>
            <a:r>
              <a:rPr lang="en-GB" sz="1600" kern="0" dirty="0" err="1" smtClean="0">
                <a:latin typeface="+mn-lt"/>
              </a:rPr>
              <a:t>Prenni</a:t>
            </a:r>
            <a:r>
              <a:rPr lang="en-GB" sz="1600" kern="0" dirty="0" smtClean="0">
                <a:latin typeface="+mn-lt"/>
              </a:rPr>
              <a:t> et al. (2007) </a:t>
            </a:r>
            <a:r>
              <a:rPr lang="en-GB" sz="1600" kern="0" dirty="0" err="1" smtClean="0">
                <a:latin typeface="+mn-lt"/>
              </a:rPr>
              <a:t>DeMott</a:t>
            </a:r>
            <a:r>
              <a:rPr lang="en-GB" sz="1600" kern="0" dirty="0" smtClean="0">
                <a:latin typeface="+mn-lt"/>
              </a:rPr>
              <a:t> et al (2010</a:t>
            </a:r>
            <a:r>
              <a:rPr lang="en-GB" sz="1600" kern="0" dirty="0" smtClean="0">
                <a:latin typeface="+mn-lt"/>
              </a:rPr>
              <a:t>).</a:t>
            </a:r>
          </a:p>
          <a:p>
            <a:pPr marL="290513" marR="0" lvl="0" indent="-290513" algn="l" defTabSz="7620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50000"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Lots of uncertainty!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1" t="6993" r="3722" b="3120"/>
          <a:stretch/>
        </p:blipFill>
        <p:spPr>
          <a:xfrm>
            <a:off x="3872753" y="3506993"/>
            <a:ext cx="4722608" cy="296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7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 animBg="1"/>
      <p:bldP spid="9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69" y="1534991"/>
            <a:ext cx="5099190" cy="42541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06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F37179-363F-48D7-82EB-4C665C4C58E6}" type="slidenum">
              <a:rPr lang="en-GB"/>
              <a:pPr/>
              <a:t>13</a:t>
            </a:fld>
            <a:endParaRPr lang="en-GB"/>
          </a:p>
        </p:txBody>
      </p:sp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Ice Nucleation:</a:t>
            </a:r>
            <a:b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Heterogeneous nucleation</a:t>
            </a:r>
          </a:p>
        </p:txBody>
      </p:sp>
      <p:sp>
        <p:nvSpPr>
          <p:cNvPr id="70661" name="Text Box 6"/>
          <p:cNvSpPr txBox="1">
            <a:spLocks noChangeArrowheads="1"/>
          </p:cNvSpPr>
          <p:nvPr/>
        </p:nvSpPr>
        <p:spPr bwMode="auto">
          <a:xfrm>
            <a:off x="609409" y="4468999"/>
            <a:ext cx="1967205" cy="4616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dirty="0" err="1">
                <a:solidFill>
                  <a:srgbClr val="0000FF"/>
                </a:solidFill>
              </a:rPr>
              <a:t>s</a:t>
            </a:r>
            <a:r>
              <a:rPr lang="en-GB" dirty="0" err="1" smtClean="0">
                <a:solidFill>
                  <a:srgbClr val="0000FF"/>
                </a:solidFill>
              </a:rPr>
              <a:t>upercooled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drop</a:t>
            </a:r>
            <a:endParaRPr lang="en-GB" sz="2400" dirty="0">
              <a:solidFill>
                <a:srgbClr val="0000FF"/>
              </a:solidFill>
              <a:latin typeface="Helvetica" pitchFamily="34" charset="0"/>
            </a:endParaRPr>
          </a:p>
        </p:txBody>
      </p:sp>
      <p:sp>
        <p:nvSpPr>
          <p:cNvPr id="70662" name="Line 7"/>
          <p:cNvSpPr>
            <a:spLocks noChangeShapeType="1"/>
          </p:cNvSpPr>
          <p:nvPr/>
        </p:nvSpPr>
        <p:spPr bwMode="auto">
          <a:xfrm flipV="1">
            <a:off x="2246752" y="4405218"/>
            <a:ext cx="350960" cy="11677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0663" name="Text Box 8"/>
          <p:cNvSpPr txBox="1">
            <a:spLocks noChangeArrowheads="1"/>
          </p:cNvSpPr>
          <p:nvPr/>
        </p:nvSpPr>
        <p:spPr bwMode="auto">
          <a:xfrm>
            <a:off x="1661087" y="3470181"/>
            <a:ext cx="9334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aerosol</a:t>
            </a:r>
            <a:endParaRPr lang="en-GB" sz="2400" dirty="0">
              <a:solidFill>
                <a:srgbClr val="FF0000"/>
              </a:solidFill>
              <a:latin typeface="Helvetica" pitchFamily="34" charset="0"/>
            </a:endParaRPr>
          </a:p>
        </p:txBody>
      </p:sp>
      <p:sp>
        <p:nvSpPr>
          <p:cNvPr id="70664" name="Line 9"/>
          <p:cNvSpPr>
            <a:spLocks noChangeShapeType="1"/>
          </p:cNvSpPr>
          <p:nvPr/>
        </p:nvSpPr>
        <p:spPr bwMode="auto">
          <a:xfrm>
            <a:off x="2094475" y="3828956"/>
            <a:ext cx="236006" cy="28828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0665" name="Text Box 10"/>
          <p:cNvSpPr txBox="1">
            <a:spLocks noChangeArrowheads="1"/>
          </p:cNvSpPr>
          <p:nvPr/>
        </p:nvSpPr>
        <p:spPr bwMode="auto">
          <a:xfrm>
            <a:off x="6185648" y="3045023"/>
            <a:ext cx="2787404" cy="132343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Helvetica" pitchFamily="34" charset="0"/>
              </a:rPr>
              <a:t>Still many uncertainties in  </a:t>
            </a:r>
            <a:r>
              <a:rPr lang="en-GB" sz="1600" dirty="0">
                <a:latin typeface="Helvetica" pitchFamily="34" charset="0"/>
              </a:rPr>
              <a:t>heterogeneous ice nucleation </a:t>
            </a:r>
            <a:r>
              <a:rPr lang="en-GB" sz="1600" dirty="0" smtClean="0">
                <a:latin typeface="Helvetica" pitchFamily="34" charset="0"/>
              </a:rPr>
              <a:t>processes in the atmosphere and their impacts! </a:t>
            </a:r>
            <a:endParaRPr lang="en-GB" sz="1600" dirty="0">
              <a:latin typeface="Helvetica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09282" y="5817966"/>
            <a:ext cx="5701553" cy="5232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latin typeface="Helvetica" pitchFamily="34" charset="0"/>
              </a:rPr>
              <a:t>Schematic of heterogeneous ice nucleation mechanisms</a:t>
            </a:r>
          </a:p>
          <a:p>
            <a:pPr algn="ctr"/>
            <a:r>
              <a:rPr lang="en-GB" sz="1200" dirty="0" smtClean="0">
                <a:latin typeface="Helvetica" pitchFamily="34" charset="0"/>
              </a:rPr>
              <a:t>(from Rogers and </a:t>
            </a:r>
            <a:r>
              <a:rPr lang="en-GB" sz="1200" dirty="0" err="1" smtClean="0">
                <a:latin typeface="Helvetica" pitchFamily="34" charset="0"/>
              </a:rPr>
              <a:t>Yau</a:t>
            </a:r>
            <a:r>
              <a:rPr lang="en-GB" sz="1200" dirty="0" smtClean="0">
                <a:latin typeface="Helvetica" pitchFamily="34" charset="0"/>
              </a:rPr>
              <a:t>, 1996)</a:t>
            </a:r>
            <a:endParaRPr lang="en-GB" sz="1200" dirty="0">
              <a:latin typeface="Helvetic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101175" y="4553883"/>
            <a:ext cx="1210588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FF"/>
                </a:solidFill>
              </a:rPr>
              <a:t>i</a:t>
            </a:r>
            <a:r>
              <a:rPr lang="en-GB" dirty="0" smtClean="0">
                <a:solidFill>
                  <a:srgbClr val="0000FF"/>
                </a:solidFill>
              </a:rPr>
              <a:t>ce crystal</a:t>
            </a: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 flipV="1">
            <a:off x="4545105" y="4415211"/>
            <a:ext cx="268941" cy="26450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25832" y="1591072"/>
            <a:ext cx="1700019" cy="52322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Helvetica" pitchFamily="34" charset="0"/>
              </a:rPr>
              <a:t>Heterogeneous deposition </a:t>
            </a:r>
            <a:endParaRPr lang="en-GB" sz="1400" b="1" dirty="0">
              <a:latin typeface="Helvetica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8907" y="2664618"/>
            <a:ext cx="1700019" cy="738664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Helvetica" pitchFamily="34" charset="0"/>
              </a:rPr>
              <a:t>Condensation followed by freezing </a:t>
            </a:r>
            <a:endParaRPr lang="en-GB" sz="1400" b="1" dirty="0">
              <a:latin typeface="Helvetica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782863" y="4019547"/>
            <a:ext cx="1156880" cy="307777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Helvetica" pitchFamily="34" charset="0"/>
              </a:rPr>
              <a:t>Contact </a:t>
            </a:r>
            <a:endParaRPr lang="en-GB" sz="1400" b="1" dirty="0">
              <a:latin typeface="Helvetica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879443" y="5162877"/>
            <a:ext cx="1156880" cy="307777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Helvetica" pitchFamily="34" charset="0"/>
              </a:rPr>
              <a:t>Immersion</a:t>
            </a:r>
            <a:endParaRPr lang="en-GB" sz="1400" b="1" dirty="0"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830561-A249-4304-B2EA-68F53E1CBD51}" type="slidenum">
              <a:rPr lang="en-GB"/>
              <a:pPr/>
              <a:t>14</a:t>
            </a:fld>
            <a:endParaRPr lang="en-GB"/>
          </a:p>
        </p:txBody>
      </p:sp>
      <p:sp>
        <p:nvSpPr>
          <p:cNvPr id="5447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6075" y="198438"/>
            <a:ext cx="8113713" cy="708025"/>
          </a:xfrm>
        </p:spPr>
        <p:txBody>
          <a:bodyPr lIns="90487" tIns="44450" rIns="90487" bIns="44450"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Mixed-phase </a:t>
            </a:r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cloudsion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b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Observed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supercooled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liquid water occurrence</a:t>
            </a:r>
            <a:endParaRPr lang="en-GB" sz="3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429000" y="3755012"/>
            <a:ext cx="5634318" cy="2647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50000"/>
            </a:pPr>
            <a:r>
              <a:rPr lang="en-GB" sz="2000" dirty="0">
                <a:latin typeface="Helvetica" pitchFamily="34" charset="0"/>
              </a:rPr>
              <a:t>Observations: 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 smtClean="0">
                <a:latin typeface="Helvetica" pitchFamily="34" charset="0"/>
              </a:rPr>
              <a:t>Colder than -38</a:t>
            </a:r>
            <a:r>
              <a:rPr lang="en-GB" baseline="30000" dirty="0" smtClean="0">
                <a:latin typeface="Helvetica" pitchFamily="34" charset="0"/>
              </a:rPr>
              <a:t>o</a:t>
            </a:r>
            <a:r>
              <a:rPr lang="en-GB" dirty="0" smtClean="0">
                <a:latin typeface="Helvetica" pitchFamily="34" charset="0"/>
              </a:rPr>
              <a:t>C, no </a:t>
            </a:r>
            <a:r>
              <a:rPr lang="en-GB" dirty="0" err="1" smtClean="0">
                <a:latin typeface="Helvetica" pitchFamily="34" charset="0"/>
              </a:rPr>
              <a:t>supercooled</a:t>
            </a:r>
            <a:r>
              <a:rPr lang="en-GB" dirty="0" smtClean="0">
                <a:latin typeface="Helvetica" pitchFamily="34" charset="0"/>
              </a:rPr>
              <a:t> liquid water.</a:t>
            </a:r>
            <a:endParaRPr lang="en-GB" dirty="0">
              <a:latin typeface="Helvetica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  <a:latin typeface="Helvetica" pitchFamily="34" charset="0"/>
              </a:rPr>
              <a:t>Supercooled</a:t>
            </a:r>
            <a:r>
              <a:rPr lang="en-GB" dirty="0" smtClean="0">
                <a:solidFill>
                  <a:srgbClr val="0070C0"/>
                </a:solidFill>
                <a:latin typeface="Helvetica" pitchFamily="34" charset="0"/>
              </a:rPr>
              <a:t> liquid water increasingly common as approach 0</a:t>
            </a:r>
            <a:r>
              <a:rPr lang="en-GB" baseline="30000" dirty="0" smtClean="0">
                <a:solidFill>
                  <a:srgbClr val="0070C0"/>
                </a:solidFill>
                <a:latin typeface="Helvetica" pitchFamily="34" charset="0"/>
              </a:rPr>
              <a:t>o</a:t>
            </a:r>
            <a:r>
              <a:rPr lang="en-GB" dirty="0" smtClean="0">
                <a:solidFill>
                  <a:srgbClr val="0070C0"/>
                </a:solidFill>
                <a:latin typeface="Helvetica" pitchFamily="34" charset="0"/>
              </a:rPr>
              <a:t>C.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 smtClean="0">
                <a:latin typeface="Helvetica" pitchFamily="34" charset="0"/>
              </a:rPr>
              <a:t>Often in shallow layers at cloud top, or in strong </a:t>
            </a:r>
            <a:r>
              <a:rPr lang="en-GB" dirty="0" err="1" smtClean="0">
                <a:latin typeface="Helvetica" pitchFamily="34" charset="0"/>
              </a:rPr>
              <a:t>updraughts</a:t>
            </a:r>
            <a:r>
              <a:rPr lang="en-GB" dirty="0" smtClean="0">
                <a:latin typeface="Helvetica" pitchFamily="34" charset="0"/>
              </a:rPr>
              <a:t> associated with convection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Helvetica" pitchFamily="34" charset="0"/>
              </a:rPr>
              <a:t>Often mixed-phase cloud – liquid and ice present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 smtClean="0">
                <a:latin typeface="Helvetica" pitchFamily="34" charset="0"/>
              </a:rPr>
              <a:t>Convective clouds with tops warmer than -5</a:t>
            </a:r>
            <a:r>
              <a:rPr lang="en-GB" baseline="30000" dirty="0" smtClean="0">
                <a:latin typeface="Helvetica" pitchFamily="34" charset="0"/>
              </a:rPr>
              <a:t>o</a:t>
            </a:r>
            <a:r>
              <a:rPr lang="en-GB" dirty="0" smtClean="0">
                <a:latin typeface="Helvetica" pitchFamily="34" charset="0"/>
              </a:rPr>
              <a:t>C rarely have ice.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952131" y="2598142"/>
            <a:ext cx="2070846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Lidar</a:t>
            </a:r>
            <a:r>
              <a:rPr lang="en-GB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high backscatter from liquid water layers</a:t>
            </a:r>
            <a:endParaRPr lang="en-GB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5" descr="C:\Documents and Settings\Robin Hogan\My Documents\Power Point\rms2003\orbit135_examp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43" y="1264023"/>
            <a:ext cx="6751717" cy="2393577"/>
          </a:xfrm>
          <a:prstGeom prst="rect">
            <a:avLst/>
          </a:prstGeom>
          <a:noFill/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302559" y="3541579"/>
            <a:ext cx="3013796" cy="2850778"/>
            <a:chOff x="5599579" y="401622"/>
            <a:chExt cx="4665617" cy="4413250"/>
          </a:xfrm>
        </p:grpSpPr>
        <p:pic>
          <p:nvPicPr>
            <p:cNvPr id="13" name="Picture 15" descr="M:\docs\powerpoint\rms2003\lite_chilbolton_comparison_col.png"/>
            <p:cNvPicPr>
              <a:picLocks noChangeAspect="1" noChangeArrowheads="1"/>
            </p:cNvPicPr>
            <p:nvPr/>
          </p:nvPicPr>
          <p:blipFill>
            <a:blip r:embed="rId3"/>
            <a:srcRect l="48111"/>
            <a:stretch>
              <a:fillRect/>
            </a:stretch>
          </p:blipFill>
          <p:spPr bwMode="auto">
            <a:xfrm>
              <a:off x="5599579" y="401622"/>
              <a:ext cx="4665617" cy="4413250"/>
            </a:xfrm>
            <a:prstGeom prst="rect">
              <a:avLst/>
            </a:prstGeom>
            <a:noFill/>
          </p:spPr>
        </p:pic>
        <p:pic>
          <p:nvPicPr>
            <p:cNvPr id="14" name="Picture 15" descr="M:\docs\powerpoint\rms2003\lite_chilbolton_comparison_col.png"/>
            <p:cNvPicPr>
              <a:picLocks noChangeAspect="1" noChangeArrowheads="1"/>
            </p:cNvPicPr>
            <p:nvPr/>
          </p:nvPicPr>
          <p:blipFill>
            <a:blip r:embed="rId3"/>
            <a:srcRect l="9225" t="19208" r="55182" b="63329"/>
            <a:stretch>
              <a:fillRect/>
            </a:stretch>
          </p:blipFill>
          <p:spPr bwMode="auto">
            <a:xfrm>
              <a:off x="6797314" y="817618"/>
              <a:ext cx="2743201" cy="660608"/>
            </a:xfrm>
            <a:prstGeom prst="rect">
              <a:avLst/>
            </a:prstGeom>
            <a:noFill/>
          </p:spPr>
        </p:pic>
      </p:grp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322729" y="1194611"/>
            <a:ext cx="22322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Lidar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in space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 flipV="1">
            <a:off x="4854388" y="2530907"/>
            <a:ext cx="2076672" cy="4017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380045" y="6402362"/>
            <a:ext cx="2698375" cy="33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50000"/>
            </a:pPr>
            <a:r>
              <a:rPr lang="en-GB" sz="1600" dirty="0" smtClean="0">
                <a:latin typeface="Helvetica" pitchFamily="34" charset="0"/>
              </a:rPr>
              <a:t>(Hogan et al., GRL, 2004)</a:t>
            </a:r>
            <a:endParaRPr lang="en-GB" sz="1600" dirty="0">
              <a:latin typeface="Helvetica" pitchFamily="34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992472" y="1527060"/>
            <a:ext cx="2070846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Lidar</a:t>
            </a:r>
            <a:r>
              <a:rPr lang="en-GB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lower backscatter from ice cloud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5795682" y="1908044"/>
            <a:ext cx="1196791" cy="39140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A438CB-089E-44AF-9999-449A1B12305B}" type="slidenum">
              <a:rPr lang="en-GB"/>
              <a:pPr/>
              <a:t>15</a:t>
            </a:fld>
            <a:endParaRPr lang="en-GB"/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995394"/>
            <a:ext cx="8382000" cy="1752600"/>
          </a:xfrm>
        </p:spPr>
        <p:txBody>
          <a:bodyPr lIns="90487" tIns="44450" rIns="90487" bIns="44450"/>
          <a:lstStyle/>
          <a:p>
            <a:pPr marL="287338" indent="-287338"/>
            <a:endParaRPr lang="en-GB" sz="2900" b="1" smtClean="0"/>
          </a:p>
          <a:p>
            <a:pPr marL="287338" indent="-287338"/>
            <a:endParaRPr lang="en-GB" sz="2900" b="1" smtClean="0"/>
          </a:p>
        </p:txBody>
      </p:sp>
      <p:sp>
        <p:nvSpPr>
          <p:cNvPr id="72709" name="Text Box 6"/>
          <p:cNvSpPr txBox="1">
            <a:spLocks noChangeArrowheads="1"/>
          </p:cNvSpPr>
          <p:nvPr/>
        </p:nvSpPr>
        <p:spPr bwMode="auto">
          <a:xfrm>
            <a:off x="393700" y="1552575"/>
            <a:ext cx="8204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>
                <a:cs typeface="Arial" charset="0"/>
              </a:rPr>
              <a:t>Equation for the rate of change of mass for an ice particle of diameter D due to deposition (diffusional growth), or </a:t>
            </a:r>
            <a:r>
              <a:rPr lang="en-GB" dirty="0" smtClean="0">
                <a:cs typeface="Arial" charset="0"/>
              </a:rPr>
              <a:t>sublimation if </a:t>
            </a:r>
            <a:r>
              <a:rPr lang="en-GB" dirty="0" err="1" smtClean="0">
                <a:cs typeface="Arial" charset="0"/>
              </a:rPr>
              <a:t>subsaturated</a:t>
            </a:r>
            <a:r>
              <a:rPr lang="en-GB" dirty="0" smtClean="0">
                <a:cs typeface="Arial" charset="0"/>
              </a:rPr>
              <a:t> air:</a:t>
            </a:r>
            <a:endParaRPr lang="en-GB" dirty="0">
              <a:cs typeface="Arial" charset="0"/>
            </a:endParaRPr>
          </a:p>
        </p:txBody>
      </p:sp>
      <p:sp>
        <p:nvSpPr>
          <p:cNvPr id="545800" name="Rectangle 2"/>
          <p:cNvSpPr>
            <a:spLocks noChangeArrowheads="1"/>
          </p:cNvSpPr>
          <p:nvPr/>
        </p:nvSpPr>
        <p:spPr bwMode="auto">
          <a:xfrm>
            <a:off x="265113" y="261938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r>
              <a:rPr lang="en-GB" sz="36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Eras Bd BT" pitchFamily="34" charset="0"/>
              </a:rPr>
              <a:t>Diffusional growth of ice crystals</a:t>
            </a:r>
            <a:br>
              <a:rPr lang="en-GB" sz="36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Eras Bd BT" pitchFamily="34" charset="0"/>
              </a:rPr>
            </a:br>
            <a:r>
              <a:rPr lang="en-GB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Eras Bd BT" pitchFamily="34" charset="0"/>
              </a:rPr>
              <a:t>Deposition</a:t>
            </a:r>
            <a:endParaRPr lang="en-GB" sz="3200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Eras Bd BT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5600" y="4271963"/>
            <a:ext cx="8496300" cy="23066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2400" dirty="0">
                <a:latin typeface="Helvetica" pitchFamily="34" charset="0"/>
              </a:rPr>
              <a:t>Deposition rate depends primarily on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2000" dirty="0">
                <a:solidFill>
                  <a:srgbClr val="0000FF"/>
                </a:solidFill>
                <a:latin typeface="Helvetica" pitchFamily="34" charset="0"/>
              </a:rPr>
              <a:t>the </a:t>
            </a:r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</a:rPr>
              <a:t>supersaturation (or </a:t>
            </a:r>
            <a:r>
              <a:rPr lang="en-GB" sz="2000" dirty="0" err="1" smtClean="0">
                <a:solidFill>
                  <a:srgbClr val="0000FF"/>
                </a:solidFill>
                <a:latin typeface="Helvetica" pitchFamily="34" charset="0"/>
              </a:rPr>
              <a:t>subsaturation</a:t>
            </a:r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</a:rPr>
              <a:t>), </a:t>
            </a:r>
            <a:r>
              <a:rPr lang="en-GB" sz="2000" i="1" dirty="0">
                <a:solidFill>
                  <a:srgbClr val="0000FF"/>
                </a:solidFill>
                <a:latin typeface="Helvetica" pitchFamily="34" charset="0"/>
              </a:rPr>
              <a:t>s</a:t>
            </a:r>
            <a:r>
              <a:rPr lang="en-GB" sz="2000" dirty="0">
                <a:solidFill>
                  <a:srgbClr val="0000FF"/>
                </a:solidFill>
                <a:latin typeface="Helvetica" pitchFamily="34" charset="0"/>
              </a:rPr>
              <a:t>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FF0000"/>
                </a:solidFill>
                <a:latin typeface="Helvetica" pitchFamily="34" charset="0"/>
              </a:rPr>
              <a:t>t</a:t>
            </a:r>
            <a:r>
              <a:rPr lang="en-GB" sz="2000" dirty="0">
                <a:solidFill>
                  <a:srgbClr val="FF0000"/>
                </a:solidFill>
                <a:latin typeface="Helvetica" pitchFamily="34" charset="0"/>
              </a:rPr>
              <a:t>he particle shape (habit)</a:t>
            </a:r>
            <a:r>
              <a:rPr lang="en-GB" sz="2000" dirty="0">
                <a:solidFill>
                  <a:srgbClr val="FF0000"/>
                </a:solidFill>
              </a:rPr>
              <a:t>, </a:t>
            </a:r>
            <a:r>
              <a:rPr lang="en-GB" sz="2000" i="1" dirty="0">
                <a:solidFill>
                  <a:srgbClr val="FF0000"/>
                </a:solidFill>
              </a:rPr>
              <a:t>C</a:t>
            </a:r>
            <a:r>
              <a:rPr lang="en-GB" sz="2000" dirty="0">
                <a:solidFill>
                  <a:srgbClr val="FF0000"/>
                </a:solidFill>
                <a:latin typeface="Helvetica" pitchFamily="34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Helvetica" pitchFamily="34" charset="0"/>
              </a:rPr>
              <a:t>(</a:t>
            </a:r>
            <a:r>
              <a:rPr lang="en-GB" sz="2000" i="1" dirty="0" smtClean="0">
                <a:solidFill>
                  <a:srgbClr val="FF0000"/>
                </a:solidFill>
                <a:latin typeface="Helvetica" pitchFamily="34" charset="0"/>
              </a:rPr>
              <a:t>plate, column, aggregate</a:t>
            </a:r>
            <a:r>
              <a:rPr lang="en-GB" sz="2000" dirty="0" smtClean="0">
                <a:solidFill>
                  <a:srgbClr val="FF0000"/>
                </a:solidFill>
                <a:latin typeface="Helvetica" pitchFamily="34" charset="0"/>
              </a:rPr>
              <a:t>)</a:t>
            </a:r>
            <a:endParaRPr lang="en-GB" sz="2000" dirty="0">
              <a:solidFill>
                <a:srgbClr val="FF0000"/>
              </a:solidFill>
              <a:latin typeface="Helvetica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B050"/>
                </a:solidFill>
                <a:latin typeface="Helvetica" pitchFamily="34" charset="0"/>
              </a:rPr>
              <a:t>t</a:t>
            </a:r>
            <a:r>
              <a:rPr lang="en-GB" sz="2000" dirty="0">
                <a:solidFill>
                  <a:srgbClr val="00B050"/>
                </a:solidFill>
                <a:latin typeface="Helvetica" pitchFamily="34" charset="0"/>
              </a:rPr>
              <a:t>he ventilation factor</a:t>
            </a:r>
            <a:r>
              <a:rPr lang="en-GB" sz="2000" dirty="0">
                <a:solidFill>
                  <a:srgbClr val="00B050"/>
                </a:solidFill>
              </a:rPr>
              <a:t>, </a:t>
            </a:r>
            <a:r>
              <a:rPr lang="en-GB" sz="2000" i="1" dirty="0">
                <a:solidFill>
                  <a:srgbClr val="00B050"/>
                </a:solidFill>
              </a:rPr>
              <a:t>F</a:t>
            </a:r>
            <a:r>
              <a:rPr lang="en-GB" sz="2000" dirty="0">
                <a:solidFill>
                  <a:srgbClr val="00B050"/>
                </a:solidFill>
              </a:rPr>
              <a:t> </a:t>
            </a:r>
            <a:r>
              <a:rPr lang="en-GB" sz="2000" dirty="0" smtClean="0">
                <a:solidFill>
                  <a:srgbClr val="00B050"/>
                </a:solidFill>
              </a:rPr>
              <a:t>(</a:t>
            </a:r>
            <a:r>
              <a:rPr lang="en-GB" sz="2000" i="1" dirty="0" smtClean="0">
                <a:solidFill>
                  <a:srgbClr val="00B050"/>
                </a:solidFill>
              </a:rPr>
              <a:t>particle falling through air</a:t>
            </a:r>
            <a:r>
              <a:rPr lang="en-GB" sz="2000" dirty="0" smtClean="0">
                <a:solidFill>
                  <a:srgbClr val="00B050"/>
                </a:solidFill>
              </a:rPr>
              <a:t>)</a:t>
            </a:r>
            <a:endParaRPr lang="en-GB" sz="2000" dirty="0">
              <a:solidFill>
                <a:srgbClr val="00B050"/>
              </a:solidFill>
              <a:latin typeface="Helvetic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2400" dirty="0">
                <a:latin typeface="Helvetica" pitchFamily="34" charset="0"/>
              </a:rPr>
              <a:t>The particular mode of growth (edge growth </a:t>
            </a:r>
            <a:r>
              <a:rPr lang="en-GB" sz="2400" i="1" dirty="0" err="1">
                <a:latin typeface="Helvetica" pitchFamily="34" charset="0"/>
              </a:rPr>
              <a:t>vs</a:t>
            </a:r>
            <a:r>
              <a:rPr lang="en-GB" sz="2400" dirty="0">
                <a:latin typeface="Helvetica" pitchFamily="34" charset="0"/>
              </a:rPr>
              <a:t> corner growth) is sensitive to the temperature and </a:t>
            </a:r>
            <a:r>
              <a:rPr lang="en-GB" sz="2400" dirty="0" err="1">
                <a:latin typeface="Helvetica" pitchFamily="34" charset="0"/>
              </a:rPr>
              <a:t>supersaturation</a:t>
            </a:r>
            <a:endParaRPr lang="en-GB" sz="2400" dirty="0">
              <a:latin typeface="Helvetica" pitchFamily="34" charset="0"/>
            </a:endParaRPr>
          </a:p>
        </p:txBody>
      </p:sp>
      <p:graphicFrame>
        <p:nvGraphicFramePr>
          <p:cNvPr id="7271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1603458"/>
              </p:ext>
            </p:extLst>
          </p:nvPr>
        </p:nvGraphicFramePr>
        <p:xfrm>
          <a:off x="1993900" y="2543175"/>
          <a:ext cx="414337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75" name="Equation" r:id="rId3" imgW="1650960" imgH="634680" progId="Equation.3">
                  <p:embed/>
                </p:oleObj>
              </mc:Choice>
              <mc:Fallback>
                <p:oleObj name="Equation" r:id="rId3" imgW="1650960" imgH="6346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2543175"/>
                        <a:ext cx="4143375" cy="1444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699238"/>
              </p:ext>
            </p:extLst>
          </p:nvPr>
        </p:nvGraphicFramePr>
        <p:xfrm>
          <a:off x="6783388" y="2841625"/>
          <a:ext cx="382587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76" name="Equation" r:id="rId5" imgW="152280" imgH="126720" progId="Equation.3">
                  <p:embed/>
                </p:oleObj>
              </mc:Choice>
              <mc:Fallback>
                <p:oleObj name="Equation" r:id="rId5" imgW="152280" imgH="1267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3388" y="2841625"/>
                        <a:ext cx="382587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32171" y="2672978"/>
            <a:ext cx="1452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GB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GB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en-GB" sz="28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403160" y="3637340"/>
            <a:ext cx="2636252" cy="12036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lvl="0" algn="l">
              <a:spcBef>
                <a:spcPts val="0"/>
              </a:spcBef>
            </a:pPr>
            <a:r>
              <a:rPr lang="en-GB" dirty="0" smtClean="0">
                <a:solidFill>
                  <a:srgbClr val="000000"/>
                </a:solidFill>
              </a:rPr>
              <a:t>Integrate over assumed particle size spectrum to get total ice mass growth</a:t>
            </a:r>
            <a:endParaRPr lang="en-GB" sz="1600" dirty="0">
              <a:solidFill>
                <a:srgbClr val="00B050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  <p:bldP spid="1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1F1434-D26F-4803-B9D8-115C421184B3}" type="slidenum">
              <a:rPr lang="en-GB"/>
              <a:pPr/>
              <a:t>16</a:t>
            </a:fld>
            <a:endParaRPr lang="en-GB"/>
          </a:p>
        </p:txBody>
      </p:sp>
      <p:sp>
        <p:nvSpPr>
          <p:cNvPr id="523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2413" y="198438"/>
            <a:ext cx="8113712" cy="708025"/>
          </a:xfrm>
        </p:spPr>
        <p:txBody>
          <a:bodyPr lIns="90487" tIns="44450" rIns="90487" bIns="44450"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Diffusional growth of ice crystals</a:t>
            </a:r>
            <a:b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Ice Habits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3732" name="Text Box 3"/>
          <p:cNvSpPr txBox="1">
            <a:spLocks noChangeArrowheads="1"/>
          </p:cNvSpPr>
          <p:nvPr/>
        </p:nvSpPr>
        <p:spPr bwMode="auto">
          <a:xfrm>
            <a:off x="1911350" y="1239838"/>
            <a:ext cx="5484813" cy="641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Helvetica" pitchFamily="34" charset="0"/>
              </a:rPr>
              <a:t>Ice habits can be complex, depend on temperature: influences fall speeds and radiative properties</a:t>
            </a:r>
          </a:p>
        </p:txBody>
      </p:sp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2438400" y="6226175"/>
            <a:ext cx="3984625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>
                <a:latin typeface="Helvetica" pitchFamily="34" charset="0"/>
              </a:rPr>
              <a:t>http://www.its.caltech.edu/~atomic/snowcrystals/</a:t>
            </a:r>
          </a:p>
        </p:txBody>
      </p:sp>
      <p:pic>
        <p:nvPicPr>
          <p:cNvPr id="73734" name="Picture 5" descr="011902-a0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0900" y="3076575"/>
            <a:ext cx="145256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5" name="Picture 6" descr="031402-a0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349375"/>
            <a:ext cx="17526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6" name="Picture 7" descr="122901-b08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75500" y="4714875"/>
            <a:ext cx="1485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7" name="Picture 8" descr="123101-a004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00900" y="1501775"/>
            <a:ext cx="14478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8" name="Picture 9" descr="morphologydiagra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95400" y="2035175"/>
            <a:ext cx="56388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9" name="Line 10"/>
          <p:cNvSpPr>
            <a:spLocks noChangeShapeType="1"/>
          </p:cNvSpPr>
          <p:nvPr/>
        </p:nvSpPr>
        <p:spPr bwMode="auto">
          <a:xfrm>
            <a:off x="1600200" y="1882775"/>
            <a:ext cx="9906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3740" name="Line 11"/>
          <p:cNvSpPr>
            <a:spLocks noChangeShapeType="1"/>
          </p:cNvSpPr>
          <p:nvPr/>
        </p:nvSpPr>
        <p:spPr bwMode="auto">
          <a:xfrm flipH="1">
            <a:off x="6324600" y="3698875"/>
            <a:ext cx="749300" cy="622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3741" name="Line 12"/>
          <p:cNvSpPr>
            <a:spLocks noChangeShapeType="1"/>
          </p:cNvSpPr>
          <p:nvPr/>
        </p:nvSpPr>
        <p:spPr bwMode="auto">
          <a:xfrm flipH="1" flipV="1">
            <a:off x="5562600" y="4435475"/>
            <a:ext cx="15240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3742" name="Line 13"/>
          <p:cNvSpPr>
            <a:spLocks noChangeShapeType="1"/>
          </p:cNvSpPr>
          <p:nvPr/>
        </p:nvSpPr>
        <p:spPr bwMode="auto">
          <a:xfrm flipH="1">
            <a:off x="4648200" y="2416175"/>
            <a:ext cx="24384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73743" name="Picture 14" descr="w050207d10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832350"/>
            <a:ext cx="1273175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44" name="Line 15"/>
          <p:cNvSpPr>
            <a:spLocks noChangeShapeType="1"/>
          </p:cNvSpPr>
          <p:nvPr/>
        </p:nvSpPr>
        <p:spPr bwMode="auto">
          <a:xfrm flipV="1">
            <a:off x="1274763" y="4887913"/>
            <a:ext cx="787400" cy="4238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7CDDCF-91AD-4986-BECC-25FF4FE30151}" type="slidenum">
              <a:rPr lang="en-GB"/>
              <a:pPr/>
              <a:t>17</a:t>
            </a:fld>
            <a:endParaRPr lang="en-GB"/>
          </a:p>
        </p:txBody>
      </p:sp>
      <p:sp>
        <p:nvSpPr>
          <p:cNvPr id="5242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7500" y="179388"/>
            <a:ext cx="8113713" cy="708025"/>
          </a:xfrm>
        </p:spPr>
        <p:txBody>
          <a:bodyPr lIns="90487" tIns="44450" rIns="90487" bIns="44450"/>
          <a:lstStyle/>
          <a:p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Diffusional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growth of ice crystals</a:t>
            </a:r>
            <a:b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Animation of crystal growth</a:t>
            </a:r>
          </a:p>
        </p:txBody>
      </p:sp>
      <p:pic>
        <p:nvPicPr>
          <p:cNvPr id="74757" name="movie_dendrite_growth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93800" y="1308100"/>
            <a:ext cx="6680200" cy="534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747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475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47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47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75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0" t="5884" r="2768" b="2950"/>
          <a:stretch/>
        </p:blipFill>
        <p:spPr>
          <a:xfrm>
            <a:off x="3466030" y="1839046"/>
            <a:ext cx="5661622" cy="4249783"/>
          </a:xfrm>
          <a:prstGeom prst="rect">
            <a:avLst/>
          </a:prstGeom>
        </p:spPr>
      </p:pic>
      <p:sp>
        <p:nvSpPr>
          <p:cNvPr id="757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59FF3-2EC1-4E1E-B467-CFFC15A7CBBF}" type="slidenum">
              <a:rPr lang="en-GB"/>
              <a:pPr/>
              <a:t>18</a:t>
            </a:fld>
            <a:endParaRPr lang="en-GB"/>
          </a:p>
        </p:txBody>
      </p:sp>
      <p:sp>
        <p:nvSpPr>
          <p:cNvPr id="3686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82563" y="200025"/>
            <a:ext cx="8094662" cy="838200"/>
          </a:xfrm>
        </p:spPr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Diffusional growth of ice crystals</a:t>
            </a:r>
            <a:b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Mixed Phase Clouds: Bergeron Process (I)</a:t>
            </a:r>
          </a:p>
        </p:txBody>
      </p:sp>
      <p:sp>
        <p:nvSpPr>
          <p:cNvPr id="75781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233000" y="1651586"/>
            <a:ext cx="3111091" cy="119611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sz="2000" dirty="0" smtClean="0"/>
              <a:t>The saturation vapour pressure with respect to ice is smaller than with respect to water.</a:t>
            </a:r>
          </a:p>
        </p:txBody>
      </p:sp>
      <p:sp>
        <p:nvSpPr>
          <p:cNvPr id="368644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117567" y="3135812"/>
            <a:ext cx="2952750" cy="1253308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sz="2000" dirty="0" smtClean="0"/>
              <a:t>A cloud which is saturated with respect to water is supersaturated with respect to ice.</a:t>
            </a:r>
          </a:p>
        </p:txBody>
      </p:sp>
      <p:sp>
        <p:nvSpPr>
          <p:cNvPr id="12" name="5-Point Star 11"/>
          <p:cNvSpPr/>
          <p:nvPr/>
        </p:nvSpPr>
        <p:spPr bwMode="auto">
          <a:xfrm>
            <a:off x="7559070" y="3489791"/>
            <a:ext cx="309716" cy="294968"/>
          </a:xfrm>
          <a:prstGeom prst="star5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Arrow Connector 13"/>
          <p:cNvCxnSpPr>
            <a:stCxn id="368644" idx="3"/>
          </p:cNvCxnSpPr>
          <p:nvPr/>
        </p:nvCxnSpPr>
        <p:spPr bwMode="auto">
          <a:xfrm flipV="1">
            <a:off x="3070317" y="3637275"/>
            <a:ext cx="4406248" cy="1251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Rectangle 1028"/>
          <p:cNvSpPr txBox="1">
            <a:spLocks noChangeArrowheads="1"/>
          </p:cNvSpPr>
          <p:nvPr/>
        </p:nvSpPr>
        <p:spPr bwMode="auto">
          <a:xfrm>
            <a:off x="330786" y="4790441"/>
            <a:ext cx="2952750" cy="14797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A cloud which is sub-saturated with respect to water can be supersaturated with respect to ice.</a:t>
            </a:r>
          </a:p>
        </p:txBody>
      </p:sp>
      <p:sp>
        <p:nvSpPr>
          <p:cNvPr id="20" name="5-Point Star 19"/>
          <p:cNvSpPr/>
          <p:nvPr/>
        </p:nvSpPr>
        <p:spPr bwMode="auto">
          <a:xfrm>
            <a:off x="7041110" y="3824639"/>
            <a:ext cx="309716" cy="294968"/>
          </a:xfrm>
          <a:prstGeom prst="star5">
            <a:avLst/>
          </a:prstGeom>
          <a:solidFill>
            <a:srgbClr val="0066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1" name="Straight Arrow Connector 20"/>
          <p:cNvCxnSpPr>
            <a:stCxn id="19" idx="3"/>
          </p:cNvCxnSpPr>
          <p:nvPr/>
        </p:nvCxnSpPr>
        <p:spPr bwMode="auto">
          <a:xfrm flipV="1">
            <a:off x="3283536" y="4108849"/>
            <a:ext cx="3719692" cy="142145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4" grpId="1" build="p" animBg="1"/>
      <p:bldP spid="12" grpId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41AC22-185A-42A4-97E8-74C873710A9C}" type="slidenum">
              <a:rPr lang="en-GB"/>
              <a:pPr/>
              <a:t>19</a:t>
            </a:fld>
            <a:endParaRPr lang="en-GB"/>
          </a:p>
        </p:txBody>
      </p:sp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00025"/>
            <a:ext cx="7856538" cy="838200"/>
          </a:xfrm>
        </p:spPr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Diffusional growth of ice crystals</a:t>
            </a:r>
            <a:b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Mixed phase cloud Bergeron process (II)</a:t>
            </a:r>
          </a:p>
        </p:txBody>
      </p:sp>
      <p:sp>
        <p:nvSpPr>
          <p:cNvPr id="77828" name="Text Box 3"/>
          <p:cNvSpPr txBox="1">
            <a:spLocks noChangeArrowheads="1"/>
          </p:cNvSpPr>
          <p:nvPr/>
        </p:nvSpPr>
        <p:spPr bwMode="auto">
          <a:xfrm>
            <a:off x="1346200" y="3270250"/>
            <a:ext cx="32510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43BDE"/>
                </a:solidFill>
                <a:latin typeface="Arial"/>
                <a:cs typeface="Arial"/>
              </a:rPr>
              <a:t>Ice particle</a:t>
            </a:r>
            <a:r>
              <a:rPr lang="en-GB" dirty="0">
                <a:latin typeface="Arial"/>
                <a:cs typeface="Arial"/>
              </a:rPr>
              <a:t> enters </a:t>
            </a:r>
            <a:r>
              <a:rPr lang="en-GB" dirty="0">
                <a:solidFill>
                  <a:srgbClr val="043BDE"/>
                </a:solidFill>
                <a:latin typeface="Arial"/>
                <a:cs typeface="Arial"/>
              </a:rPr>
              <a:t>water cloud</a:t>
            </a:r>
          </a:p>
        </p:txBody>
      </p:sp>
      <p:sp>
        <p:nvSpPr>
          <p:cNvPr id="77829" name="Text Box 4"/>
          <p:cNvSpPr txBox="1">
            <a:spLocks noChangeArrowheads="1"/>
          </p:cNvSpPr>
          <p:nvPr/>
        </p:nvSpPr>
        <p:spPr bwMode="auto">
          <a:xfrm>
            <a:off x="838200" y="3986213"/>
            <a:ext cx="45341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latin typeface="Arial"/>
                <a:cs typeface="Arial"/>
              </a:rPr>
              <a:t>Cloud is </a:t>
            </a:r>
            <a:r>
              <a:rPr lang="en-GB" dirty="0">
                <a:solidFill>
                  <a:srgbClr val="043BDE"/>
                </a:solidFill>
                <a:latin typeface="Arial"/>
                <a:cs typeface="Arial"/>
              </a:rPr>
              <a:t>supersaturated with respect to ice</a:t>
            </a:r>
          </a:p>
        </p:txBody>
      </p:sp>
      <p:sp>
        <p:nvSpPr>
          <p:cNvPr id="77830" name="Text Box 5"/>
          <p:cNvSpPr txBox="1">
            <a:spLocks noChangeArrowheads="1"/>
          </p:cNvSpPr>
          <p:nvPr/>
        </p:nvSpPr>
        <p:spPr bwMode="auto">
          <a:xfrm>
            <a:off x="723900" y="4641850"/>
            <a:ext cx="44146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43BDE"/>
                </a:solidFill>
                <a:latin typeface="Arial"/>
                <a:cs typeface="Arial"/>
              </a:rPr>
              <a:t>Diffusion of water vapour </a:t>
            </a:r>
            <a:r>
              <a:rPr lang="en-GB" dirty="0">
                <a:latin typeface="Arial"/>
                <a:cs typeface="Arial"/>
              </a:rPr>
              <a:t>onto ice particle</a:t>
            </a:r>
          </a:p>
        </p:txBody>
      </p:sp>
      <p:sp>
        <p:nvSpPr>
          <p:cNvPr id="77831" name="Text Box 6"/>
          <p:cNvSpPr txBox="1">
            <a:spLocks noChangeArrowheads="1"/>
          </p:cNvSpPr>
          <p:nvPr/>
        </p:nvSpPr>
        <p:spPr bwMode="auto">
          <a:xfrm>
            <a:off x="231775" y="5434013"/>
            <a:ext cx="57143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latin typeface="Arial"/>
                <a:cs typeface="Arial"/>
              </a:rPr>
              <a:t>Cloud will become </a:t>
            </a:r>
            <a:r>
              <a:rPr lang="en-GB" dirty="0">
                <a:solidFill>
                  <a:srgbClr val="043BDE"/>
                </a:solidFill>
                <a:latin typeface="Arial"/>
                <a:cs typeface="Arial"/>
              </a:rPr>
              <a:t>sub-saturated with respect to water</a:t>
            </a:r>
          </a:p>
        </p:txBody>
      </p:sp>
      <p:sp>
        <p:nvSpPr>
          <p:cNvPr id="77832" name="Text Box 7"/>
          <p:cNvSpPr txBox="1">
            <a:spLocks noChangeArrowheads="1"/>
          </p:cNvSpPr>
          <p:nvPr/>
        </p:nvSpPr>
        <p:spPr bwMode="auto">
          <a:xfrm>
            <a:off x="425450" y="6051550"/>
            <a:ext cx="53655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43BDE"/>
                </a:solidFill>
                <a:latin typeface="Arial"/>
                <a:cs typeface="Arial"/>
              </a:rPr>
              <a:t>Water droplets evaporate </a:t>
            </a:r>
            <a:r>
              <a:rPr lang="en-GB" dirty="0">
                <a:latin typeface="Arial"/>
                <a:cs typeface="Arial"/>
              </a:rPr>
              <a:t>to increase water vapour</a:t>
            </a:r>
          </a:p>
        </p:txBody>
      </p:sp>
      <p:grpSp>
        <p:nvGrpSpPr>
          <p:cNvPr id="77833" name="Group 8"/>
          <p:cNvGrpSpPr>
            <a:grpSpLocks/>
          </p:cNvGrpSpPr>
          <p:nvPr/>
        </p:nvGrpSpPr>
        <p:grpSpPr bwMode="auto">
          <a:xfrm>
            <a:off x="6330950" y="3003550"/>
            <a:ext cx="1066800" cy="914400"/>
            <a:chOff x="4080" y="1248"/>
            <a:chExt cx="672" cy="576"/>
          </a:xfrm>
        </p:grpSpPr>
        <p:sp>
          <p:nvSpPr>
            <p:cNvPr id="77859" name="AutoShape 9"/>
            <p:cNvSpPr>
              <a:spLocks noChangeArrowheads="1"/>
            </p:cNvSpPr>
            <p:nvPr/>
          </p:nvSpPr>
          <p:spPr bwMode="auto">
            <a:xfrm>
              <a:off x="4368" y="1488"/>
              <a:ext cx="144" cy="144"/>
            </a:xfrm>
            <a:prstGeom prst="octagon">
              <a:avLst>
                <a:gd name="adj" fmla="val 29287"/>
              </a:avLst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60" name="Oval 10"/>
            <p:cNvSpPr>
              <a:spLocks noChangeArrowheads="1"/>
            </p:cNvSpPr>
            <p:nvPr/>
          </p:nvSpPr>
          <p:spPr bwMode="auto">
            <a:xfrm>
              <a:off x="4224" y="1296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61" name="Oval 11"/>
            <p:cNvSpPr>
              <a:spLocks noChangeArrowheads="1"/>
            </p:cNvSpPr>
            <p:nvPr/>
          </p:nvSpPr>
          <p:spPr bwMode="auto">
            <a:xfrm>
              <a:off x="4464" y="1248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62" name="Oval 12"/>
            <p:cNvSpPr>
              <a:spLocks noChangeArrowheads="1"/>
            </p:cNvSpPr>
            <p:nvPr/>
          </p:nvSpPr>
          <p:spPr bwMode="auto">
            <a:xfrm>
              <a:off x="4080" y="1536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63" name="Oval 13"/>
            <p:cNvSpPr>
              <a:spLocks noChangeArrowheads="1"/>
            </p:cNvSpPr>
            <p:nvPr/>
          </p:nvSpPr>
          <p:spPr bwMode="auto">
            <a:xfrm>
              <a:off x="4368" y="1728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64" name="Oval 14"/>
            <p:cNvSpPr>
              <a:spLocks noChangeArrowheads="1"/>
            </p:cNvSpPr>
            <p:nvPr/>
          </p:nvSpPr>
          <p:spPr bwMode="auto">
            <a:xfrm>
              <a:off x="4656" y="1680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65" name="Oval 15"/>
            <p:cNvSpPr>
              <a:spLocks noChangeArrowheads="1"/>
            </p:cNvSpPr>
            <p:nvPr/>
          </p:nvSpPr>
          <p:spPr bwMode="auto">
            <a:xfrm>
              <a:off x="4656" y="1440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834" name="Group 16"/>
          <p:cNvGrpSpPr>
            <a:grpSpLocks/>
          </p:cNvGrpSpPr>
          <p:nvPr/>
        </p:nvGrpSpPr>
        <p:grpSpPr bwMode="auto">
          <a:xfrm>
            <a:off x="6445250" y="5822950"/>
            <a:ext cx="874713" cy="838200"/>
            <a:chOff x="4080" y="3024"/>
            <a:chExt cx="551" cy="528"/>
          </a:xfrm>
        </p:grpSpPr>
        <p:sp>
          <p:nvSpPr>
            <p:cNvPr id="77852" name="AutoShape 17"/>
            <p:cNvSpPr>
              <a:spLocks noChangeArrowheads="1"/>
            </p:cNvSpPr>
            <p:nvPr/>
          </p:nvSpPr>
          <p:spPr bwMode="auto">
            <a:xfrm>
              <a:off x="4224" y="3168"/>
              <a:ext cx="264" cy="288"/>
            </a:xfrm>
            <a:prstGeom prst="octagon">
              <a:avLst>
                <a:gd name="adj" fmla="val 29287"/>
              </a:avLst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53" name="Oval 18"/>
            <p:cNvSpPr>
              <a:spLocks noChangeArrowheads="1"/>
            </p:cNvSpPr>
            <p:nvPr/>
          </p:nvSpPr>
          <p:spPr bwMode="auto">
            <a:xfrm>
              <a:off x="4152" y="3072"/>
              <a:ext cx="47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54" name="Oval 19"/>
            <p:cNvSpPr>
              <a:spLocks noChangeArrowheads="1"/>
            </p:cNvSpPr>
            <p:nvPr/>
          </p:nvSpPr>
          <p:spPr bwMode="auto">
            <a:xfrm>
              <a:off x="4392" y="3024"/>
              <a:ext cx="47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55" name="Oval 20"/>
            <p:cNvSpPr>
              <a:spLocks noChangeArrowheads="1"/>
            </p:cNvSpPr>
            <p:nvPr/>
          </p:nvSpPr>
          <p:spPr bwMode="auto">
            <a:xfrm>
              <a:off x="4080" y="3264"/>
              <a:ext cx="47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56" name="Oval 21"/>
            <p:cNvSpPr>
              <a:spLocks noChangeArrowheads="1"/>
            </p:cNvSpPr>
            <p:nvPr/>
          </p:nvSpPr>
          <p:spPr bwMode="auto">
            <a:xfrm>
              <a:off x="4296" y="3504"/>
              <a:ext cx="47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57" name="Oval 22"/>
            <p:cNvSpPr>
              <a:spLocks noChangeArrowheads="1"/>
            </p:cNvSpPr>
            <p:nvPr/>
          </p:nvSpPr>
          <p:spPr bwMode="auto">
            <a:xfrm>
              <a:off x="4584" y="3456"/>
              <a:ext cx="47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58" name="Oval 23"/>
            <p:cNvSpPr>
              <a:spLocks noChangeArrowheads="1"/>
            </p:cNvSpPr>
            <p:nvPr/>
          </p:nvSpPr>
          <p:spPr bwMode="auto">
            <a:xfrm>
              <a:off x="4584" y="3216"/>
              <a:ext cx="47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835" name="Group 24"/>
          <p:cNvGrpSpPr>
            <a:grpSpLocks/>
          </p:cNvGrpSpPr>
          <p:nvPr/>
        </p:nvGrpSpPr>
        <p:grpSpPr bwMode="auto">
          <a:xfrm>
            <a:off x="6330950" y="4375150"/>
            <a:ext cx="1066800" cy="914400"/>
            <a:chOff x="4008" y="2112"/>
            <a:chExt cx="672" cy="576"/>
          </a:xfrm>
        </p:grpSpPr>
        <p:sp>
          <p:nvSpPr>
            <p:cNvPr id="77845" name="Oval 25"/>
            <p:cNvSpPr>
              <a:spLocks noChangeArrowheads="1"/>
            </p:cNvSpPr>
            <p:nvPr/>
          </p:nvSpPr>
          <p:spPr bwMode="auto">
            <a:xfrm>
              <a:off x="4152" y="2160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46" name="Oval 26"/>
            <p:cNvSpPr>
              <a:spLocks noChangeArrowheads="1"/>
            </p:cNvSpPr>
            <p:nvPr/>
          </p:nvSpPr>
          <p:spPr bwMode="auto">
            <a:xfrm>
              <a:off x="4392" y="211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47" name="Oval 27"/>
            <p:cNvSpPr>
              <a:spLocks noChangeArrowheads="1"/>
            </p:cNvSpPr>
            <p:nvPr/>
          </p:nvSpPr>
          <p:spPr bwMode="auto">
            <a:xfrm>
              <a:off x="4008" y="2400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48" name="Oval 28"/>
            <p:cNvSpPr>
              <a:spLocks noChangeArrowheads="1"/>
            </p:cNvSpPr>
            <p:nvPr/>
          </p:nvSpPr>
          <p:spPr bwMode="auto">
            <a:xfrm>
              <a:off x="4296" y="259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49" name="Oval 29"/>
            <p:cNvSpPr>
              <a:spLocks noChangeArrowheads="1"/>
            </p:cNvSpPr>
            <p:nvPr/>
          </p:nvSpPr>
          <p:spPr bwMode="auto">
            <a:xfrm>
              <a:off x="4584" y="2544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50" name="Oval 30"/>
            <p:cNvSpPr>
              <a:spLocks noChangeArrowheads="1"/>
            </p:cNvSpPr>
            <p:nvPr/>
          </p:nvSpPr>
          <p:spPr bwMode="auto">
            <a:xfrm>
              <a:off x="4584" y="2304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51" name="AutoShape 31"/>
            <p:cNvSpPr>
              <a:spLocks noChangeArrowheads="1"/>
            </p:cNvSpPr>
            <p:nvPr/>
          </p:nvSpPr>
          <p:spPr bwMode="auto">
            <a:xfrm>
              <a:off x="4224" y="2256"/>
              <a:ext cx="264" cy="288"/>
            </a:xfrm>
            <a:prstGeom prst="octagon">
              <a:avLst>
                <a:gd name="adj" fmla="val 29287"/>
              </a:avLst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7836" name="Line 32"/>
          <p:cNvSpPr>
            <a:spLocks noChangeShapeType="1"/>
          </p:cNvSpPr>
          <p:nvPr/>
        </p:nvSpPr>
        <p:spPr bwMode="auto">
          <a:xfrm>
            <a:off x="4522630" y="3469113"/>
            <a:ext cx="1541785" cy="128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7837" name="Line 33"/>
          <p:cNvSpPr>
            <a:spLocks noChangeShapeType="1"/>
          </p:cNvSpPr>
          <p:nvPr/>
        </p:nvSpPr>
        <p:spPr bwMode="auto">
          <a:xfrm flipV="1">
            <a:off x="5142168" y="4832350"/>
            <a:ext cx="1074481" cy="1588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7838" name="Line 34"/>
          <p:cNvSpPr>
            <a:spLocks noChangeShapeType="1"/>
          </p:cNvSpPr>
          <p:nvPr/>
        </p:nvSpPr>
        <p:spPr bwMode="auto">
          <a:xfrm flipV="1">
            <a:off x="5715243" y="6273268"/>
            <a:ext cx="49563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7839" name="Line 35"/>
          <p:cNvSpPr>
            <a:spLocks noChangeShapeType="1"/>
          </p:cNvSpPr>
          <p:nvPr/>
        </p:nvSpPr>
        <p:spPr bwMode="auto">
          <a:xfrm>
            <a:off x="2816225" y="3681413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7840" name="Line 36"/>
          <p:cNvSpPr>
            <a:spLocks noChangeShapeType="1"/>
          </p:cNvSpPr>
          <p:nvPr/>
        </p:nvSpPr>
        <p:spPr bwMode="auto">
          <a:xfrm>
            <a:off x="2816225" y="436721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7841" name="Line 37"/>
          <p:cNvSpPr>
            <a:spLocks noChangeShapeType="1"/>
          </p:cNvSpPr>
          <p:nvPr/>
        </p:nvSpPr>
        <p:spPr bwMode="auto">
          <a:xfrm>
            <a:off x="2816225" y="505301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7842" name="Line 38"/>
          <p:cNvSpPr>
            <a:spLocks noChangeShapeType="1"/>
          </p:cNvSpPr>
          <p:nvPr/>
        </p:nvSpPr>
        <p:spPr bwMode="auto">
          <a:xfrm>
            <a:off x="2816225" y="5815013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7843" name="Text Box 39"/>
          <p:cNvSpPr txBox="1">
            <a:spLocks noChangeArrowheads="1"/>
          </p:cNvSpPr>
          <p:nvPr/>
        </p:nvSpPr>
        <p:spPr bwMode="auto">
          <a:xfrm>
            <a:off x="5097463" y="1531938"/>
            <a:ext cx="3927008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dirty="0">
                <a:solidFill>
                  <a:srgbClr val="FF0000"/>
                </a:solidFill>
              </a:rPr>
              <a:t>Ice particles grow at the expense of water </a:t>
            </a:r>
            <a:r>
              <a:rPr lang="en-GB" sz="2400" dirty="0" smtClean="0">
                <a:solidFill>
                  <a:srgbClr val="FF0000"/>
                </a:solidFill>
              </a:rPr>
              <a:t>droplets</a:t>
            </a:r>
          </a:p>
          <a:p>
            <a:pPr algn="ctr">
              <a:spcBef>
                <a:spcPct val="50000"/>
              </a:spcBef>
            </a:pPr>
            <a:r>
              <a:rPr lang="en-GB" sz="1600" dirty="0" smtClean="0">
                <a:solidFill>
                  <a:srgbClr val="FF0000"/>
                </a:solidFill>
              </a:rPr>
              <a:t>(Bergeron-</a:t>
            </a:r>
            <a:r>
              <a:rPr lang="en-GB" sz="1600" dirty="0" err="1" smtClean="0">
                <a:solidFill>
                  <a:srgbClr val="FF0000"/>
                </a:solidFill>
              </a:rPr>
              <a:t>Findeisen</a:t>
            </a:r>
            <a:r>
              <a:rPr lang="en-GB" sz="1600" dirty="0" smtClean="0">
                <a:solidFill>
                  <a:srgbClr val="FF0000"/>
                </a:solidFill>
              </a:rPr>
              <a:t>-Wegener process)</a:t>
            </a:r>
            <a:endParaRPr lang="en-GB" sz="1600" dirty="0">
              <a:solidFill>
                <a:srgbClr val="FF5050"/>
              </a:solidFill>
            </a:endParaRPr>
          </a:p>
        </p:txBody>
      </p:sp>
      <p:pic>
        <p:nvPicPr>
          <p:cNvPr id="77844" name="Picture 40" descr="bergeron_effect_Pitter1"/>
          <p:cNvPicPr>
            <a:picLocks noChangeAspect="1" noChangeArrowheads="1"/>
          </p:cNvPicPr>
          <p:nvPr/>
        </p:nvPicPr>
        <p:blipFill>
          <a:blip r:embed="rId3"/>
          <a:srcRect t="4724"/>
          <a:stretch>
            <a:fillRect/>
          </a:stretch>
        </p:blipFill>
        <p:spPr bwMode="auto">
          <a:xfrm>
            <a:off x="2262188" y="1312863"/>
            <a:ext cx="2681287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  <p:bldP spid="77829" grpId="0"/>
      <p:bldP spid="77830" grpId="0"/>
      <p:bldP spid="77831" grpId="0"/>
      <p:bldP spid="77832" grpId="0"/>
      <p:bldP spid="77836" grpId="0" animBg="1"/>
      <p:bldP spid="77837" grpId="0" animBg="1"/>
      <p:bldP spid="77838" grpId="0" animBg="1"/>
      <p:bldP spid="77839" grpId="0" animBg="1"/>
      <p:bldP spid="77840" grpId="0" animBg="1"/>
      <p:bldP spid="77841" grpId="0" animBg="1"/>
      <p:bldP spid="778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Cloud Parametrization Issues:</a:t>
            </a:r>
            <a:b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Which quantities to represent ?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866900"/>
            <a:ext cx="4229100" cy="44196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Water </a:t>
            </a:r>
            <a:r>
              <a:rPr lang="en-US" dirty="0" err="1" smtClean="0">
                <a:solidFill>
                  <a:srgbClr val="7030A0"/>
                </a:solidFill>
              </a:rPr>
              <a:t>vapour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Cloud water droplets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Rain drops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Pristine ice crystals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Aggregate snow flakes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Graupel</a:t>
            </a:r>
            <a:r>
              <a:rPr lang="en-US" dirty="0" smtClean="0">
                <a:solidFill>
                  <a:srgbClr val="0000FF"/>
                </a:solidFill>
              </a:rPr>
              <a:t> pellets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Hailstones</a:t>
            </a: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E9B0CB-890D-47E2-A212-A9B4CD899A41}" type="slidenum">
              <a:rPr lang="en-GB"/>
              <a:pPr/>
              <a:t>2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65113" y="5295900"/>
            <a:ext cx="8878887" cy="1143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US" sz="2000" dirty="0">
                <a:latin typeface="Helvetica" pitchFamily="34" charset="0"/>
              </a:rPr>
              <a:t>Note for ice phase particles: </a:t>
            </a:r>
            <a:endParaRPr lang="en-US" sz="2000" dirty="0" smtClean="0">
              <a:latin typeface="Helvetica" pitchFamily="34" charset="0"/>
            </a:endParaRP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Helvetica" pitchFamily="34" charset="0"/>
              </a:rPr>
              <a:t>Additional </a:t>
            </a:r>
            <a:r>
              <a:rPr lang="en-US" sz="2000" dirty="0">
                <a:solidFill>
                  <a:srgbClr val="0000FF"/>
                </a:solidFill>
                <a:latin typeface="Helvetica" pitchFamily="34" charset="0"/>
              </a:rPr>
              <a:t>latent heat.  </a:t>
            </a:r>
            <a:endParaRPr lang="en-US" sz="2000" dirty="0" smtClean="0">
              <a:solidFill>
                <a:srgbClr val="0000FF"/>
              </a:solidFill>
              <a:latin typeface="Helvetica" pitchFamily="34" charset="0"/>
            </a:endParaRP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Helvetica" pitchFamily="34" charset="0"/>
              </a:rPr>
              <a:t>Terminal </a:t>
            </a:r>
            <a:r>
              <a:rPr lang="en-US" sz="2000" dirty="0">
                <a:solidFill>
                  <a:srgbClr val="0000FF"/>
                </a:solidFill>
                <a:latin typeface="Helvetica" pitchFamily="34" charset="0"/>
              </a:rPr>
              <a:t>fall speed of ice hydrometeors significantly </a:t>
            </a:r>
            <a:r>
              <a:rPr lang="en-US" sz="2000" dirty="0" smtClean="0">
                <a:solidFill>
                  <a:srgbClr val="0000FF"/>
                </a:solidFill>
                <a:latin typeface="Helvetica" pitchFamily="34" charset="0"/>
              </a:rPr>
              <a:t>less.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Helvetica" pitchFamily="34" charset="0"/>
              </a:rPr>
              <a:t>Optical </a:t>
            </a:r>
            <a:r>
              <a:rPr lang="en-US" sz="2000" dirty="0">
                <a:solidFill>
                  <a:srgbClr val="0000FF"/>
                </a:solidFill>
                <a:latin typeface="Helvetica" pitchFamily="34" charset="0"/>
              </a:rPr>
              <a:t>properties are different (important for radiation).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000" dirty="0">
              <a:latin typeface="Helvetic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000" dirty="0">
              <a:latin typeface="Helvetica" pitchFamily="34" charset="0"/>
            </a:endParaRPr>
          </a:p>
        </p:txBody>
      </p:sp>
      <p:pic>
        <p:nvPicPr>
          <p:cNvPr id="32774" name="Picture 6" descr="microparam_schematic_compl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38262"/>
            <a:ext cx="4251652" cy="452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609600" y="2852738"/>
            <a:ext cx="6934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3335" y="198996"/>
            <a:ext cx="6740525" cy="752475"/>
          </a:xfrm>
        </p:spPr>
        <p:txBody>
          <a:bodyPr/>
          <a:lstStyle/>
          <a:p>
            <a:pPr algn="l"/>
            <a:r>
              <a:rPr lang="en-GB" sz="3200" dirty="0" err="1" smtClean="0"/>
              <a:t>Parametrizing</a:t>
            </a:r>
            <a:r>
              <a:rPr lang="en-GB" sz="3200" dirty="0" smtClean="0"/>
              <a:t> cloud phase</a:t>
            </a:r>
            <a:br>
              <a:rPr lang="en-GB" sz="3200" dirty="0" smtClean="0"/>
            </a:br>
            <a:r>
              <a:rPr lang="en-GB" sz="2800" dirty="0" smtClean="0"/>
              <a:t>Diagnostic </a:t>
            </a:r>
            <a:r>
              <a:rPr lang="en-GB" sz="2800" dirty="0" err="1" smtClean="0"/>
              <a:t>vs</a:t>
            </a:r>
            <a:r>
              <a:rPr lang="en-GB" sz="2800" dirty="0" smtClean="0"/>
              <a:t> prognostic</a:t>
            </a:r>
            <a:endParaRPr lang="en-GB" sz="2000" dirty="0" smtClean="0"/>
          </a:p>
        </p:txBody>
      </p:sp>
      <p:sp>
        <p:nvSpPr>
          <p:cNvPr id="3080" name="Text Box 18"/>
          <p:cNvSpPr txBox="1">
            <a:spLocks noChangeArrowheads="1"/>
          </p:cNvSpPr>
          <p:nvPr/>
        </p:nvSpPr>
        <p:spPr bwMode="auto">
          <a:xfrm>
            <a:off x="603496" y="1280086"/>
            <a:ext cx="8331328" cy="183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>
              <a:spcBef>
                <a:spcPct val="30000"/>
              </a:spcBef>
              <a:buClr>
                <a:schemeClr val="tx1"/>
              </a:buClr>
              <a:buSzPts val="1800"/>
              <a:buFont typeface="Arial" charset="0"/>
              <a:buChar char="•"/>
            </a:pPr>
            <a:r>
              <a:rPr lang="en-GB" dirty="0" smtClean="0">
                <a:latin typeface="Arial" charset="0"/>
              </a:rPr>
              <a:t>Many (global) </a:t>
            </a:r>
            <a:r>
              <a:rPr lang="en-GB" dirty="0" smtClean="0"/>
              <a:t>models with a single condensate prognostic parametrize </a:t>
            </a:r>
            <a:r>
              <a:rPr lang="en-GB" dirty="0" smtClean="0">
                <a:latin typeface="Arial" charset="0"/>
              </a:rPr>
              <a:t>ice/liquid phase as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a diagnostic function of temperature </a:t>
            </a:r>
            <a:r>
              <a:rPr lang="en-GB" dirty="0" smtClean="0">
                <a:latin typeface="Arial" charset="0"/>
              </a:rPr>
              <a:t>(see </a:t>
            </a:r>
            <a:r>
              <a:rPr lang="en-GB" dirty="0" smtClean="0">
                <a:latin typeface="Arial" charset="0"/>
              </a:rPr>
              <a:t>dashed line </a:t>
            </a:r>
            <a:r>
              <a:rPr lang="en-GB" dirty="0" smtClean="0">
                <a:latin typeface="Arial" charset="0"/>
              </a:rPr>
              <a:t>for ECMWF model pre-2010 below</a:t>
            </a:r>
            <a:r>
              <a:rPr lang="en-GB" dirty="0" smtClean="0">
                <a:latin typeface="Arial" charset="0"/>
              </a:rPr>
              <a:t>).</a:t>
            </a:r>
          </a:p>
          <a:p>
            <a:pPr marL="177800" indent="-177800" algn="l">
              <a:spcBef>
                <a:spcPct val="30000"/>
              </a:spcBef>
              <a:buClr>
                <a:schemeClr val="tx1"/>
              </a:buClr>
              <a:buSzPts val="1800"/>
              <a:buFont typeface="Arial" charset="0"/>
              <a:buChar char="•"/>
            </a:pPr>
            <a:r>
              <a:rPr lang="en-GB" dirty="0" smtClean="0">
                <a:latin typeface="Arial" charset="0"/>
              </a:rPr>
              <a:t>Models with separate prognostic variables for liquid water and ice, </a:t>
            </a:r>
            <a:r>
              <a:rPr lang="en-GB" dirty="0" err="1" smtClean="0">
                <a:latin typeface="Arial" charset="0"/>
              </a:rPr>
              <a:t>parametrize</a:t>
            </a:r>
            <a:r>
              <a:rPr lang="en-GB" dirty="0" smtClean="0">
                <a:latin typeface="Arial" charset="0"/>
              </a:rPr>
              <a:t> deposition allowing a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wide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range of </a:t>
            </a:r>
            <a:r>
              <a:rPr lang="en-GB" dirty="0" err="1">
                <a:solidFill>
                  <a:srgbClr val="0000FF"/>
                </a:solidFill>
                <a:latin typeface="Arial" charset="0"/>
              </a:rPr>
              <a:t>supercooled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liquid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water/ice fraction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>
                <a:latin typeface="Arial" charset="0"/>
              </a:rPr>
              <a:t>for a given </a:t>
            </a:r>
            <a:r>
              <a:rPr lang="en-GB" dirty="0" smtClean="0">
                <a:latin typeface="Arial" charset="0"/>
              </a:rPr>
              <a:t>temperature (see shading in example below).</a:t>
            </a:r>
            <a:endParaRPr lang="en-GB" dirty="0"/>
          </a:p>
        </p:txBody>
      </p:sp>
      <p:pic>
        <p:nvPicPr>
          <p:cNvPr id="3077" name="Picture 28" descr="fig_iceliqfrac_fa42_24iceonl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0" y="3158791"/>
            <a:ext cx="4895850" cy="355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29"/>
          <p:cNvSpPr txBox="1">
            <a:spLocks noChangeArrowheads="1"/>
          </p:cNvSpPr>
          <p:nvPr/>
        </p:nvSpPr>
        <p:spPr bwMode="auto">
          <a:xfrm>
            <a:off x="6166317" y="4216026"/>
            <a:ext cx="237648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latin typeface="Arial" charset="0"/>
              </a:rPr>
              <a:t>PDF of liquid water fraction of cloud for </a:t>
            </a:r>
            <a:r>
              <a:rPr lang="en-GB" dirty="0"/>
              <a:t>a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>
                <a:latin typeface="Arial" charset="0"/>
              </a:rPr>
              <a:t>diagnostic mixed phase scheme (</a:t>
            </a:r>
            <a:r>
              <a:rPr lang="en-GB" u="sng" dirty="0">
                <a:latin typeface="Arial" charset="0"/>
              </a:rPr>
              <a:t>dashed line</a:t>
            </a:r>
            <a:r>
              <a:rPr lang="en-GB" dirty="0">
                <a:latin typeface="Arial" charset="0"/>
              </a:rPr>
              <a:t>) and 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>
                <a:latin typeface="Arial" charset="0"/>
              </a:rPr>
              <a:t>prognostic ice/liquid  scheme (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shading</a:t>
            </a:r>
            <a:r>
              <a:rPr lang="en-GB" dirty="0">
                <a:latin typeface="Arial" charset="0"/>
              </a:rPr>
              <a:t>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25882" y="2868705"/>
            <a:ext cx="2420471" cy="941294"/>
            <a:chOff x="6125882" y="2794000"/>
            <a:chExt cx="2420471" cy="941294"/>
          </a:xfrm>
        </p:grpSpPr>
        <p:graphicFrame>
          <p:nvGraphicFramePr>
            <p:cNvPr id="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2874061"/>
                </p:ext>
              </p:extLst>
            </p:nvPr>
          </p:nvGraphicFramePr>
          <p:xfrm>
            <a:off x="6187685" y="2824162"/>
            <a:ext cx="2291153" cy="8065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35" name="Equation" r:id="rId5" imgW="1600200" imgH="622300" progId="Equation.3">
                    <p:embed/>
                  </p:oleObj>
                </mc:Choice>
                <mc:Fallback>
                  <p:oleObj name="Equation" r:id="rId5" imgW="1600200" imgH="622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87685" y="2824162"/>
                          <a:ext cx="2291153" cy="806543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Rectangle 1"/>
            <p:cNvSpPr/>
            <p:nvPr/>
          </p:nvSpPr>
          <p:spPr bwMode="auto">
            <a:xfrm>
              <a:off x="6125882" y="2794000"/>
              <a:ext cx="2420471" cy="94129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610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uiExpand="1" build="p"/>
      <p:bldP spid="307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90" name="Group 18"/>
          <p:cNvGrpSpPr>
            <a:grpSpLocks/>
          </p:cNvGrpSpPr>
          <p:nvPr/>
        </p:nvGrpSpPr>
        <p:grpSpPr bwMode="auto">
          <a:xfrm>
            <a:off x="3943350" y="3376613"/>
            <a:ext cx="4806950" cy="2236787"/>
            <a:chOff x="2484" y="2127"/>
            <a:chExt cx="3028" cy="1409"/>
          </a:xfrm>
        </p:grpSpPr>
        <p:pic>
          <p:nvPicPr>
            <p:cNvPr id="79881" name="Picture 2"/>
            <p:cNvPicPr>
              <a:picLocks noChangeAspect="1" noChangeArrowheads="1"/>
            </p:cNvPicPr>
            <p:nvPr/>
          </p:nvPicPr>
          <p:blipFill>
            <a:blip r:embed="rId2"/>
            <a:srcRect l="17798" t="16241" r="45355" b="61789"/>
            <a:stretch>
              <a:fillRect/>
            </a:stretch>
          </p:blipFill>
          <p:spPr bwMode="auto">
            <a:xfrm>
              <a:off x="2484" y="2127"/>
              <a:ext cx="2976" cy="137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sp>
          <p:nvSpPr>
            <p:cNvPr id="79889" name="Rectangle 17"/>
            <p:cNvSpPr>
              <a:spLocks noChangeArrowheads="1"/>
            </p:cNvSpPr>
            <p:nvPr/>
          </p:nvSpPr>
          <p:spPr bwMode="auto">
            <a:xfrm>
              <a:off x="5312" y="3344"/>
              <a:ext cx="200" cy="192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798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9DD43B-89BF-49E2-8A4B-32704671D05A}" type="slidenum">
              <a:rPr lang="en-GB"/>
              <a:pPr/>
              <a:t>21</a:t>
            </a:fld>
            <a:endParaRPr lang="en-GB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0838" y="1422400"/>
            <a:ext cx="8605837" cy="4805363"/>
          </a:xfrm>
        </p:spPr>
        <p:txBody>
          <a:bodyPr lIns="90487" tIns="44450" rIns="90487" bIns="44450"/>
          <a:lstStyle/>
          <a:p>
            <a:pPr marL="290513" indent="-290513" defTabSz="762000"/>
            <a:r>
              <a:rPr lang="en-GB" sz="2200" dirty="0" smtClean="0"/>
              <a:t>Ice crystals can aggregate together to form “snow”</a:t>
            </a:r>
          </a:p>
          <a:p>
            <a:pPr marL="290513" indent="-290513" defTabSz="762000"/>
            <a:r>
              <a:rPr lang="en-GB" sz="2200" dirty="0" smtClean="0"/>
              <a:t>“Sticking” efficiency increases as temperature exceeds –</a:t>
            </a:r>
            <a:r>
              <a:rPr lang="en-GB" sz="2200" dirty="0" smtClean="0"/>
              <a:t>5</a:t>
            </a:r>
            <a:r>
              <a:rPr lang="en-GB" sz="2000" dirty="0" smtClean="0">
                <a:latin typeface="Arial" charset="0"/>
              </a:rPr>
              <a:t>º</a:t>
            </a:r>
            <a:r>
              <a:rPr lang="en-GB" sz="2200" dirty="0" smtClean="0"/>
              <a:t>C</a:t>
            </a:r>
            <a:endParaRPr lang="en-GB" sz="2200" dirty="0" smtClean="0"/>
          </a:p>
          <a:p>
            <a:pPr marL="290513" indent="-290513" defTabSz="762000"/>
            <a:r>
              <a:rPr lang="en-GB" sz="2200" dirty="0" smtClean="0"/>
              <a:t>Irregular crystals are most commonly observed </a:t>
            </a:r>
            <a:r>
              <a:rPr lang="en-US" sz="2200" dirty="0" smtClean="0"/>
              <a:t>in the atmosphere (e.g. </a:t>
            </a:r>
            <a:r>
              <a:rPr lang="en-US" sz="2200" dirty="0" err="1" smtClean="0"/>
              <a:t>Korolev</a:t>
            </a:r>
            <a:r>
              <a:rPr lang="en-US" sz="2200" dirty="0" smtClean="0"/>
              <a:t> et al. 1999, </a:t>
            </a:r>
            <a:r>
              <a:rPr lang="en-US" sz="2200" dirty="0" err="1" smtClean="0"/>
              <a:t>Heymsfield</a:t>
            </a:r>
            <a:r>
              <a:rPr lang="en-US" sz="2200" dirty="0" smtClean="0"/>
              <a:t> 2003)</a:t>
            </a:r>
            <a:r>
              <a:rPr lang="en-GB" sz="2200" dirty="0" smtClean="0"/>
              <a:t> </a:t>
            </a:r>
          </a:p>
          <a:p>
            <a:pPr marL="290513" indent="-290513" defTabSz="762000">
              <a:buFontTx/>
              <a:buNone/>
            </a:pPr>
            <a:r>
              <a:rPr lang="en-GB" sz="2200" dirty="0" smtClean="0"/>
              <a:t> </a:t>
            </a:r>
          </a:p>
          <a:p>
            <a:pPr marL="290513" indent="-290513" defTabSz="762000"/>
            <a:endParaRPr lang="en-GB" sz="2200" dirty="0" smtClean="0"/>
          </a:p>
        </p:txBody>
      </p:sp>
      <p:sp>
        <p:nvSpPr>
          <p:cNvPr id="5498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3375" y="238125"/>
            <a:ext cx="8113713" cy="708025"/>
          </a:xfrm>
        </p:spPr>
        <p:txBody>
          <a:bodyPr lIns="90487" tIns="44450" rIns="90487" bIns="44450"/>
          <a:lstStyle/>
          <a:p>
            <a: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Collection processes:</a:t>
            </a:r>
            <a:b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Ice Crystal Aggregation</a:t>
            </a:r>
            <a:endParaRPr lang="en-GB" sz="3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9878" name="Picture 5"/>
          <p:cNvPicPr>
            <a:picLocks noChangeAspect="1" noChangeArrowheads="1"/>
          </p:cNvPicPr>
          <p:nvPr/>
        </p:nvPicPr>
        <p:blipFill>
          <a:blip r:embed="rId3"/>
          <a:srcRect l="70726" t="69423" r="25159" b="24477"/>
          <a:stretch>
            <a:fillRect/>
          </a:stretch>
        </p:blipFill>
        <p:spPr bwMode="auto">
          <a:xfrm>
            <a:off x="2032000" y="3251200"/>
            <a:ext cx="1370013" cy="2624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9879" name="Text Box 9"/>
          <p:cNvSpPr txBox="1">
            <a:spLocks noChangeArrowheads="1"/>
          </p:cNvSpPr>
          <p:nvPr/>
        </p:nvSpPr>
        <p:spPr bwMode="auto">
          <a:xfrm>
            <a:off x="433388" y="6132513"/>
            <a:ext cx="1344612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US" sz="1200" b="1">
                <a:solidFill>
                  <a:srgbClr val="000000"/>
                </a:solidFill>
              </a:rPr>
              <a:t>Lawson, JAS’99</a:t>
            </a:r>
            <a:endParaRPr lang="en-US" sz="2000" b="1">
              <a:solidFill>
                <a:srgbClr val="000000"/>
              </a:solidFill>
            </a:endParaRPr>
          </a:p>
        </p:txBody>
      </p:sp>
      <p:sp>
        <p:nvSpPr>
          <p:cNvPr id="79880" name="Text Box 10"/>
          <p:cNvSpPr txBox="1">
            <a:spLocks noChangeArrowheads="1"/>
          </p:cNvSpPr>
          <p:nvPr/>
        </p:nvSpPr>
        <p:spPr bwMode="auto">
          <a:xfrm>
            <a:off x="1808163" y="5916613"/>
            <a:ext cx="1801812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US" sz="1200" b="1">
                <a:solidFill>
                  <a:srgbClr val="000000"/>
                </a:solidFill>
              </a:rPr>
              <a:t>Field &amp; Heymsfield ‘03</a:t>
            </a:r>
            <a:endParaRPr lang="en-US" sz="2000" b="1">
              <a:solidFill>
                <a:srgbClr val="000000"/>
              </a:solidFill>
            </a:endParaRPr>
          </a:p>
        </p:txBody>
      </p:sp>
      <p:sp>
        <p:nvSpPr>
          <p:cNvPr id="79882" name="Text Box 4"/>
          <p:cNvSpPr txBox="1">
            <a:spLocks noChangeArrowheads="1"/>
          </p:cNvSpPr>
          <p:nvPr/>
        </p:nvSpPr>
        <p:spPr bwMode="auto">
          <a:xfrm>
            <a:off x="4071938" y="5646738"/>
            <a:ext cx="660400" cy="260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000000"/>
                </a:solidFill>
                <a:latin typeface="Stone Sans ITC TT" pitchFamily="2" charset="0"/>
              </a:rPr>
              <a:t>500 </a:t>
            </a:r>
            <a:r>
              <a:rPr lang="en-GB" sz="1100" b="1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GB" sz="1100" b="1">
                <a:solidFill>
                  <a:srgbClr val="000000"/>
                </a:solidFill>
                <a:latin typeface="Stone Sans ITC TT" pitchFamily="2" charset="0"/>
              </a:rPr>
              <a:t>m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821238" y="3067050"/>
            <a:ext cx="69215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000000"/>
                </a:solidFill>
                <a:latin typeface="Helvetica" pitchFamily="34" charset="0"/>
              </a:rPr>
              <a:t>CPI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916738" y="3081338"/>
            <a:ext cx="10160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000000"/>
                </a:solidFill>
                <a:latin typeface="Helvetica" pitchFamily="34" charset="0"/>
              </a:rPr>
              <a:t>Model</a:t>
            </a:r>
          </a:p>
        </p:txBody>
      </p:sp>
      <p:sp>
        <p:nvSpPr>
          <p:cNvPr id="79885" name="Text Box 7"/>
          <p:cNvSpPr txBox="1">
            <a:spLocks noChangeArrowheads="1"/>
          </p:cNvSpPr>
          <p:nvPr/>
        </p:nvSpPr>
        <p:spPr bwMode="auto">
          <a:xfrm>
            <a:off x="4059238" y="5934075"/>
            <a:ext cx="752475" cy="2746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Stone Sans ITC TT" pitchFamily="2" charset="0"/>
              </a:rPr>
              <a:t>T=-46</a:t>
            </a:r>
            <a:r>
              <a:rPr lang="en-GB" sz="1200" baseline="30000">
                <a:solidFill>
                  <a:srgbClr val="000000"/>
                </a:solidFill>
                <a:latin typeface="Stone Sans ITC TT" pitchFamily="2" charset="0"/>
              </a:rPr>
              <a:t>o</a:t>
            </a:r>
            <a:r>
              <a:rPr lang="en-GB" sz="1200">
                <a:solidFill>
                  <a:srgbClr val="000000"/>
                </a:solidFill>
                <a:latin typeface="Stone Sans ITC TT" pitchFamily="2" charset="0"/>
              </a:rPr>
              <a:t>C</a:t>
            </a:r>
          </a:p>
        </p:txBody>
      </p:sp>
      <p:sp>
        <p:nvSpPr>
          <p:cNvPr id="79886" name="TextBox 14"/>
          <p:cNvSpPr txBox="1">
            <a:spLocks noChangeArrowheads="1"/>
          </p:cNvSpPr>
          <p:nvPr/>
        </p:nvSpPr>
        <p:spPr bwMode="auto">
          <a:xfrm>
            <a:off x="6624638" y="5605463"/>
            <a:ext cx="2055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Westbrook et al. (2008)</a:t>
            </a:r>
          </a:p>
        </p:txBody>
      </p:sp>
      <p:cxnSp>
        <p:nvCxnSpPr>
          <p:cNvPr id="79887" name="Straight Connector 16"/>
          <p:cNvCxnSpPr>
            <a:cxnSpLocks noChangeShapeType="1"/>
          </p:cNvCxnSpPr>
          <p:nvPr/>
        </p:nvCxnSpPr>
        <p:spPr bwMode="auto">
          <a:xfrm>
            <a:off x="4211638" y="5635625"/>
            <a:ext cx="44132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pic>
        <p:nvPicPr>
          <p:cNvPr id="79888" name="Picture 15" descr="snow"/>
          <p:cNvPicPr>
            <a:picLocks noChangeAspect="1" noChangeArrowheads="1"/>
          </p:cNvPicPr>
          <p:nvPr/>
        </p:nvPicPr>
        <p:blipFill>
          <a:blip r:embed="rId4"/>
          <a:srcRect l="6282" t="2000" r="63568" b="9384"/>
          <a:stretch>
            <a:fillRect/>
          </a:stretch>
        </p:blipFill>
        <p:spPr bwMode="auto">
          <a:xfrm>
            <a:off x="514350" y="3309938"/>
            <a:ext cx="119380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9" grpId="0"/>
      <p:bldP spid="79880" grpId="0"/>
      <p:bldP spid="79882" grpId="0"/>
      <p:bldP spid="12" grpId="0"/>
      <p:bldP spid="13" grpId="0"/>
      <p:bldP spid="79885" grpId="0"/>
      <p:bldP spid="798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863" y="1334995"/>
            <a:ext cx="8451195" cy="4930775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000" dirty="0" smtClean="0"/>
              <a:t>Many models still have separate variables for ice and snow with a parametrization for </a:t>
            </a:r>
            <a:r>
              <a:rPr lang="en-GB" sz="2000" dirty="0" smtClean="0">
                <a:solidFill>
                  <a:srgbClr val="0000FF"/>
                </a:solidFill>
              </a:rPr>
              <a:t>aggregation</a:t>
            </a:r>
            <a:r>
              <a:rPr lang="en-GB" sz="2000" dirty="0" smtClean="0"/>
              <a:t>, represented as an autoconversion.</a:t>
            </a:r>
          </a:p>
          <a:p>
            <a:pPr>
              <a:spcBef>
                <a:spcPts val="1800"/>
              </a:spcBef>
            </a:pPr>
            <a:r>
              <a:rPr lang="en-GB" sz="2000" dirty="0" smtClean="0"/>
              <a:t>But any separation in the particle size spectra between ice and snow is much less clear than for cloud droplets and e.g. </a:t>
            </a:r>
            <a:r>
              <a:rPr lang="en-GB" sz="2000" dirty="0" err="1" smtClean="0"/>
              <a:t>Minnis</a:t>
            </a:r>
            <a:r>
              <a:rPr lang="en-GB" sz="2000" dirty="0" smtClean="0"/>
              <a:t> et al. 2012</a:t>
            </a:r>
          </a:p>
          <a:p>
            <a:pPr>
              <a:spcBef>
                <a:spcPts val="1800"/>
              </a:spcBef>
            </a:pPr>
            <a:endParaRPr lang="en-GB" sz="2000" dirty="0" smtClean="0"/>
          </a:p>
          <a:p>
            <a:pPr>
              <a:spcBef>
                <a:spcPts val="1800"/>
              </a:spcBef>
            </a:pPr>
            <a:endParaRPr lang="en-GB" sz="2000" dirty="0"/>
          </a:p>
          <a:p>
            <a:pPr>
              <a:spcBef>
                <a:spcPts val="1800"/>
              </a:spcBef>
            </a:pPr>
            <a:endParaRPr lang="en-GB" sz="2000" dirty="0" smtClean="0"/>
          </a:p>
          <a:p>
            <a:pPr>
              <a:spcBef>
                <a:spcPts val="1800"/>
              </a:spcBef>
            </a:pPr>
            <a:endParaRPr lang="en-GB" sz="2000" dirty="0"/>
          </a:p>
          <a:p>
            <a:pPr>
              <a:spcBef>
                <a:spcPts val="1800"/>
              </a:spcBef>
            </a:pPr>
            <a:endParaRPr lang="en-GB" sz="2000" dirty="0" smtClean="0"/>
          </a:p>
          <a:p>
            <a:pPr>
              <a:spcBef>
                <a:spcPts val="1800"/>
              </a:spcBef>
            </a:pPr>
            <a:r>
              <a:rPr lang="en-GB" sz="2000" dirty="0" smtClean="0"/>
              <a:t>Some schemes represent aggregation as an evolving particle size distribution, either prognostic number concentration (i.e. q</a:t>
            </a:r>
            <a:r>
              <a:rPr lang="en-GB" sz="2000" baseline="-25000" dirty="0" smtClean="0"/>
              <a:t>i</a:t>
            </a:r>
            <a:r>
              <a:rPr lang="en-GB" sz="2000" dirty="0" smtClean="0"/>
              <a:t>, N</a:t>
            </a:r>
            <a:r>
              <a:rPr lang="en-GB" sz="2000" baseline="-25000" dirty="0" smtClean="0"/>
              <a:t>i</a:t>
            </a:r>
            <a:r>
              <a:rPr lang="en-GB" sz="2000" dirty="0" smtClean="0"/>
              <a:t>) or as a diagnostic function (e.g. </a:t>
            </a:r>
            <a:r>
              <a:rPr lang="en-GB" sz="2000" dirty="0" err="1" smtClean="0"/>
              <a:t>fn</a:t>
            </a:r>
            <a:r>
              <a:rPr lang="en-GB" sz="2000" dirty="0" smtClean="0"/>
              <a:t>(</a:t>
            </a:r>
            <a:r>
              <a:rPr lang="en-GB" sz="2000" dirty="0" err="1" smtClean="0"/>
              <a:t>q</a:t>
            </a:r>
            <a:r>
              <a:rPr lang="en-GB" sz="2000" baseline="-25000" dirty="0" err="1" smtClean="0"/>
              <a:t>i</a:t>
            </a:r>
            <a:r>
              <a:rPr lang="en-GB" sz="2000" dirty="0" err="1" smtClean="0"/>
              <a:t>,T</a:t>
            </a:r>
            <a:r>
              <a:rPr lang="en-GB" sz="2000" dirty="0" smtClean="0"/>
              <a:t>)). 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5263" y="239713"/>
            <a:ext cx="7881937" cy="749300"/>
          </a:xfrm>
        </p:spPr>
        <p:txBody>
          <a:bodyPr lIns="90487" tIns="44450" rIns="90487" bIns="44450"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Parametrization of aggregation</a:t>
            </a:r>
          </a:p>
        </p:txBody>
      </p:sp>
      <p:sp>
        <p:nvSpPr>
          <p:cNvPr id="80900" name="Slide Number Placeholder 3"/>
          <p:cNvSpPr txBox="1">
            <a:spLocks noGrp="1"/>
          </p:cNvSpPr>
          <p:nvPr/>
        </p:nvSpPr>
        <p:spPr bwMode="auto">
          <a:xfrm>
            <a:off x="7239000" y="64897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21A618A-7775-4A15-97D1-C2EEE3E1608B}" type="slidenum">
              <a:rPr lang="en-GB" sz="1600"/>
              <a:pPr algn="r"/>
              <a:t>22</a:t>
            </a:fld>
            <a:endParaRPr lang="en-GB" sz="16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7412" y="2938376"/>
            <a:ext cx="5773058" cy="2707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A6B3-9584-4937-81D4-768EBBCB1B74}" type="slidenum">
              <a:rPr lang="en-GB"/>
              <a:pPr/>
              <a:t>23</a:t>
            </a:fld>
            <a:endParaRPr lang="en-GB"/>
          </a:p>
        </p:txBody>
      </p:sp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7800" y="152400"/>
            <a:ext cx="7315200" cy="838200"/>
          </a:xfrm>
        </p:spPr>
        <p:txBody>
          <a:bodyPr/>
          <a:lstStyle/>
          <a:p>
            <a:pPr algn="l"/>
            <a:r>
              <a:rPr lang="en-US" sz="3200" b="1"/>
              <a:t>Precipitation generation</a:t>
            </a:r>
            <a:br>
              <a:rPr lang="en-US" sz="3200" b="1"/>
            </a:br>
            <a:r>
              <a:rPr lang="en-US" sz="3200"/>
              <a:t>Ice clouds</a:t>
            </a:r>
          </a:p>
        </p:txBody>
      </p:sp>
      <p:graphicFrame>
        <p:nvGraphicFramePr>
          <p:cNvPr id="705540" name="Object 4"/>
          <p:cNvGraphicFramePr>
            <a:graphicFrameLocks noChangeAspect="1"/>
          </p:cNvGraphicFramePr>
          <p:nvPr/>
        </p:nvGraphicFramePr>
        <p:xfrm>
          <a:off x="549275" y="2560638"/>
          <a:ext cx="3400425" cy="152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2" name="Equation" r:id="rId4" imgW="1409400" imgH="634680" progId="Equation.3">
                  <p:embed/>
                </p:oleObj>
              </mc:Choice>
              <mc:Fallback>
                <p:oleObj name="Equation" r:id="rId4" imgW="140940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275" y="2560638"/>
                        <a:ext cx="3400425" cy="152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5545" name="Text Box 9"/>
          <p:cNvSpPr txBox="1">
            <a:spLocks noChangeArrowheads="1"/>
          </p:cNvSpPr>
          <p:nvPr/>
        </p:nvSpPr>
        <p:spPr bwMode="auto">
          <a:xfrm>
            <a:off x="596900" y="4654550"/>
            <a:ext cx="3614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2800" i="1">
                <a:latin typeface="Times New Roman" pitchFamily="18" charset="0"/>
              </a:rPr>
              <a:t>c</a:t>
            </a:r>
            <a:r>
              <a:rPr lang="en-GB" sz="2800" baseline="-25000">
                <a:latin typeface="Times New Roman" pitchFamily="18" charset="0"/>
              </a:rPr>
              <a:t>0</a:t>
            </a:r>
            <a:r>
              <a:rPr lang="en-GB" sz="2800">
                <a:latin typeface="Times New Roman" pitchFamily="18" charset="0"/>
              </a:rPr>
              <a:t>=10</a:t>
            </a:r>
            <a:r>
              <a:rPr lang="en-GB" sz="2800" baseline="30000">
                <a:latin typeface="Times New Roman" pitchFamily="18" charset="0"/>
              </a:rPr>
              <a:t>-3 </a:t>
            </a:r>
            <a:r>
              <a:rPr lang="en-GB" sz="2800">
                <a:latin typeface="Times New Roman" pitchFamily="18" charset="0"/>
              </a:rPr>
              <a:t>e</a:t>
            </a:r>
            <a:r>
              <a:rPr lang="en-GB" sz="2800" baseline="30000">
                <a:latin typeface="Times New Roman" pitchFamily="18" charset="0"/>
              </a:rPr>
              <a:t>0.025(</a:t>
            </a:r>
            <a:r>
              <a:rPr lang="en-GB" sz="2800" b="1" i="1" baseline="30000">
                <a:latin typeface="Times New Roman" pitchFamily="18" charset="0"/>
              </a:rPr>
              <a:t>T </a:t>
            </a:r>
            <a:r>
              <a:rPr lang="en-GB" sz="2800" baseline="30000">
                <a:latin typeface="Times New Roman" pitchFamily="18" charset="0"/>
              </a:rPr>
              <a:t>- 273.15)  </a:t>
            </a:r>
            <a:r>
              <a:rPr lang="en-GB" sz="2800">
                <a:latin typeface="Times New Roman" pitchFamily="18" charset="0"/>
              </a:rPr>
              <a:t>s</a:t>
            </a:r>
            <a:r>
              <a:rPr lang="en-GB" sz="2800" baseline="30000">
                <a:latin typeface="Times New Roman" pitchFamily="18" charset="0"/>
              </a:rPr>
              <a:t>-1</a:t>
            </a:r>
          </a:p>
        </p:txBody>
      </p:sp>
      <p:sp>
        <p:nvSpPr>
          <p:cNvPr id="705548" name="Text Box 12"/>
          <p:cNvSpPr txBox="1">
            <a:spLocks noChangeArrowheads="1"/>
          </p:cNvSpPr>
          <p:nvPr/>
        </p:nvSpPr>
        <p:spPr bwMode="auto">
          <a:xfrm>
            <a:off x="577850" y="5351463"/>
            <a:ext cx="248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qi</a:t>
            </a:r>
            <a:r>
              <a:rPr lang="en-US" sz="2400" i="1" baseline="-25000">
                <a:latin typeface="Times New Roman" pitchFamily="18" charset="0"/>
              </a:rPr>
              <a:t>crit</a:t>
            </a:r>
            <a:r>
              <a:rPr lang="en-US" sz="2400">
                <a:latin typeface="Times New Roman" pitchFamily="18" charset="0"/>
              </a:rPr>
              <a:t>=3.10</a:t>
            </a:r>
            <a:r>
              <a:rPr lang="en-US" sz="2400" baseline="30000">
                <a:latin typeface="Times New Roman" pitchFamily="18" charset="0"/>
              </a:rPr>
              <a:t>-5 </a:t>
            </a:r>
            <a:r>
              <a:rPr lang="en-US" sz="2400">
                <a:latin typeface="Times New Roman" pitchFamily="18" charset="0"/>
              </a:rPr>
              <a:t>kg kg</a:t>
            </a:r>
            <a:r>
              <a:rPr lang="en-US" sz="2400" baseline="30000">
                <a:latin typeface="Times New Roman" pitchFamily="18" charset="0"/>
              </a:rPr>
              <a:t>-1</a:t>
            </a:r>
            <a:endParaRPr lang="en-US" sz="2400">
              <a:latin typeface="Times New Roman" pitchFamily="18" charset="0"/>
            </a:endParaRPr>
          </a:p>
        </p:txBody>
      </p:sp>
      <p:grpSp>
        <p:nvGrpSpPr>
          <p:cNvPr id="705549" name="Group 13"/>
          <p:cNvGrpSpPr>
            <a:grpSpLocks/>
          </p:cNvGrpSpPr>
          <p:nvPr/>
        </p:nvGrpSpPr>
        <p:grpSpPr bwMode="auto">
          <a:xfrm>
            <a:off x="5067300" y="2616200"/>
            <a:ext cx="3276600" cy="1828800"/>
            <a:chOff x="3168" y="3072"/>
            <a:chExt cx="2064" cy="1152"/>
          </a:xfrm>
        </p:grpSpPr>
        <p:sp>
          <p:nvSpPr>
            <p:cNvPr id="705550" name="Line 14"/>
            <p:cNvSpPr>
              <a:spLocks noChangeShapeType="1"/>
            </p:cNvSpPr>
            <p:nvPr/>
          </p:nvSpPr>
          <p:spPr bwMode="auto">
            <a:xfrm>
              <a:off x="3552" y="3936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05551" name="Line 15"/>
            <p:cNvSpPr>
              <a:spLocks noChangeShapeType="1"/>
            </p:cNvSpPr>
            <p:nvPr/>
          </p:nvSpPr>
          <p:spPr bwMode="auto">
            <a:xfrm flipV="1">
              <a:off x="3552" y="3072"/>
              <a:ext cx="0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05552" name="Text Box 16"/>
            <p:cNvSpPr txBox="1">
              <a:spLocks noChangeArrowheads="1"/>
            </p:cNvSpPr>
            <p:nvPr/>
          </p:nvSpPr>
          <p:spPr bwMode="auto">
            <a:xfrm>
              <a:off x="4894" y="3907"/>
              <a:ext cx="338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GB" sz="2400" b="1" i="1"/>
                <a:t>q</a:t>
              </a:r>
              <a:r>
                <a:rPr lang="en-GB" sz="2400" b="1" i="1" baseline="-25000"/>
                <a:t>l</a:t>
              </a:r>
              <a:endParaRPr lang="en-GB" sz="2400" b="1" i="1"/>
            </a:p>
          </p:txBody>
        </p:sp>
        <p:sp>
          <p:nvSpPr>
            <p:cNvPr id="705553" name="Text Box 17"/>
            <p:cNvSpPr txBox="1">
              <a:spLocks noChangeArrowheads="1"/>
            </p:cNvSpPr>
            <p:nvPr/>
          </p:nvSpPr>
          <p:spPr bwMode="auto">
            <a:xfrm>
              <a:off x="4320" y="3936"/>
              <a:ext cx="469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GB" sz="2400" b="1" i="1"/>
                <a:t>q</a:t>
              </a:r>
              <a:r>
                <a:rPr lang="en-GB" sz="2400" b="1" i="1" baseline="-25000"/>
                <a:t>l</a:t>
              </a:r>
              <a:r>
                <a:rPr lang="en-GB" sz="2400" b="1" i="1" baseline="30000"/>
                <a:t>crit</a:t>
              </a:r>
              <a:endParaRPr lang="en-GB" sz="2400" i="1"/>
            </a:p>
          </p:txBody>
        </p:sp>
        <p:sp>
          <p:nvSpPr>
            <p:cNvPr id="705554" name="Text Box 18"/>
            <p:cNvSpPr txBox="1">
              <a:spLocks noChangeArrowheads="1"/>
            </p:cNvSpPr>
            <p:nvPr/>
          </p:nvSpPr>
          <p:spPr bwMode="auto">
            <a:xfrm>
              <a:off x="3168" y="3331"/>
              <a:ext cx="434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GB" sz="2400" b="1" i="1"/>
                <a:t>G</a:t>
              </a:r>
              <a:r>
                <a:rPr lang="en-GB" sz="2400" b="1" i="1" baseline="-25000"/>
                <a:t>p</a:t>
              </a:r>
              <a:endParaRPr lang="en-GB" sz="2400" b="1" i="1"/>
            </a:p>
          </p:txBody>
        </p:sp>
        <p:sp>
          <p:nvSpPr>
            <p:cNvPr id="705555" name="Freeform 19"/>
            <p:cNvSpPr>
              <a:spLocks/>
            </p:cNvSpPr>
            <p:nvPr/>
          </p:nvSpPr>
          <p:spPr bwMode="auto">
            <a:xfrm>
              <a:off x="3552" y="3168"/>
              <a:ext cx="1483" cy="768"/>
            </a:xfrm>
            <a:custGeom>
              <a:avLst/>
              <a:gdLst/>
              <a:ahLst/>
              <a:cxnLst>
                <a:cxn ang="0">
                  <a:pos x="0" y="912"/>
                </a:cxn>
                <a:cxn ang="0">
                  <a:pos x="576" y="864"/>
                </a:cxn>
                <a:cxn ang="0">
                  <a:pos x="1120" y="664"/>
                </a:cxn>
                <a:cxn ang="0">
                  <a:pos x="1488" y="0"/>
                </a:cxn>
              </a:cxnLst>
              <a:rect l="0" t="0" r="r" b="b"/>
              <a:pathLst>
                <a:path w="1488" h="912">
                  <a:moveTo>
                    <a:pt x="0" y="912"/>
                  </a:moveTo>
                  <a:cubicBezTo>
                    <a:pt x="196" y="908"/>
                    <a:pt x="389" y="905"/>
                    <a:pt x="576" y="864"/>
                  </a:cubicBezTo>
                  <a:cubicBezTo>
                    <a:pt x="763" y="823"/>
                    <a:pt x="968" y="808"/>
                    <a:pt x="1120" y="664"/>
                  </a:cubicBezTo>
                  <a:cubicBezTo>
                    <a:pt x="1272" y="520"/>
                    <a:pt x="1411" y="138"/>
                    <a:pt x="1488" y="0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705557" name="Text Box 21"/>
          <p:cNvSpPr txBox="1">
            <a:spLocks noChangeArrowheads="1"/>
          </p:cNvSpPr>
          <p:nvPr/>
        </p:nvSpPr>
        <p:spPr bwMode="auto">
          <a:xfrm>
            <a:off x="172501" y="1336574"/>
            <a:ext cx="8932862" cy="10156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000" dirty="0"/>
              <a:t>Representing </a:t>
            </a:r>
            <a:r>
              <a:rPr lang="en-GB" sz="2000" dirty="0">
                <a:solidFill>
                  <a:srgbClr val="0000FF"/>
                </a:solidFill>
              </a:rPr>
              <a:t>aggregation</a:t>
            </a:r>
            <a:r>
              <a:rPr lang="en-GB" sz="2000" dirty="0"/>
              <a:t> in the ice phase </a:t>
            </a:r>
            <a:r>
              <a:rPr lang="en-GB" sz="2000" dirty="0" smtClean="0"/>
              <a:t>with separate ice and snow variables (conversion ice-to-snow</a:t>
            </a:r>
            <a:r>
              <a:rPr lang="en-GB" sz="2000" dirty="0" smtClean="0"/>
              <a:t>) analogous to warm-phase </a:t>
            </a:r>
            <a:r>
              <a:rPr lang="en-GB" sz="2000" dirty="0" err="1" smtClean="0"/>
              <a:t>autoconversion</a:t>
            </a:r>
            <a:r>
              <a:rPr lang="en-GB" sz="2000" dirty="0" smtClean="0"/>
              <a:t>, e.g. in </a:t>
            </a:r>
            <a:r>
              <a:rPr lang="en-GB" sz="2000" dirty="0" smtClean="0"/>
              <a:t>ECMWF model:</a:t>
            </a:r>
            <a:endParaRPr lang="en-US" sz="2000" dirty="0"/>
          </a:p>
        </p:txBody>
      </p:sp>
      <p:sp>
        <p:nvSpPr>
          <p:cNvPr id="705558" name="Text Box 22"/>
          <p:cNvSpPr txBox="1">
            <a:spLocks noChangeArrowheads="1"/>
          </p:cNvSpPr>
          <p:nvPr/>
        </p:nvSpPr>
        <p:spPr bwMode="auto">
          <a:xfrm>
            <a:off x="5102224" y="4610100"/>
            <a:ext cx="3165476" cy="120032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/>
              <a:t>Rate </a:t>
            </a:r>
            <a:r>
              <a:rPr lang="en-US" dirty="0" smtClean="0"/>
              <a:t>of conversion of ice (small particles) to snow (large particles) increases </a:t>
            </a:r>
            <a:r>
              <a:rPr lang="en-US" dirty="0"/>
              <a:t>as the temperature </a:t>
            </a:r>
            <a:r>
              <a:rPr lang="en-US" dirty="0" smtClean="0"/>
              <a:t>increases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705559" name="Line 23"/>
          <p:cNvSpPr>
            <a:spLocks noChangeShapeType="1"/>
          </p:cNvSpPr>
          <p:nvPr/>
        </p:nvSpPr>
        <p:spPr bwMode="auto">
          <a:xfrm>
            <a:off x="4324350" y="4937125"/>
            <a:ext cx="7826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5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8041941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latin typeface="Arial" charset="0"/>
                <a:ea typeface="ＭＳ Ｐゴシック" charset="0"/>
                <a:cs typeface="ＭＳ Ｐゴシック" charset="0"/>
              </a:rPr>
              <a:t>Microphysics </a:t>
            </a:r>
            <a:r>
              <a:rPr lang="en-GB" sz="3200" dirty="0" smtClean="0">
                <a:latin typeface="Arial" charset="0"/>
                <a:ea typeface="ＭＳ Ｐゴシック" charset="0"/>
                <a:cs typeface="ＭＳ Ｐゴシック" charset="0"/>
              </a:rPr>
              <a:t>Parametrization: </a:t>
            </a:r>
            <a:br>
              <a:rPr lang="en-GB" sz="32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ja-JP" alt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category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view: Ice and Snow (</a:t>
            </a:r>
            <a:r>
              <a:rPr lang="en-GB" sz="2000" dirty="0" err="1" smtClean="0">
                <a:latin typeface="Arial" charset="0"/>
                <a:ea typeface="ＭＳ Ｐゴシック" charset="0"/>
                <a:cs typeface="ＭＳ Ｐゴシック" charset="0"/>
              </a:rPr>
              <a:t>ECMWF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 scheme)</a:t>
            </a:r>
            <a:endParaRPr lang="en-GB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9939" name="Group 33"/>
          <p:cNvGrpSpPr>
            <a:grpSpLocks/>
          </p:cNvGrpSpPr>
          <p:nvPr/>
        </p:nvGrpSpPr>
        <p:grpSpPr bwMode="auto">
          <a:xfrm>
            <a:off x="763700" y="1262060"/>
            <a:ext cx="6681788" cy="4310990"/>
            <a:chOff x="1002624" y="1014220"/>
            <a:chExt cx="6682084" cy="4310990"/>
          </a:xfrm>
        </p:grpSpPr>
        <p:sp>
          <p:nvSpPr>
            <p:cNvPr id="39940" name="Text Box 3"/>
            <p:cNvSpPr txBox="1">
              <a:spLocks noChangeArrowheads="1"/>
            </p:cNvSpPr>
            <p:nvPr/>
          </p:nvSpPr>
          <p:spPr bwMode="auto">
            <a:xfrm>
              <a:off x="5880100" y="2697163"/>
              <a:ext cx="1139825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Cloud </a:t>
              </a:r>
              <a:r>
                <a:rPr lang="en-GB" sz="1800" b="1" dirty="0" smtClean="0">
                  <a:latin typeface="Arial" charset="0"/>
                </a:rPr>
                <a:t>ice</a:t>
              </a:r>
            </a:p>
            <a:p>
              <a:pPr algn="ctr"/>
              <a:r>
                <a:rPr lang="en-GB" sz="1800" b="1" dirty="0" smtClean="0">
                  <a:latin typeface="Arial" charset="0"/>
                </a:rPr>
                <a:t>q</a:t>
              </a:r>
              <a:r>
                <a:rPr lang="en-GB" sz="1800" b="1" baseline="-25000" dirty="0" smtClean="0">
                  <a:latin typeface="Arial" charset="0"/>
                </a:rPr>
                <a:t>i</a:t>
              </a:r>
              <a:endParaRPr lang="en-GB" sz="1800" b="1" baseline="-25000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1" name="Text Box 4"/>
            <p:cNvSpPr txBox="1">
              <a:spLocks noChangeArrowheads="1"/>
            </p:cNvSpPr>
            <p:nvPr/>
          </p:nvSpPr>
          <p:spPr bwMode="auto">
            <a:xfrm>
              <a:off x="5870575" y="4494213"/>
              <a:ext cx="1092200" cy="83099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200" b="1" dirty="0">
                <a:latin typeface="Arial" charset="0"/>
              </a:endParaRPr>
            </a:p>
            <a:p>
              <a:pPr algn="ctr"/>
              <a:r>
                <a:rPr lang="en-GB" sz="1800" b="1" dirty="0" smtClean="0">
                  <a:latin typeface="Arial" charset="0"/>
                </a:rPr>
                <a:t>Snow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s</a:t>
              </a:r>
              <a:endParaRPr lang="en-GB" sz="1800" b="1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2" name="Text Box 5"/>
            <p:cNvSpPr txBox="1">
              <a:spLocks noChangeArrowheads="1"/>
            </p:cNvSpPr>
            <p:nvPr/>
          </p:nvSpPr>
          <p:spPr bwMode="auto">
            <a:xfrm>
              <a:off x="1751013" y="2665413"/>
              <a:ext cx="1125537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Cloud </a:t>
              </a:r>
              <a:r>
                <a:rPr lang="en-GB" sz="1800" b="1" dirty="0" smtClean="0">
                  <a:latin typeface="Arial" charset="0"/>
                </a:rPr>
                <a:t>water</a:t>
              </a:r>
            </a:p>
            <a:p>
              <a:pPr algn="ctr"/>
              <a:r>
                <a:rPr lang="en-GB" sz="1800" b="1" dirty="0" err="1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l</a:t>
              </a:r>
              <a:endParaRPr lang="en-GB" sz="1800" b="1" baseline="-25000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1765300" y="4476750"/>
              <a:ext cx="1103313" cy="83099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200" b="1" dirty="0" smtClean="0">
                <a:latin typeface="Arial" charset="0"/>
              </a:endParaRPr>
            </a:p>
            <a:p>
              <a:pPr algn="ctr"/>
              <a:r>
                <a:rPr lang="en-GB" sz="1800" b="1" dirty="0" smtClean="0">
                  <a:latin typeface="Arial" charset="0"/>
                </a:rPr>
                <a:t>Rain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r</a:t>
              </a:r>
              <a:endParaRPr lang="en-GB" sz="1800" b="1" baseline="-25000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4" name="Text Box 7"/>
            <p:cNvSpPr txBox="1">
              <a:spLocks noChangeArrowheads="1"/>
            </p:cNvSpPr>
            <p:nvPr/>
          </p:nvSpPr>
          <p:spPr bwMode="auto">
            <a:xfrm>
              <a:off x="3732213" y="1014220"/>
              <a:ext cx="1282700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Water </a:t>
              </a:r>
              <a:r>
                <a:rPr lang="en-GB" sz="1800" b="1" dirty="0" smtClean="0">
                  <a:latin typeface="Arial" charset="0"/>
                </a:rPr>
                <a:t>vapour</a:t>
              </a:r>
            </a:p>
            <a:p>
              <a:pPr algn="ctr"/>
              <a:r>
                <a:rPr lang="en-GB" sz="1800" b="1" dirty="0" smtClean="0">
                  <a:latin typeface="Arial" charset="0"/>
                </a:rPr>
                <a:t>q</a:t>
              </a:r>
              <a:r>
                <a:rPr lang="en-GB" sz="1800" b="1" baseline="-25000" dirty="0">
                  <a:latin typeface="Arial" charset="0"/>
                </a:rPr>
                <a:t>v</a:t>
              </a:r>
              <a:endParaRPr lang="en-GB" sz="1800" b="1" dirty="0">
                <a:latin typeface="Arial" charset="0"/>
              </a:endParaRPr>
            </a:p>
          </p:txBody>
        </p:sp>
        <p:sp>
          <p:nvSpPr>
            <p:cNvPr id="39945" name="Line 8"/>
            <p:cNvSpPr>
              <a:spLocks noChangeShapeType="1"/>
            </p:cNvSpPr>
            <p:nvPr/>
          </p:nvSpPr>
          <p:spPr bwMode="auto">
            <a:xfrm flipV="1">
              <a:off x="2844800" y="1925638"/>
              <a:ext cx="938213" cy="7381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6" name="Line 9"/>
            <p:cNvSpPr>
              <a:spLocks noChangeShapeType="1"/>
            </p:cNvSpPr>
            <p:nvPr/>
          </p:nvSpPr>
          <p:spPr bwMode="auto">
            <a:xfrm>
              <a:off x="4986338" y="1925638"/>
              <a:ext cx="949325" cy="792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7" name="Line 10"/>
            <p:cNvSpPr>
              <a:spLocks noChangeShapeType="1"/>
            </p:cNvSpPr>
            <p:nvPr/>
          </p:nvSpPr>
          <p:spPr bwMode="auto">
            <a:xfrm>
              <a:off x="6435725" y="3620493"/>
              <a:ext cx="0" cy="8721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2317750" y="3588742"/>
              <a:ext cx="0" cy="8943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9949" name="Straight Connector 13"/>
            <p:cNvCxnSpPr>
              <a:cxnSpLocks noChangeShapeType="1"/>
              <a:stCxn id="39943" idx="3"/>
              <a:endCxn id="39941" idx="1"/>
            </p:cNvCxnSpPr>
            <p:nvPr/>
          </p:nvCxnSpPr>
          <p:spPr bwMode="auto">
            <a:xfrm>
              <a:off x="2868613" y="4892249"/>
              <a:ext cx="3001962" cy="174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52" name="Straight Connector 20"/>
            <p:cNvCxnSpPr>
              <a:cxnSpLocks noChangeShapeType="1"/>
            </p:cNvCxnSpPr>
            <p:nvPr/>
          </p:nvCxnSpPr>
          <p:spPr bwMode="auto">
            <a:xfrm>
              <a:off x="2849563" y="3103563"/>
              <a:ext cx="3076575" cy="17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54" name="TextBox 25"/>
            <p:cNvSpPr txBox="1">
              <a:spLocks noChangeArrowheads="1"/>
            </p:cNvSpPr>
            <p:nvPr/>
          </p:nvSpPr>
          <p:spPr bwMode="auto">
            <a:xfrm>
              <a:off x="3119438" y="4630738"/>
              <a:ext cx="25622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- Melting</a:t>
              </a:r>
            </a:p>
          </p:txBody>
        </p:sp>
        <p:sp>
          <p:nvSpPr>
            <p:cNvPr id="39955" name="TextBox 26"/>
            <p:cNvSpPr txBox="1">
              <a:spLocks noChangeArrowheads="1"/>
            </p:cNvSpPr>
            <p:nvPr/>
          </p:nvSpPr>
          <p:spPr bwMode="auto">
            <a:xfrm>
              <a:off x="5611813" y="3779838"/>
              <a:ext cx="16208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Autoconversion Collection</a:t>
              </a:r>
            </a:p>
          </p:txBody>
        </p:sp>
        <p:sp>
          <p:nvSpPr>
            <p:cNvPr id="39956" name="TextBox 27"/>
            <p:cNvSpPr txBox="1">
              <a:spLocks noChangeArrowheads="1"/>
            </p:cNvSpPr>
            <p:nvPr/>
          </p:nvSpPr>
          <p:spPr bwMode="auto">
            <a:xfrm>
              <a:off x="1500188" y="3771900"/>
              <a:ext cx="16192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Autoconversion Collection</a:t>
              </a:r>
            </a:p>
          </p:txBody>
        </p:sp>
        <p:sp>
          <p:nvSpPr>
            <p:cNvPr id="39957" name="TextBox 28"/>
            <p:cNvSpPr txBox="1">
              <a:spLocks noChangeArrowheads="1"/>
            </p:cNvSpPr>
            <p:nvPr/>
          </p:nvSpPr>
          <p:spPr bwMode="auto">
            <a:xfrm>
              <a:off x="3165475" y="2844800"/>
              <a:ext cx="2562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– Melting - Bergeron</a:t>
              </a:r>
            </a:p>
          </p:txBody>
        </p:sp>
        <p:sp>
          <p:nvSpPr>
            <p:cNvPr id="39958" name="TextBox 29"/>
            <p:cNvSpPr txBox="1">
              <a:spLocks noChangeArrowheads="1"/>
            </p:cNvSpPr>
            <p:nvPr/>
          </p:nvSpPr>
          <p:spPr bwMode="auto">
            <a:xfrm>
              <a:off x="4748213" y="2098675"/>
              <a:ext cx="1620837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Deposition Sublimation</a:t>
              </a:r>
            </a:p>
          </p:txBody>
        </p:sp>
        <p:sp>
          <p:nvSpPr>
            <p:cNvPr id="39959" name="TextBox 30"/>
            <p:cNvSpPr txBox="1">
              <a:spLocks noChangeArrowheads="1"/>
            </p:cNvSpPr>
            <p:nvPr/>
          </p:nvSpPr>
          <p:spPr bwMode="auto">
            <a:xfrm>
              <a:off x="2547938" y="2058988"/>
              <a:ext cx="16208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Condensation Evaporation</a:t>
              </a:r>
            </a:p>
          </p:txBody>
        </p:sp>
        <p:cxnSp>
          <p:nvCxnSpPr>
            <p:cNvPr id="39960" name="Straight Connector 31"/>
            <p:cNvCxnSpPr>
              <a:cxnSpLocks noChangeShapeType="1"/>
            </p:cNvCxnSpPr>
            <p:nvPr/>
          </p:nvCxnSpPr>
          <p:spPr bwMode="auto">
            <a:xfrm>
              <a:off x="2859088" y="3495675"/>
              <a:ext cx="3063875" cy="995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61" name="TextBox 33"/>
            <p:cNvSpPr txBox="1">
              <a:spLocks noChangeArrowheads="1"/>
            </p:cNvSpPr>
            <p:nvPr/>
          </p:nvSpPr>
          <p:spPr bwMode="auto">
            <a:xfrm>
              <a:off x="3983038" y="3857625"/>
              <a:ext cx="906462" cy="277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Collection</a:t>
              </a:r>
            </a:p>
          </p:txBody>
        </p:sp>
        <p:cxnSp>
          <p:nvCxnSpPr>
            <p:cNvPr id="39962" name="Straight Connector 39"/>
            <p:cNvCxnSpPr>
              <a:cxnSpLocks noChangeShapeType="1"/>
              <a:stCxn id="39944" idx="1"/>
            </p:cNvCxnSpPr>
            <p:nvPr/>
          </p:nvCxnSpPr>
          <p:spPr bwMode="auto">
            <a:xfrm flipH="1">
              <a:off x="1282699" y="1475885"/>
              <a:ext cx="2449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3" name="Straight Connector 43"/>
            <p:cNvCxnSpPr>
              <a:cxnSpLocks noChangeShapeType="1"/>
            </p:cNvCxnSpPr>
            <p:nvPr/>
          </p:nvCxnSpPr>
          <p:spPr bwMode="auto">
            <a:xfrm rot="16200000" flipH="1">
              <a:off x="-421481" y="3174206"/>
              <a:ext cx="3422650" cy="14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4" name="Straight Connector 45"/>
            <p:cNvCxnSpPr>
              <a:cxnSpLocks noChangeShapeType="1"/>
              <a:endCxn id="39943" idx="1"/>
            </p:cNvCxnSpPr>
            <p:nvPr/>
          </p:nvCxnSpPr>
          <p:spPr bwMode="auto">
            <a:xfrm>
              <a:off x="1296988" y="4879976"/>
              <a:ext cx="468312" cy="12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0" name="TextBox 49"/>
            <p:cNvSpPr txBox="1"/>
            <p:nvPr/>
          </p:nvSpPr>
          <p:spPr>
            <a:xfrm>
              <a:off x="1002624" y="2580109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Condensation Evaporation</a:t>
              </a:r>
            </a:p>
          </p:txBody>
        </p:sp>
        <p:cxnSp>
          <p:nvCxnSpPr>
            <p:cNvPr id="39966" name="Straight Connector 50"/>
            <p:cNvCxnSpPr>
              <a:cxnSpLocks noChangeShapeType="1"/>
            </p:cNvCxnSpPr>
            <p:nvPr/>
          </p:nvCxnSpPr>
          <p:spPr bwMode="auto">
            <a:xfrm>
              <a:off x="4992630" y="1475659"/>
              <a:ext cx="2409829" cy="222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7" name="Straight Connector 51"/>
            <p:cNvCxnSpPr>
              <a:cxnSpLocks noChangeShapeType="1"/>
            </p:cNvCxnSpPr>
            <p:nvPr/>
          </p:nvCxnSpPr>
          <p:spPr bwMode="auto">
            <a:xfrm>
              <a:off x="7402458" y="1497941"/>
              <a:ext cx="22279" cy="34407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8" name="Straight Connector 52"/>
            <p:cNvCxnSpPr>
              <a:cxnSpLocks noChangeShapeType="1"/>
              <a:endCxn id="39941" idx="3"/>
            </p:cNvCxnSpPr>
            <p:nvPr/>
          </p:nvCxnSpPr>
          <p:spPr bwMode="auto">
            <a:xfrm flipH="1" flipV="1">
              <a:off x="6962775" y="4909712"/>
              <a:ext cx="461964" cy="147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 flipH="1" flipV="1">
              <a:off x="7130710" y="2625562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Deposition Sublimation</a:t>
              </a:r>
            </a:p>
          </p:txBody>
        </p:sp>
      </p:grpSp>
      <p:cxnSp>
        <p:nvCxnSpPr>
          <p:cNvPr id="70" name="Straight Connector 15"/>
          <p:cNvCxnSpPr>
            <a:cxnSpLocks noChangeShapeType="1"/>
          </p:cNvCxnSpPr>
          <p:nvPr/>
        </p:nvCxnSpPr>
        <p:spPr bwMode="auto">
          <a:xfrm>
            <a:off x="2077974" y="5555587"/>
            <a:ext cx="1415194" cy="47939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1" name="Straight Connector 17"/>
          <p:cNvCxnSpPr>
            <a:cxnSpLocks noChangeShapeType="1"/>
          </p:cNvCxnSpPr>
          <p:nvPr/>
        </p:nvCxnSpPr>
        <p:spPr bwMode="auto">
          <a:xfrm flipH="1">
            <a:off x="4887982" y="5573050"/>
            <a:ext cx="1289529" cy="4619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2" name="Rectangle 71"/>
          <p:cNvSpPr/>
          <p:nvPr/>
        </p:nvSpPr>
        <p:spPr>
          <a:xfrm>
            <a:off x="2847432" y="6135844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33"/>
          <p:cNvSpPr txBox="1">
            <a:spLocks noChangeArrowheads="1"/>
          </p:cNvSpPr>
          <p:nvPr/>
        </p:nvSpPr>
        <p:spPr bwMode="auto">
          <a:xfrm>
            <a:off x="3594615" y="5853837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3666" y="29796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04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8856604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latin typeface="Arial" charset="0"/>
                <a:ea typeface="ＭＳ Ｐゴシック" charset="0"/>
                <a:cs typeface="ＭＳ Ｐゴシック" charset="0"/>
              </a:rPr>
              <a:t>Microphysics </a:t>
            </a:r>
            <a:r>
              <a:rPr lang="en-GB" sz="3200" dirty="0" smtClean="0">
                <a:latin typeface="Arial" charset="0"/>
                <a:ea typeface="ＭＳ Ｐゴシック" charset="0"/>
                <a:cs typeface="ＭＳ Ｐゴシック" charset="0"/>
              </a:rPr>
              <a:t>Parametrization: </a:t>
            </a:r>
            <a:br>
              <a:rPr lang="en-GB" sz="32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category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view: Ice particle mass and number conc.</a:t>
            </a:r>
            <a:endParaRPr lang="en-GB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9939" name="Group 33"/>
          <p:cNvGrpSpPr>
            <a:grpSpLocks/>
          </p:cNvGrpSpPr>
          <p:nvPr/>
        </p:nvGrpSpPr>
        <p:grpSpPr bwMode="auto">
          <a:xfrm>
            <a:off x="763700" y="1262060"/>
            <a:ext cx="6681788" cy="4293527"/>
            <a:chOff x="1002624" y="1014220"/>
            <a:chExt cx="6682084" cy="4293527"/>
          </a:xfrm>
        </p:grpSpPr>
        <p:sp>
          <p:nvSpPr>
            <p:cNvPr id="39940" name="Text Box 3"/>
            <p:cNvSpPr txBox="1">
              <a:spLocks noChangeArrowheads="1"/>
            </p:cNvSpPr>
            <p:nvPr/>
          </p:nvSpPr>
          <p:spPr bwMode="auto">
            <a:xfrm>
              <a:off x="5880100" y="2697163"/>
              <a:ext cx="1139825" cy="257609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800" b="1" dirty="0" smtClean="0">
                <a:latin typeface="Arial" charset="0"/>
              </a:endParaRPr>
            </a:p>
            <a:p>
              <a:pPr algn="ctr"/>
              <a:endParaRPr lang="en-GB" sz="1800" b="1" dirty="0">
                <a:latin typeface="Arial" charset="0"/>
              </a:endParaRPr>
            </a:p>
            <a:p>
              <a:pPr algn="ctr"/>
              <a:r>
                <a:rPr lang="en-GB" sz="1800" b="1" dirty="0" smtClean="0">
                  <a:latin typeface="Arial" charset="0"/>
                </a:rPr>
                <a:t>Ice particles</a:t>
              </a:r>
            </a:p>
            <a:p>
              <a:pPr algn="ctr"/>
              <a:endParaRPr lang="en-GB" sz="1800" b="1" dirty="0" smtClean="0">
                <a:latin typeface="Arial" charset="0"/>
              </a:endParaRPr>
            </a:p>
            <a:p>
              <a:pPr marL="84138">
                <a:lnSpc>
                  <a:spcPct val="130000"/>
                </a:lnSpc>
              </a:pP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 q</a:t>
              </a:r>
              <a:r>
                <a:rPr lang="en-GB" sz="1800" b="1" baseline="-25000" dirty="0" smtClean="0">
                  <a:solidFill>
                    <a:srgbClr val="0000FF"/>
                  </a:solidFill>
                  <a:latin typeface="Arial" charset="0"/>
                </a:rPr>
                <a:t>i </a:t>
              </a: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+ N</a:t>
              </a:r>
              <a:r>
                <a:rPr lang="en-GB" sz="1800" b="1" baseline="-25000" dirty="0" smtClean="0">
                  <a:solidFill>
                    <a:srgbClr val="0000FF"/>
                  </a:solidFill>
                  <a:latin typeface="Arial" charset="0"/>
                </a:rPr>
                <a:t>i</a:t>
              </a:r>
            </a:p>
            <a:p>
              <a:pPr algn="ctr"/>
              <a:endParaRPr lang="en-GB" b="1" baseline="-25000" dirty="0" smtClean="0">
                <a:solidFill>
                  <a:srgbClr val="0000FF"/>
                </a:solidFill>
                <a:latin typeface="Arial" charset="0"/>
              </a:endParaRPr>
            </a:p>
            <a:p>
              <a:pPr algn="ctr"/>
              <a:endParaRPr lang="en-GB" b="1" baseline="-25000" dirty="0">
                <a:solidFill>
                  <a:srgbClr val="0000FF"/>
                </a:solidFill>
                <a:latin typeface="Arial" charset="0"/>
              </a:endParaRPr>
            </a:p>
            <a:p>
              <a:pPr algn="ctr"/>
              <a:endParaRPr lang="en-GB" b="1" baseline="-25000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2" name="Text Box 5"/>
            <p:cNvSpPr txBox="1">
              <a:spLocks noChangeArrowheads="1"/>
            </p:cNvSpPr>
            <p:nvPr/>
          </p:nvSpPr>
          <p:spPr bwMode="auto">
            <a:xfrm>
              <a:off x="1751013" y="2665413"/>
              <a:ext cx="1125537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Cloud </a:t>
              </a:r>
              <a:r>
                <a:rPr lang="en-GB" sz="1800" b="1" dirty="0" smtClean="0">
                  <a:latin typeface="Arial" charset="0"/>
                </a:rPr>
                <a:t>water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l</a:t>
              </a:r>
              <a:endParaRPr lang="en-GB" sz="1800" b="1" baseline="-25000" dirty="0">
                <a:latin typeface="Arial" charset="0"/>
              </a:endParaRPr>
            </a:p>
          </p:txBody>
        </p:sp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1765300" y="4476750"/>
              <a:ext cx="1103313" cy="83099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200" b="1" dirty="0" smtClean="0">
                <a:latin typeface="Arial" charset="0"/>
              </a:endParaRPr>
            </a:p>
            <a:p>
              <a:pPr algn="ctr"/>
              <a:r>
                <a:rPr lang="en-GB" sz="1800" b="1" dirty="0" smtClean="0">
                  <a:latin typeface="Arial" charset="0"/>
                </a:rPr>
                <a:t>Rain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r</a:t>
              </a:r>
              <a:endParaRPr lang="en-GB" sz="1800" b="1" baseline="-250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944" name="Text Box 7"/>
            <p:cNvSpPr txBox="1">
              <a:spLocks noChangeArrowheads="1"/>
            </p:cNvSpPr>
            <p:nvPr/>
          </p:nvSpPr>
          <p:spPr bwMode="auto">
            <a:xfrm>
              <a:off x="3732213" y="1014220"/>
              <a:ext cx="1282700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Water </a:t>
              </a:r>
              <a:r>
                <a:rPr lang="en-GB" sz="1800" b="1" dirty="0" smtClean="0">
                  <a:latin typeface="Arial" charset="0"/>
                </a:rPr>
                <a:t>vapour</a:t>
              </a:r>
            </a:p>
            <a:p>
              <a:pPr algn="ctr"/>
              <a:r>
                <a:rPr lang="en-GB" sz="1800" b="1" dirty="0" smtClean="0">
                  <a:latin typeface="Arial" charset="0"/>
                </a:rPr>
                <a:t>q</a:t>
              </a:r>
              <a:r>
                <a:rPr lang="en-GB" sz="1800" b="1" baseline="-25000" dirty="0" smtClean="0">
                  <a:latin typeface="Arial" charset="0"/>
                </a:rPr>
                <a:t>v</a:t>
              </a:r>
              <a:endParaRPr lang="en-GB" sz="1800" b="1" dirty="0">
                <a:latin typeface="Arial" charset="0"/>
              </a:endParaRPr>
            </a:p>
          </p:txBody>
        </p:sp>
        <p:sp>
          <p:nvSpPr>
            <p:cNvPr id="39945" name="Line 8"/>
            <p:cNvSpPr>
              <a:spLocks noChangeShapeType="1"/>
            </p:cNvSpPr>
            <p:nvPr/>
          </p:nvSpPr>
          <p:spPr bwMode="auto">
            <a:xfrm flipV="1">
              <a:off x="2844800" y="1925638"/>
              <a:ext cx="938213" cy="7381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6" name="Line 9"/>
            <p:cNvSpPr>
              <a:spLocks noChangeShapeType="1"/>
            </p:cNvSpPr>
            <p:nvPr/>
          </p:nvSpPr>
          <p:spPr bwMode="auto">
            <a:xfrm>
              <a:off x="4986338" y="1925638"/>
              <a:ext cx="949325" cy="792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2317750" y="3588742"/>
              <a:ext cx="0" cy="8943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9949" name="Straight Connector 13"/>
            <p:cNvCxnSpPr>
              <a:cxnSpLocks noChangeShapeType="1"/>
              <a:stCxn id="39943" idx="3"/>
            </p:cNvCxnSpPr>
            <p:nvPr/>
          </p:nvCxnSpPr>
          <p:spPr bwMode="auto">
            <a:xfrm>
              <a:off x="2868613" y="4892249"/>
              <a:ext cx="3001962" cy="174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52" name="Straight Connector 20"/>
            <p:cNvCxnSpPr>
              <a:cxnSpLocks noChangeShapeType="1"/>
            </p:cNvCxnSpPr>
            <p:nvPr/>
          </p:nvCxnSpPr>
          <p:spPr bwMode="auto">
            <a:xfrm>
              <a:off x="2849563" y="3103563"/>
              <a:ext cx="3076575" cy="17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54" name="TextBox 25"/>
            <p:cNvSpPr txBox="1">
              <a:spLocks noChangeArrowheads="1"/>
            </p:cNvSpPr>
            <p:nvPr/>
          </p:nvSpPr>
          <p:spPr bwMode="auto">
            <a:xfrm>
              <a:off x="3119438" y="4630738"/>
              <a:ext cx="25622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- Melting</a:t>
              </a:r>
            </a:p>
          </p:txBody>
        </p:sp>
        <p:sp>
          <p:nvSpPr>
            <p:cNvPr id="39956" name="TextBox 27"/>
            <p:cNvSpPr txBox="1">
              <a:spLocks noChangeArrowheads="1"/>
            </p:cNvSpPr>
            <p:nvPr/>
          </p:nvSpPr>
          <p:spPr bwMode="auto">
            <a:xfrm>
              <a:off x="1500188" y="3771900"/>
              <a:ext cx="16192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Autoconversion Collection</a:t>
              </a:r>
            </a:p>
          </p:txBody>
        </p:sp>
        <p:sp>
          <p:nvSpPr>
            <p:cNvPr id="39957" name="TextBox 28"/>
            <p:cNvSpPr txBox="1">
              <a:spLocks noChangeArrowheads="1"/>
            </p:cNvSpPr>
            <p:nvPr/>
          </p:nvSpPr>
          <p:spPr bwMode="auto">
            <a:xfrm>
              <a:off x="3165475" y="2844800"/>
              <a:ext cx="2562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– Melting - Bergeron</a:t>
              </a:r>
            </a:p>
          </p:txBody>
        </p:sp>
        <p:sp>
          <p:nvSpPr>
            <p:cNvPr id="39958" name="TextBox 29"/>
            <p:cNvSpPr txBox="1">
              <a:spLocks noChangeArrowheads="1"/>
            </p:cNvSpPr>
            <p:nvPr/>
          </p:nvSpPr>
          <p:spPr bwMode="auto">
            <a:xfrm>
              <a:off x="4748213" y="2098675"/>
              <a:ext cx="1620837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Deposition Sublimation</a:t>
              </a:r>
            </a:p>
          </p:txBody>
        </p:sp>
        <p:sp>
          <p:nvSpPr>
            <p:cNvPr id="39959" name="TextBox 30"/>
            <p:cNvSpPr txBox="1">
              <a:spLocks noChangeArrowheads="1"/>
            </p:cNvSpPr>
            <p:nvPr/>
          </p:nvSpPr>
          <p:spPr bwMode="auto">
            <a:xfrm>
              <a:off x="2547938" y="2058988"/>
              <a:ext cx="16208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Condensation Evaporation</a:t>
              </a:r>
            </a:p>
          </p:txBody>
        </p:sp>
        <p:cxnSp>
          <p:nvCxnSpPr>
            <p:cNvPr id="39960" name="Straight Connector 31"/>
            <p:cNvCxnSpPr>
              <a:cxnSpLocks noChangeShapeType="1"/>
            </p:cNvCxnSpPr>
            <p:nvPr/>
          </p:nvCxnSpPr>
          <p:spPr bwMode="auto">
            <a:xfrm>
              <a:off x="2859088" y="3495675"/>
              <a:ext cx="3063875" cy="995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61" name="TextBox 33"/>
            <p:cNvSpPr txBox="1">
              <a:spLocks noChangeArrowheads="1"/>
            </p:cNvSpPr>
            <p:nvPr/>
          </p:nvSpPr>
          <p:spPr bwMode="auto">
            <a:xfrm>
              <a:off x="3983038" y="3857625"/>
              <a:ext cx="906462" cy="277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Collection</a:t>
              </a:r>
            </a:p>
          </p:txBody>
        </p:sp>
        <p:cxnSp>
          <p:nvCxnSpPr>
            <p:cNvPr id="39962" name="Straight Connector 39"/>
            <p:cNvCxnSpPr>
              <a:cxnSpLocks noChangeShapeType="1"/>
              <a:stCxn id="39944" idx="1"/>
            </p:cNvCxnSpPr>
            <p:nvPr/>
          </p:nvCxnSpPr>
          <p:spPr bwMode="auto">
            <a:xfrm flipH="1">
              <a:off x="1282700" y="1475885"/>
              <a:ext cx="24495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3" name="Straight Connector 43"/>
            <p:cNvCxnSpPr>
              <a:cxnSpLocks noChangeShapeType="1"/>
            </p:cNvCxnSpPr>
            <p:nvPr/>
          </p:nvCxnSpPr>
          <p:spPr bwMode="auto">
            <a:xfrm rot="16200000" flipH="1">
              <a:off x="-421481" y="3174206"/>
              <a:ext cx="3422650" cy="14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4" name="Straight Connector 45"/>
            <p:cNvCxnSpPr>
              <a:cxnSpLocks noChangeShapeType="1"/>
              <a:endCxn id="39943" idx="1"/>
            </p:cNvCxnSpPr>
            <p:nvPr/>
          </p:nvCxnSpPr>
          <p:spPr bwMode="auto">
            <a:xfrm>
              <a:off x="1296988" y="4879976"/>
              <a:ext cx="468312" cy="12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0" name="TextBox 49"/>
            <p:cNvSpPr txBox="1"/>
            <p:nvPr/>
          </p:nvSpPr>
          <p:spPr>
            <a:xfrm>
              <a:off x="1002624" y="2580109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Condensation Evaporation</a:t>
              </a:r>
            </a:p>
          </p:txBody>
        </p:sp>
        <p:cxnSp>
          <p:nvCxnSpPr>
            <p:cNvPr id="39966" name="Straight Connector 50"/>
            <p:cNvCxnSpPr>
              <a:cxnSpLocks noChangeShapeType="1"/>
            </p:cNvCxnSpPr>
            <p:nvPr/>
          </p:nvCxnSpPr>
          <p:spPr bwMode="auto">
            <a:xfrm>
              <a:off x="4992630" y="1475659"/>
              <a:ext cx="2409829" cy="222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7" name="Straight Connector 51"/>
            <p:cNvCxnSpPr>
              <a:cxnSpLocks noChangeShapeType="1"/>
            </p:cNvCxnSpPr>
            <p:nvPr/>
          </p:nvCxnSpPr>
          <p:spPr bwMode="auto">
            <a:xfrm>
              <a:off x="7402458" y="1497941"/>
              <a:ext cx="22279" cy="34407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8" name="Straight Connector 52"/>
            <p:cNvCxnSpPr>
              <a:cxnSpLocks noChangeShapeType="1"/>
            </p:cNvCxnSpPr>
            <p:nvPr/>
          </p:nvCxnSpPr>
          <p:spPr bwMode="auto">
            <a:xfrm flipH="1" flipV="1">
              <a:off x="7019926" y="4892675"/>
              <a:ext cx="404814" cy="31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 flipH="1" flipV="1">
              <a:off x="7130710" y="2625562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Deposition Sublimation</a:t>
              </a:r>
            </a:p>
          </p:txBody>
        </p:sp>
      </p:grpSp>
      <p:cxnSp>
        <p:nvCxnSpPr>
          <p:cNvPr id="67" name="Straight Connector 15"/>
          <p:cNvCxnSpPr>
            <a:cxnSpLocks noChangeShapeType="1"/>
          </p:cNvCxnSpPr>
          <p:nvPr/>
        </p:nvCxnSpPr>
        <p:spPr bwMode="auto">
          <a:xfrm>
            <a:off x="2077974" y="5555587"/>
            <a:ext cx="1415194" cy="47939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8" name="Straight Connector 17"/>
          <p:cNvCxnSpPr>
            <a:cxnSpLocks noChangeShapeType="1"/>
          </p:cNvCxnSpPr>
          <p:nvPr/>
        </p:nvCxnSpPr>
        <p:spPr bwMode="auto">
          <a:xfrm flipH="1">
            <a:off x="4887982" y="5573050"/>
            <a:ext cx="1289529" cy="4619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9" name="Rectangle 68"/>
          <p:cNvSpPr/>
          <p:nvPr/>
        </p:nvSpPr>
        <p:spPr>
          <a:xfrm>
            <a:off x="2847432" y="6126484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33"/>
          <p:cNvSpPr txBox="1">
            <a:spLocks noChangeArrowheads="1"/>
          </p:cNvSpPr>
          <p:nvPr/>
        </p:nvSpPr>
        <p:spPr bwMode="auto">
          <a:xfrm>
            <a:off x="3594615" y="5853837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46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AEB45C-6E27-4530-B72C-1336FA3E1DDF}" type="slidenum">
              <a:rPr lang="en-GB"/>
              <a:pPr/>
              <a:t>26</a:t>
            </a:fld>
            <a:endParaRPr lang="en-GB"/>
          </a:p>
        </p:txBody>
      </p:sp>
      <p:sp>
        <p:nvSpPr>
          <p:cNvPr id="5509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663" y="239713"/>
            <a:ext cx="7881937" cy="749300"/>
          </a:xfrm>
        </p:spPr>
        <p:txBody>
          <a:bodyPr lIns="90487" tIns="44450" rIns="90487" bIns="44450"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Collection processes:</a:t>
            </a:r>
            <a:b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Riming </a:t>
            </a:r>
            <a:r>
              <a:rPr lang="en-US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capture of water drops by ice 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9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63938" y="1549400"/>
            <a:ext cx="5448300" cy="4953000"/>
          </a:xfrm>
        </p:spPr>
        <p:txBody>
          <a:bodyPr lIns="90487" tIns="44450" rIns="90487" bIns="44450"/>
          <a:lstStyle/>
          <a:p>
            <a:pPr marL="290513" indent="-290513" defTabSz="762000"/>
            <a:r>
              <a:rPr lang="en-GB" sz="2000" dirty="0" err="1" smtClean="0">
                <a:solidFill>
                  <a:srgbClr val="0000FF"/>
                </a:solidFill>
              </a:rPr>
              <a:t>Graupel</a:t>
            </a:r>
            <a:r>
              <a:rPr lang="en-GB" sz="2000" dirty="0" smtClean="0"/>
              <a:t> formed by collecting liquid water drops in mixed phased clouds (“riming”), </a:t>
            </a:r>
            <a:r>
              <a:rPr lang="en-GB" sz="2000" dirty="0" err="1" smtClean="0"/>
              <a:t>particulaly</a:t>
            </a:r>
            <a:r>
              <a:rPr lang="en-GB" sz="2000" dirty="0" smtClean="0"/>
              <a:t> when at water saturation in strong </a:t>
            </a:r>
            <a:r>
              <a:rPr lang="en-GB" sz="2000" dirty="0" err="1" smtClean="0"/>
              <a:t>updraughts</a:t>
            </a:r>
            <a:r>
              <a:rPr lang="en-GB" sz="2000" dirty="0" smtClean="0"/>
              <a:t> (convection). Round ice crystals with higher densities and fall speeds than snow dendrites.</a:t>
            </a:r>
          </a:p>
          <a:p>
            <a:pPr marL="290513" indent="-290513" defTabSz="762000"/>
            <a:endParaRPr lang="en-GB" sz="2000" dirty="0" smtClean="0"/>
          </a:p>
          <a:p>
            <a:pPr marL="290513" indent="-290513" defTabSz="762000"/>
            <a:r>
              <a:rPr lang="en-GB" sz="2000" dirty="0" smtClean="0">
                <a:solidFill>
                  <a:srgbClr val="0000FF"/>
                </a:solidFill>
              </a:rPr>
              <a:t>Hail </a:t>
            </a:r>
            <a:r>
              <a:rPr lang="en-GB" sz="2000" dirty="0" smtClean="0"/>
              <a:t>forms if particle temperature close to 273K, since the liquid water “spreads out” before freezing.  Generally referred to as “Hail” – The higher fall speed (up to 40 m/s) imply hail only forms in convection with strong </a:t>
            </a:r>
            <a:r>
              <a:rPr lang="en-GB" sz="2000" dirty="0" err="1" smtClean="0"/>
              <a:t>updraughts</a:t>
            </a:r>
            <a:r>
              <a:rPr lang="en-GB" sz="2000" dirty="0" smtClean="0"/>
              <a:t> able to support the particle long enough for growth.</a:t>
            </a:r>
          </a:p>
        </p:txBody>
      </p:sp>
      <p:pic>
        <p:nvPicPr>
          <p:cNvPr id="82949" name="Picture 7" descr="Rim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447800"/>
            <a:ext cx="3008312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 uiExpand="1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18C817-9708-4D1D-B1A9-A9BA6CB8DB69}" type="slidenum">
              <a:rPr lang="en-GB"/>
              <a:pPr/>
              <a:t>27</a:t>
            </a:fld>
            <a:endParaRPr lang="en-GB"/>
          </a:p>
        </p:txBody>
      </p:sp>
      <p:sp>
        <p:nvSpPr>
          <p:cNvPr id="5519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3050" y="214313"/>
            <a:ext cx="5859463" cy="433387"/>
          </a:xfrm>
        </p:spPr>
        <p:txBody>
          <a:bodyPr lIns="90487" tIns="44450" rIns="90487" bIns="44450"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Rimed I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 Crystals</a:t>
            </a:r>
          </a:p>
        </p:txBody>
      </p:sp>
      <p:pic>
        <p:nvPicPr>
          <p:cNvPr id="65543" name="Picture 8" descr="rime-011402-a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024" y="3971648"/>
            <a:ext cx="3023616" cy="246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9" descr="rime-011902-c0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413" y="1224408"/>
            <a:ext cx="2617115" cy="261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4" name="Text Box 10"/>
          <p:cNvSpPr txBox="1">
            <a:spLocks noChangeArrowheads="1"/>
          </p:cNvSpPr>
          <p:nvPr/>
        </p:nvSpPr>
        <p:spPr bwMode="auto">
          <a:xfrm>
            <a:off x="163259" y="6515036"/>
            <a:ext cx="4157662" cy="3063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 dirty="0">
                <a:latin typeface="Helvetica" pitchFamily="34" charset="0"/>
              </a:rPr>
              <a:t>http://www.its.caltech.edu/~atomic/snowcrystals</a:t>
            </a:r>
          </a:p>
        </p:txBody>
      </p:sp>
      <p:pic>
        <p:nvPicPr>
          <p:cNvPr id="7" name="Picture 7" descr="emu_rime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7073" y="1333120"/>
            <a:ext cx="3511296" cy="250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emu_rime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4881" y="3933639"/>
            <a:ext cx="3560064" cy="251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901185" y="6495478"/>
            <a:ext cx="36398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Helvetica" pitchFamily="34" charset="0"/>
              </a:rPr>
              <a:t>Electron micrographs (emu.arsusda.gov)</a:t>
            </a:r>
            <a:endParaRPr lang="en-US" sz="1400" dirty="0"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863" y="1409700"/>
            <a:ext cx="8577098" cy="4930775"/>
          </a:xfrm>
        </p:spPr>
        <p:txBody>
          <a:bodyPr/>
          <a:lstStyle/>
          <a:p>
            <a:r>
              <a:rPr lang="en-GB" sz="2000" dirty="0" smtClean="0"/>
              <a:t>Most GCMs with </a:t>
            </a:r>
            <a:r>
              <a:rPr lang="en-GB" sz="2000" dirty="0" err="1" smtClean="0"/>
              <a:t>parametrized</a:t>
            </a:r>
            <a:r>
              <a:rPr lang="en-GB" sz="2000" dirty="0" smtClean="0"/>
              <a:t> convection don’t explicitly represent </a:t>
            </a:r>
            <a:r>
              <a:rPr lang="en-GB" sz="2000" dirty="0" err="1" smtClean="0"/>
              <a:t>graupel</a:t>
            </a:r>
            <a:r>
              <a:rPr lang="en-GB" sz="2000" dirty="0" smtClean="0"/>
              <a:t> or hail (too small scale)</a:t>
            </a:r>
          </a:p>
          <a:p>
            <a:endParaRPr lang="en-GB" sz="1000" dirty="0" smtClean="0"/>
          </a:p>
          <a:p>
            <a:r>
              <a:rPr lang="en-GB" sz="2000" dirty="0" smtClean="0"/>
              <a:t>In cloud resolving models, traditional split between </a:t>
            </a:r>
            <a:r>
              <a:rPr lang="en-GB" sz="2000" dirty="0" smtClean="0">
                <a:solidFill>
                  <a:srgbClr val="0000FF"/>
                </a:solidFill>
              </a:rPr>
              <a:t>ice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00FF"/>
                </a:solidFill>
              </a:rPr>
              <a:t>snow</a:t>
            </a:r>
            <a:r>
              <a:rPr lang="en-GB" sz="2000" dirty="0" smtClean="0"/>
              <a:t> and </a:t>
            </a:r>
            <a:r>
              <a:rPr lang="en-GB" sz="2000" dirty="0" err="1" smtClean="0">
                <a:solidFill>
                  <a:srgbClr val="0000FF"/>
                </a:solidFill>
              </a:rPr>
              <a:t>graupel</a:t>
            </a:r>
            <a:r>
              <a:rPr lang="en-GB" sz="2000" dirty="0" smtClean="0"/>
              <a:t> and </a:t>
            </a:r>
            <a:r>
              <a:rPr lang="en-GB" sz="2000" dirty="0" smtClean="0">
                <a:solidFill>
                  <a:srgbClr val="0000FF"/>
                </a:solidFill>
              </a:rPr>
              <a:t>hail</a:t>
            </a:r>
            <a:r>
              <a:rPr lang="en-GB" sz="2000" dirty="0"/>
              <a:t> </a:t>
            </a:r>
            <a:r>
              <a:rPr lang="en-GB" sz="2000" dirty="0" smtClean="0"/>
              <a:t>as prognostic variables, but this split is rather artificial.</a:t>
            </a:r>
          </a:p>
          <a:p>
            <a:endParaRPr lang="en-GB" sz="1000" dirty="0" smtClean="0"/>
          </a:p>
          <a:p>
            <a:r>
              <a:rPr lang="en-GB" sz="2000" dirty="0" smtClean="0"/>
              <a:t>Degree of riming can be light or heavy, particle density can vary smoothly.</a:t>
            </a:r>
          </a:p>
          <a:p>
            <a:endParaRPr lang="en-GB" sz="1050" dirty="0" smtClean="0"/>
          </a:p>
          <a:p>
            <a:r>
              <a:rPr lang="en-GB" sz="2000" dirty="0" smtClean="0"/>
              <a:t>Alternative approach is to have </a:t>
            </a:r>
            <a:r>
              <a:rPr lang="en-GB" sz="2000" dirty="0" smtClean="0">
                <a:solidFill>
                  <a:srgbClr val="0000FF"/>
                </a:solidFill>
              </a:rPr>
              <a:t>ice particle properties </a:t>
            </a:r>
            <a:r>
              <a:rPr lang="en-GB" sz="2000" dirty="0" smtClean="0"/>
              <a:t>as the prognostic variables, e.g.</a:t>
            </a:r>
          </a:p>
          <a:p>
            <a:pPr lvl="1"/>
            <a:r>
              <a:rPr lang="en-GB" dirty="0" smtClean="0"/>
              <a:t>Morrison and Grabowski (2008) have 3 ice variables: </a:t>
            </a:r>
            <a:r>
              <a:rPr lang="en-GB" dirty="0" smtClean="0">
                <a:solidFill>
                  <a:srgbClr val="0000FF"/>
                </a:solidFill>
              </a:rPr>
              <a:t>deposition mass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00FF"/>
                </a:solidFill>
              </a:rPr>
              <a:t>rime mass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0000FF"/>
                </a:solidFill>
              </a:rPr>
              <a:t>number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Morrison and </a:t>
            </a:r>
            <a:r>
              <a:rPr lang="en-GB" dirty="0" err="1" smtClean="0"/>
              <a:t>Milbrandt</a:t>
            </a:r>
            <a:r>
              <a:rPr lang="en-GB" dirty="0" smtClean="0"/>
              <a:t> (2015) have 4 ice variables to also represent hail-type particles: </a:t>
            </a:r>
            <a:r>
              <a:rPr lang="en-GB" dirty="0" smtClean="0">
                <a:solidFill>
                  <a:srgbClr val="0000FF"/>
                </a:solidFill>
              </a:rPr>
              <a:t>total ice mass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00FF"/>
                </a:solidFill>
              </a:rPr>
              <a:t>rime mass</a:t>
            </a:r>
            <a:r>
              <a:rPr lang="en-GB" dirty="0" smtClean="0">
                <a:solidFill>
                  <a:srgbClr val="000000"/>
                </a:solidFill>
              </a:rPr>
              <a:t>,</a:t>
            </a:r>
            <a:r>
              <a:rPr lang="en-GB" dirty="0" smtClean="0">
                <a:solidFill>
                  <a:srgbClr val="0000FF"/>
                </a:solidFill>
              </a:rPr>
              <a:t> rime volume </a:t>
            </a:r>
            <a:r>
              <a:rPr lang="en-GB" dirty="0" smtClean="0">
                <a:solidFill>
                  <a:srgbClr val="000000"/>
                </a:solidFill>
              </a:rPr>
              <a:t>and</a:t>
            </a:r>
            <a:r>
              <a:rPr lang="en-GB" dirty="0" smtClean="0">
                <a:solidFill>
                  <a:srgbClr val="0000FF"/>
                </a:solidFill>
              </a:rPr>
              <a:t> number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Avoids artificial thresholds between different categories.</a:t>
            </a:r>
            <a:endParaRPr lang="en-GB" sz="1600" dirty="0" smtClean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5263" y="239713"/>
            <a:ext cx="7881937" cy="749300"/>
          </a:xfrm>
        </p:spPr>
        <p:txBody>
          <a:bodyPr lIns="90487" tIns="44450" rIns="90487" bIns="44450"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Parametrization of rimed ice particles</a:t>
            </a: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7239000" y="64897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6F43B94-0895-4B37-8245-F8B475A3FDED}" type="slidenum">
              <a:rPr lang="en-GB" sz="1600"/>
              <a:pPr algn="r"/>
              <a:t>28</a:t>
            </a:fld>
            <a:endParaRPr lang="en-GB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" name="Group 1033"/>
          <p:cNvGrpSpPr/>
          <p:nvPr/>
        </p:nvGrpSpPr>
        <p:grpSpPr>
          <a:xfrm>
            <a:off x="739787" y="3034711"/>
            <a:ext cx="7681837" cy="2633401"/>
            <a:chOff x="739787" y="2446091"/>
            <a:chExt cx="7681837" cy="263340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88" r="24356"/>
            <a:stretch/>
          </p:blipFill>
          <p:spPr>
            <a:xfrm>
              <a:off x="1288427" y="2492502"/>
              <a:ext cx="6273661" cy="258699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7571232" y="3035808"/>
              <a:ext cx="8503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 smtClean="0"/>
                <a:t>0ºC</a:t>
              </a:r>
              <a:endParaRPr lang="en-GB" sz="1400" b="0" dirty="0"/>
            </a:p>
          </p:txBody>
        </p:sp>
        <p:sp>
          <p:nvSpPr>
            <p:cNvPr id="519" name="TextBox 518"/>
            <p:cNvSpPr txBox="1"/>
            <p:nvPr/>
          </p:nvSpPr>
          <p:spPr>
            <a:xfrm>
              <a:off x="739787" y="4223801"/>
              <a:ext cx="603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 smtClean="0"/>
                <a:t>1 km</a:t>
              </a:r>
              <a:endParaRPr lang="en-GB" sz="1400" b="0" dirty="0"/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758075" y="2446091"/>
              <a:ext cx="603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 smtClean="0"/>
                <a:t>3 km</a:t>
              </a:r>
              <a:endParaRPr lang="en-GB" sz="1400" b="0" dirty="0"/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748931" y="3379541"/>
              <a:ext cx="603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/>
                <a:t>2</a:t>
              </a:r>
              <a:r>
                <a:rPr lang="en-GB" sz="1400" b="0" dirty="0" smtClean="0"/>
                <a:t> km</a:t>
              </a:r>
              <a:endParaRPr lang="en-GB" sz="1400" b="0" dirty="0"/>
            </a:p>
          </p:txBody>
        </p:sp>
      </p:grp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269034" y="1331046"/>
            <a:ext cx="874587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Elevated warm layer, </a:t>
            </a:r>
            <a:r>
              <a:rPr lang="en-GB" dirty="0"/>
              <a:t>s</a:t>
            </a:r>
            <a:r>
              <a:rPr lang="en-GB" b="0" dirty="0" smtClean="0"/>
              <a:t>now melts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Where layer is shallow, partially melted particles refreeze to </a:t>
            </a:r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 pellets</a:t>
            </a:r>
            <a:endParaRPr lang="en-GB" b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b="0" dirty="0" smtClean="0"/>
              <a:t>Where layer is deeper, completely melted particles (rain drops) </a:t>
            </a:r>
            <a:r>
              <a:rPr lang="en-GB" dirty="0" smtClean="0"/>
              <a:t>don’t refreeze at typical temperatures of few degrees below zero, but freeze on surface impact.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0" dirty="0" smtClean="0">
                <a:solidFill>
                  <a:srgbClr val="FF0000"/>
                </a:solidFill>
              </a:rPr>
              <a:t>Freezing rain is a major hazard when it occurs.</a:t>
            </a:r>
          </a:p>
        </p:txBody>
      </p:sp>
      <p:grpSp>
        <p:nvGrpSpPr>
          <p:cNvPr id="1029" name="Group 1028"/>
          <p:cNvGrpSpPr/>
          <p:nvPr/>
        </p:nvGrpSpPr>
        <p:grpSpPr>
          <a:xfrm>
            <a:off x="2513723" y="4343756"/>
            <a:ext cx="152400" cy="1266444"/>
            <a:chOff x="2321699" y="3755136"/>
            <a:chExt cx="152400" cy="1266444"/>
          </a:xfrm>
        </p:grpSpPr>
        <p:cxnSp>
          <p:nvCxnSpPr>
            <p:cNvPr id="14" name="Straight Connector 13"/>
            <p:cNvCxnSpPr/>
            <p:nvPr/>
          </p:nvCxnSpPr>
          <p:spPr bwMode="auto">
            <a:xfrm>
              <a:off x="2474099" y="37551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2321699" y="38160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2474099" y="39684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2321699" y="40279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2474099" y="41803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2321699" y="423976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2474099" y="439216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2321699" y="44851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>
              <a:off x="2474099" y="46375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2321699" y="470306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2474099" y="485546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2321699" y="490270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31" name="Group 1030"/>
          <p:cNvGrpSpPr/>
          <p:nvPr/>
        </p:nvGrpSpPr>
        <p:grpSpPr>
          <a:xfrm>
            <a:off x="2829838" y="4265651"/>
            <a:ext cx="4567888" cy="1406652"/>
            <a:chOff x="2637814" y="3677031"/>
            <a:chExt cx="4567888" cy="1406652"/>
          </a:xfrm>
        </p:grpSpPr>
        <p:cxnSp>
          <p:nvCxnSpPr>
            <p:cNvPr id="65" name="Straight Connector 64"/>
            <p:cNvCxnSpPr/>
            <p:nvPr/>
          </p:nvCxnSpPr>
          <p:spPr bwMode="auto">
            <a:xfrm>
              <a:off x="2637814" y="368350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>
              <a:off x="3395889" y="37364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3091089" y="36770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>
              <a:off x="3243489" y="38294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2938689" y="37425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3537851" y="393344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/>
            <p:nvPr/>
          </p:nvCxnSpPr>
          <p:spPr bwMode="auto">
            <a:xfrm>
              <a:off x="3549166" y="370941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 bwMode="auto">
            <a:xfrm>
              <a:off x="3701566" y="38553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>
              <a:off x="3853966" y="40077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>
              <a:off x="4006366" y="40961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>
              <a:off x="4307241" y="376237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4002441" y="37029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>
              <a:off x="4154841" y="38553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/>
            <p:cNvCxnSpPr/>
            <p:nvPr/>
          </p:nvCxnSpPr>
          <p:spPr bwMode="auto">
            <a:xfrm>
              <a:off x="4307241" y="40077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>
              <a:off x="3850041" y="37684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>
              <a:off x="4002441" y="388429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Straight Connector 118"/>
            <p:cNvCxnSpPr/>
            <p:nvPr/>
          </p:nvCxnSpPr>
          <p:spPr bwMode="auto">
            <a:xfrm>
              <a:off x="4154841" y="40732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Straight Connector 119"/>
            <p:cNvCxnSpPr/>
            <p:nvPr/>
          </p:nvCxnSpPr>
          <p:spPr bwMode="auto">
            <a:xfrm>
              <a:off x="4307241" y="42256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/>
            <p:cNvCxnSpPr/>
            <p:nvPr/>
          </p:nvCxnSpPr>
          <p:spPr bwMode="auto">
            <a:xfrm>
              <a:off x="4451187" y="40839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/>
            <p:cNvCxnSpPr/>
            <p:nvPr/>
          </p:nvCxnSpPr>
          <p:spPr bwMode="auto">
            <a:xfrm>
              <a:off x="4603587" y="42363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/>
            <p:cNvCxnSpPr/>
            <p:nvPr/>
          </p:nvCxnSpPr>
          <p:spPr bwMode="auto">
            <a:xfrm>
              <a:off x="4755987" y="43887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/>
            <p:cNvCxnSpPr/>
            <p:nvPr/>
          </p:nvCxnSpPr>
          <p:spPr bwMode="auto">
            <a:xfrm>
              <a:off x="4908387" y="45411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/>
            <p:cNvCxnSpPr/>
            <p:nvPr/>
          </p:nvCxnSpPr>
          <p:spPr bwMode="auto">
            <a:xfrm>
              <a:off x="5060787" y="46935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/>
            <p:cNvCxnSpPr/>
            <p:nvPr/>
          </p:nvCxnSpPr>
          <p:spPr bwMode="auto">
            <a:xfrm>
              <a:off x="4451187" y="429729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3" name="Straight Connector 292"/>
            <p:cNvCxnSpPr/>
            <p:nvPr/>
          </p:nvCxnSpPr>
          <p:spPr bwMode="auto">
            <a:xfrm>
              <a:off x="4603587" y="444969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4" name="Straight Connector 293"/>
            <p:cNvCxnSpPr/>
            <p:nvPr/>
          </p:nvCxnSpPr>
          <p:spPr bwMode="auto">
            <a:xfrm>
              <a:off x="4755987" y="460209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Straight Connector 294"/>
            <p:cNvCxnSpPr/>
            <p:nvPr/>
          </p:nvCxnSpPr>
          <p:spPr bwMode="auto">
            <a:xfrm>
              <a:off x="4908387" y="475449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Straight Connector 295"/>
            <p:cNvCxnSpPr/>
            <p:nvPr/>
          </p:nvCxnSpPr>
          <p:spPr bwMode="auto">
            <a:xfrm>
              <a:off x="5060787" y="490689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/>
            <p:cNvCxnSpPr/>
            <p:nvPr/>
          </p:nvCxnSpPr>
          <p:spPr bwMode="auto">
            <a:xfrm>
              <a:off x="4908387" y="493890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5" name="Straight Connector 304"/>
            <p:cNvCxnSpPr/>
            <p:nvPr/>
          </p:nvCxnSpPr>
          <p:spPr bwMode="auto">
            <a:xfrm>
              <a:off x="4462502" y="381685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4614902" y="40058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Straight Connector 306"/>
            <p:cNvCxnSpPr/>
            <p:nvPr/>
          </p:nvCxnSpPr>
          <p:spPr bwMode="auto">
            <a:xfrm>
              <a:off x="4767302" y="41582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Straight Connector 307"/>
            <p:cNvCxnSpPr/>
            <p:nvPr/>
          </p:nvCxnSpPr>
          <p:spPr bwMode="auto">
            <a:xfrm>
              <a:off x="4919702" y="43106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Straight Connector 308"/>
            <p:cNvCxnSpPr/>
            <p:nvPr/>
          </p:nvCxnSpPr>
          <p:spPr bwMode="auto">
            <a:xfrm>
              <a:off x="5072102" y="44630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Straight Connector 310"/>
            <p:cNvCxnSpPr/>
            <p:nvPr/>
          </p:nvCxnSpPr>
          <p:spPr bwMode="auto">
            <a:xfrm>
              <a:off x="5068177" y="376047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 bwMode="auto">
            <a:xfrm>
              <a:off x="4763377" y="37010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3" name="Straight Connector 312"/>
            <p:cNvCxnSpPr/>
            <p:nvPr/>
          </p:nvCxnSpPr>
          <p:spPr bwMode="auto">
            <a:xfrm>
              <a:off x="4915777" y="38534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4" name="Straight Connector 313"/>
            <p:cNvCxnSpPr/>
            <p:nvPr/>
          </p:nvCxnSpPr>
          <p:spPr bwMode="auto">
            <a:xfrm>
              <a:off x="5068177" y="40058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6" name="Straight Connector 315"/>
            <p:cNvCxnSpPr/>
            <p:nvPr/>
          </p:nvCxnSpPr>
          <p:spPr bwMode="auto">
            <a:xfrm>
              <a:off x="4610977" y="37665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7" name="Straight Connector 316"/>
            <p:cNvCxnSpPr/>
            <p:nvPr/>
          </p:nvCxnSpPr>
          <p:spPr bwMode="auto">
            <a:xfrm>
              <a:off x="4763377" y="39189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8" name="Straight Connector 317"/>
            <p:cNvCxnSpPr/>
            <p:nvPr/>
          </p:nvCxnSpPr>
          <p:spPr bwMode="auto">
            <a:xfrm>
              <a:off x="4915777" y="40713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9" name="Straight Connector 318"/>
            <p:cNvCxnSpPr/>
            <p:nvPr/>
          </p:nvCxnSpPr>
          <p:spPr bwMode="auto">
            <a:xfrm>
              <a:off x="5068177" y="42237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0" name="Straight Connector 319"/>
            <p:cNvCxnSpPr/>
            <p:nvPr/>
          </p:nvCxnSpPr>
          <p:spPr bwMode="auto">
            <a:xfrm>
              <a:off x="5210139" y="395744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1" name="Straight Connector 320"/>
            <p:cNvCxnSpPr/>
            <p:nvPr/>
          </p:nvCxnSpPr>
          <p:spPr bwMode="auto">
            <a:xfrm>
              <a:off x="5362539" y="410984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/>
            <p:cNvCxnSpPr/>
            <p:nvPr/>
          </p:nvCxnSpPr>
          <p:spPr bwMode="auto">
            <a:xfrm>
              <a:off x="5514939" y="426224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/>
            <p:cNvCxnSpPr/>
            <p:nvPr/>
          </p:nvCxnSpPr>
          <p:spPr bwMode="auto">
            <a:xfrm>
              <a:off x="5667339" y="441464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/>
            <p:cNvCxnSpPr/>
            <p:nvPr/>
          </p:nvCxnSpPr>
          <p:spPr bwMode="auto">
            <a:xfrm>
              <a:off x="5819739" y="456704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/>
            <p:cNvCxnSpPr/>
            <p:nvPr/>
          </p:nvCxnSpPr>
          <p:spPr bwMode="auto">
            <a:xfrm>
              <a:off x="5972139" y="471944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>
              <a:off x="5210139" y="41708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>
              <a:off x="5362539" y="43232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5514939" y="44756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9" name="Straight Connector 328"/>
            <p:cNvCxnSpPr/>
            <p:nvPr/>
          </p:nvCxnSpPr>
          <p:spPr bwMode="auto">
            <a:xfrm>
              <a:off x="5667339" y="46280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0" name="Straight Connector 329"/>
            <p:cNvCxnSpPr/>
            <p:nvPr/>
          </p:nvCxnSpPr>
          <p:spPr bwMode="auto">
            <a:xfrm>
              <a:off x="5819739" y="47804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/>
            <p:cNvCxnSpPr/>
            <p:nvPr/>
          </p:nvCxnSpPr>
          <p:spPr bwMode="auto">
            <a:xfrm>
              <a:off x="5972139" y="49328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/>
            <p:cNvCxnSpPr/>
            <p:nvPr/>
          </p:nvCxnSpPr>
          <p:spPr bwMode="auto">
            <a:xfrm>
              <a:off x="5210139" y="438264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>
              <a:off x="5362539" y="453504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>
              <a:off x="5514939" y="468744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5667339" y="483984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/>
            <p:cNvCxnSpPr/>
            <p:nvPr/>
          </p:nvCxnSpPr>
          <p:spPr bwMode="auto">
            <a:xfrm>
              <a:off x="5819739" y="496481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7" name="Straight Connector 336"/>
            <p:cNvCxnSpPr/>
            <p:nvPr/>
          </p:nvCxnSpPr>
          <p:spPr bwMode="auto">
            <a:xfrm>
              <a:off x="5210139" y="459447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8" name="Straight Connector 337"/>
            <p:cNvCxnSpPr/>
            <p:nvPr/>
          </p:nvCxnSpPr>
          <p:spPr bwMode="auto">
            <a:xfrm>
              <a:off x="5362539" y="474687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9" name="Straight Connector 338"/>
            <p:cNvCxnSpPr/>
            <p:nvPr/>
          </p:nvCxnSpPr>
          <p:spPr bwMode="auto">
            <a:xfrm>
              <a:off x="5514939" y="489927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Straight Connector 339"/>
            <p:cNvCxnSpPr/>
            <p:nvPr/>
          </p:nvCxnSpPr>
          <p:spPr bwMode="auto">
            <a:xfrm>
              <a:off x="5210139" y="483984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5362539" y="49556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>
              <a:off x="5221454" y="373341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4" name="Straight Connector 343"/>
            <p:cNvCxnSpPr/>
            <p:nvPr/>
          </p:nvCxnSpPr>
          <p:spPr bwMode="auto">
            <a:xfrm>
              <a:off x="5373854" y="38793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5" name="Straight Connector 344"/>
            <p:cNvCxnSpPr/>
            <p:nvPr/>
          </p:nvCxnSpPr>
          <p:spPr bwMode="auto">
            <a:xfrm>
              <a:off x="5526254" y="40317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6" name="Straight Connector 345"/>
            <p:cNvCxnSpPr/>
            <p:nvPr/>
          </p:nvCxnSpPr>
          <p:spPr bwMode="auto">
            <a:xfrm>
              <a:off x="5678654" y="41841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7" name="Straight Connector 346"/>
            <p:cNvCxnSpPr/>
            <p:nvPr/>
          </p:nvCxnSpPr>
          <p:spPr bwMode="auto">
            <a:xfrm>
              <a:off x="5831054" y="43365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8" name="Straight Connector 347"/>
            <p:cNvCxnSpPr/>
            <p:nvPr/>
          </p:nvCxnSpPr>
          <p:spPr bwMode="auto">
            <a:xfrm>
              <a:off x="5983454" y="44889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0" name="Straight Connector 349"/>
            <p:cNvCxnSpPr/>
            <p:nvPr/>
          </p:nvCxnSpPr>
          <p:spPr bwMode="auto">
            <a:xfrm>
              <a:off x="5979529" y="378637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1" name="Straight Connector 350"/>
            <p:cNvCxnSpPr/>
            <p:nvPr/>
          </p:nvCxnSpPr>
          <p:spPr bwMode="auto">
            <a:xfrm>
              <a:off x="5674729" y="37269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2" name="Straight Connector 351"/>
            <p:cNvCxnSpPr/>
            <p:nvPr/>
          </p:nvCxnSpPr>
          <p:spPr bwMode="auto">
            <a:xfrm>
              <a:off x="5827129" y="38793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3" name="Straight Connector 352"/>
            <p:cNvCxnSpPr/>
            <p:nvPr/>
          </p:nvCxnSpPr>
          <p:spPr bwMode="auto">
            <a:xfrm>
              <a:off x="5979529" y="40317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5" name="Straight Connector 354"/>
            <p:cNvCxnSpPr/>
            <p:nvPr/>
          </p:nvCxnSpPr>
          <p:spPr bwMode="auto">
            <a:xfrm>
              <a:off x="5522329" y="379247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6" name="Straight Connector 355"/>
            <p:cNvCxnSpPr/>
            <p:nvPr/>
          </p:nvCxnSpPr>
          <p:spPr bwMode="auto">
            <a:xfrm>
              <a:off x="5674729" y="394487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7" name="Straight Connector 356"/>
            <p:cNvCxnSpPr/>
            <p:nvPr/>
          </p:nvCxnSpPr>
          <p:spPr bwMode="auto">
            <a:xfrm>
              <a:off x="5827129" y="409727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8" name="Straight Connector 357"/>
            <p:cNvCxnSpPr/>
            <p:nvPr/>
          </p:nvCxnSpPr>
          <p:spPr bwMode="auto">
            <a:xfrm>
              <a:off x="5979529" y="424967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9" name="Straight Connector 418"/>
            <p:cNvCxnSpPr/>
            <p:nvPr/>
          </p:nvCxnSpPr>
          <p:spPr bwMode="auto">
            <a:xfrm>
              <a:off x="6130635" y="451980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0" name="Straight Connector 419"/>
            <p:cNvCxnSpPr/>
            <p:nvPr/>
          </p:nvCxnSpPr>
          <p:spPr bwMode="auto">
            <a:xfrm>
              <a:off x="6283035" y="467220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1" name="Straight Connector 420"/>
            <p:cNvCxnSpPr/>
            <p:nvPr/>
          </p:nvCxnSpPr>
          <p:spPr bwMode="auto">
            <a:xfrm>
              <a:off x="6130635" y="47331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2" name="Straight Connector 421"/>
            <p:cNvCxnSpPr/>
            <p:nvPr/>
          </p:nvCxnSpPr>
          <p:spPr bwMode="auto">
            <a:xfrm>
              <a:off x="6283035" y="48855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3" name="Straight Connector 422"/>
            <p:cNvCxnSpPr/>
            <p:nvPr/>
          </p:nvCxnSpPr>
          <p:spPr bwMode="auto">
            <a:xfrm>
              <a:off x="6130635" y="49175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4" name="Straight Connector 423"/>
            <p:cNvCxnSpPr/>
            <p:nvPr/>
          </p:nvCxnSpPr>
          <p:spPr bwMode="auto">
            <a:xfrm>
              <a:off x="6141950" y="428929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5" name="Straight Connector 424"/>
            <p:cNvCxnSpPr/>
            <p:nvPr/>
          </p:nvCxnSpPr>
          <p:spPr bwMode="auto">
            <a:xfrm>
              <a:off x="6294350" y="444169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7" name="Straight Connector 426"/>
            <p:cNvCxnSpPr/>
            <p:nvPr/>
          </p:nvCxnSpPr>
          <p:spPr bwMode="auto">
            <a:xfrm>
              <a:off x="6290425" y="37391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8" name="Straight Connector 427"/>
            <p:cNvCxnSpPr/>
            <p:nvPr/>
          </p:nvCxnSpPr>
          <p:spPr bwMode="auto">
            <a:xfrm>
              <a:off x="6138025" y="383209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9" name="Straight Connector 428"/>
            <p:cNvCxnSpPr/>
            <p:nvPr/>
          </p:nvCxnSpPr>
          <p:spPr bwMode="auto">
            <a:xfrm>
              <a:off x="6290425" y="398449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0" name="Straight Connector 429"/>
            <p:cNvCxnSpPr/>
            <p:nvPr/>
          </p:nvCxnSpPr>
          <p:spPr bwMode="auto">
            <a:xfrm>
              <a:off x="6138025" y="405003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1" name="Straight Connector 430"/>
            <p:cNvCxnSpPr/>
            <p:nvPr/>
          </p:nvCxnSpPr>
          <p:spPr bwMode="auto">
            <a:xfrm>
              <a:off x="6290425" y="420243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2" name="Straight Connector 431"/>
            <p:cNvCxnSpPr/>
            <p:nvPr/>
          </p:nvCxnSpPr>
          <p:spPr bwMode="auto">
            <a:xfrm>
              <a:off x="6432387" y="393611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3" name="Straight Connector 432"/>
            <p:cNvCxnSpPr/>
            <p:nvPr/>
          </p:nvCxnSpPr>
          <p:spPr bwMode="auto">
            <a:xfrm>
              <a:off x="6584787" y="408851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4" name="Straight Connector 433"/>
            <p:cNvCxnSpPr/>
            <p:nvPr/>
          </p:nvCxnSpPr>
          <p:spPr bwMode="auto">
            <a:xfrm>
              <a:off x="6737187" y="424091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5" name="Straight Connector 434"/>
            <p:cNvCxnSpPr/>
            <p:nvPr/>
          </p:nvCxnSpPr>
          <p:spPr bwMode="auto">
            <a:xfrm>
              <a:off x="6889587" y="439331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6" name="Straight Connector 435"/>
            <p:cNvCxnSpPr/>
            <p:nvPr/>
          </p:nvCxnSpPr>
          <p:spPr bwMode="auto">
            <a:xfrm>
              <a:off x="7041987" y="454571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7" name="Straight Connector 436"/>
            <p:cNvCxnSpPr/>
            <p:nvPr/>
          </p:nvCxnSpPr>
          <p:spPr bwMode="auto">
            <a:xfrm>
              <a:off x="7194387" y="469811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8" name="Straight Connector 437"/>
            <p:cNvCxnSpPr/>
            <p:nvPr/>
          </p:nvCxnSpPr>
          <p:spPr bwMode="auto">
            <a:xfrm>
              <a:off x="6432387" y="41494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9" name="Straight Connector 438"/>
            <p:cNvCxnSpPr/>
            <p:nvPr/>
          </p:nvCxnSpPr>
          <p:spPr bwMode="auto">
            <a:xfrm>
              <a:off x="6584787" y="43018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0" name="Straight Connector 439"/>
            <p:cNvCxnSpPr/>
            <p:nvPr/>
          </p:nvCxnSpPr>
          <p:spPr bwMode="auto">
            <a:xfrm>
              <a:off x="6737187" y="44542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1" name="Straight Connector 440"/>
            <p:cNvCxnSpPr/>
            <p:nvPr/>
          </p:nvCxnSpPr>
          <p:spPr bwMode="auto">
            <a:xfrm>
              <a:off x="6889587" y="46066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2" name="Straight Connector 441"/>
            <p:cNvCxnSpPr/>
            <p:nvPr/>
          </p:nvCxnSpPr>
          <p:spPr bwMode="auto">
            <a:xfrm>
              <a:off x="7041987" y="47590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3" name="Straight Connector 442"/>
            <p:cNvCxnSpPr/>
            <p:nvPr/>
          </p:nvCxnSpPr>
          <p:spPr bwMode="auto">
            <a:xfrm>
              <a:off x="7194387" y="49114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4" name="Straight Connector 443"/>
            <p:cNvCxnSpPr/>
            <p:nvPr/>
          </p:nvCxnSpPr>
          <p:spPr bwMode="auto">
            <a:xfrm>
              <a:off x="6432387" y="43613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5" name="Straight Connector 444"/>
            <p:cNvCxnSpPr/>
            <p:nvPr/>
          </p:nvCxnSpPr>
          <p:spPr bwMode="auto">
            <a:xfrm>
              <a:off x="6584787" y="45137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6" name="Straight Connector 445"/>
            <p:cNvCxnSpPr/>
            <p:nvPr/>
          </p:nvCxnSpPr>
          <p:spPr bwMode="auto">
            <a:xfrm>
              <a:off x="6737187" y="46661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7" name="Straight Connector 446"/>
            <p:cNvCxnSpPr/>
            <p:nvPr/>
          </p:nvCxnSpPr>
          <p:spPr bwMode="auto">
            <a:xfrm>
              <a:off x="6889587" y="48185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8" name="Straight Connector 447"/>
            <p:cNvCxnSpPr/>
            <p:nvPr/>
          </p:nvCxnSpPr>
          <p:spPr bwMode="auto">
            <a:xfrm>
              <a:off x="7041987" y="494347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9" name="Straight Connector 448"/>
            <p:cNvCxnSpPr/>
            <p:nvPr/>
          </p:nvCxnSpPr>
          <p:spPr bwMode="auto">
            <a:xfrm>
              <a:off x="6432387" y="457314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0" name="Straight Connector 449"/>
            <p:cNvCxnSpPr/>
            <p:nvPr/>
          </p:nvCxnSpPr>
          <p:spPr bwMode="auto">
            <a:xfrm>
              <a:off x="6584787" y="472554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1" name="Straight Connector 450"/>
            <p:cNvCxnSpPr/>
            <p:nvPr/>
          </p:nvCxnSpPr>
          <p:spPr bwMode="auto">
            <a:xfrm>
              <a:off x="6737187" y="487794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2" name="Straight Connector 451"/>
            <p:cNvCxnSpPr/>
            <p:nvPr/>
          </p:nvCxnSpPr>
          <p:spPr bwMode="auto">
            <a:xfrm>
              <a:off x="6432387" y="48185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3" name="Straight Connector 452"/>
            <p:cNvCxnSpPr/>
            <p:nvPr/>
          </p:nvCxnSpPr>
          <p:spPr bwMode="auto">
            <a:xfrm>
              <a:off x="6584787" y="49343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5" name="Straight Connector 454"/>
            <p:cNvCxnSpPr/>
            <p:nvPr/>
          </p:nvCxnSpPr>
          <p:spPr bwMode="auto">
            <a:xfrm>
              <a:off x="6443702" y="371208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6" name="Straight Connector 455"/>
            <p:cNvCxnSpPr/>
            <p:nvPr/>
          </p:nvCxnSpPr>
          <p:spPr bwMode="auto">
            <a:xfrm>
              <a:off x="6596102" y="38580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7" name="Straight Connector 456"/>
            <p:cNvCxnSpPr/>
            <p:nvPr/>
          </p:nvCxnSpPr>
          <p:spPr bwMode="auto">
            <a:xfrm>
              <a:off x="6748502" y="40104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8" name="Straight Connector 457"/>
            <p:cNvCxnSpPr/>
            <p:nvPr/>
          </p:nvCxnSpPr>
          <p:spPr bwMode="auto">
            <a:xfrm>
              <a:off x="6900902" y="41628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9" name="Straight Connector 458"/>
            <p:cNvCxnSpPr/>
            <p:nvPr/>
          </p:nvCxnSpPr>
          <p:spPr bwMode="auto">
            <a:xfrm>
              <a:off x="7053302" y="43152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0" name="Straight Connector 459"/>
            <p:cNvCxnSpPr/>
            <p:nvPr/>
          </p:nvCxnSpPr>
          <p:spPr bwMode="auto">
            <a:xfrm>
              <a:off x="7205702" y="44676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2" name="Straight Connector 461"/>
            <p:cNvCxnSpPr/>
            <p:nvPr/>
          </p:nvCxnSpPr>
          <p:spPr bwMode="auto">
            <a:xfrm>
              <a:off x="7201777" y="37650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3" name="Straight Connector 462"/>
            <p:cNvCxnSpPr/>
            <p:nvPr/>
          </p:nvCxnSpPr>
          <p:spPr bwMode="auto">
            <a:xfrm>
              <a:off x="6896977" y="37056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4" name="Straight Connector 463"/>
            <p:cNvCxnSpPr/>
            <p:nvPr/>
          </p:nvCxnSpPr>
          <p:spPr bwMode="auto">
            <a:xfrm>
              <a:off x="7049377" y="38580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5" name="Straight Connector 464"/>
            <p:cNvCxnSpPr/>
            <p:nvPr/>
          </p:nvCxnSpPr>
          <p:spPr bwMode="auto">
            <a:xfrm>
              <a:off x="7201777" y="40104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7" name="Straight Connector 466"/>
            <p:cNvCxnSpPr/>
            <p:nvPr/>
          </p:nvCxnSpPr>
          <p:spPr bwMode="auto">
            <a:xfrm>
              <a:off x="6744577" y="377113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8" name="Straight Connector 467"/>
            <p:cNvCxnSpPr/>
            <p:nvPr/>
          </p:nvCxnSpPr>
          <p:spPr bwMode="auto">
            <a:xfrm>
              <a:off x="6896977" y="392353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9" name="Straight Connector 468"/>
            <p:cNvCxnSpPr/>
            <p:nvPr/>
          </p:nvCxnSpPr>
          <p:spPr bwMode="auto">
            <a:xfrm>
              <a:off x="7049377" y="407593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0" name="Straight Connector 469"/>
            <p:cNvCxnSpPr/>
            <p:nvPr/>
          </p:nvCxnSpPr>
          <p:spPr bwMode="auto">
            <a:xfrm>
              <a:off x="7201777" y="422833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28" name="Group 1027"/>
          <p:cNvGrpSpPr/>
          <p:nvPr/>
        </p:nvGrpSpPr>
        <p:grpSpPr>
          <a:xfrm>
            <a:off x="2513723" y="3977615"/>
            <a:ext cx="4880078" cy="369951"/>
            <a:chOff x="2321699" y="3388995"/>
            <a:chExt cx="4880078" cy="369951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321699" y="353872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>
              <a:off x="2938689" y="353415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2485414" y="358597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3243489" y="35840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>
              <a:off x="2786289" y="35901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4" name="Straight Connector 103"/>
            <p:cNvCxnSpPr/>
            <p:nvPr/>
          </p:nvCxnSpPr>
          <p:spPr bwMode="auto">
            <a:xfrm>
              <a:off x="3850041" y="356006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1" name="Straight Connector 110"/>
            <p:cNvCxnSpPr/>
            <p:nvPr/>
          </p:nvCxnSpPr>
          <p:spPr bwMode="auto">
            <a:xfrm>
              <a:off x="4154841" y="360997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/>
            <p:cNvCxnSpPr/>
            <p:nvPr/>
          </p:nvCxnSpPr>
          <p:spPr bwMode="auto">
            <a:xfrm>
              <a:off x="3697641" y="36160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6" name="Straight Connector 165"/>
            <p:cNvCxnSpPr/>
            <p:nvPr/>
          </p:nvCxnSpPr>
          <p:spPr bwMode="auto">
            <a:xfrm>
              <a:off x="3388039" y="35505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7" name="Straight Connector 166"/>
            <p:cNvCxnSpPr/>
            <p:nvPr/>
          </p:nvCxnSpPr>
          <p:spPr bwMode="auto">
            <a:xfrm>
              <a:off x="3095014" y="350901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8" name="Straight Connector 167"/>
            <p:cNvCxnSpPr/>
            <p:nvPr/>
          </p:nvCxnSpPr>
          <p:spPr bwMode="auto">
            <a:xfrm>
              <a:off x="2637814" y="35151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9" name="Straight Connector 168"/>
            <p:cNvCxnSpPr/>
            <p:nvPr/>
          </p:nvCxnSpPr>
          <p:spPr bwMode="auto">
            <a:xfrm>
              <a:off x="3549166" y="350062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/>
            <p:cNvCxnSpPr/>
            <p:nvPr/>
          </p:nvCxnSpPr>
          <p:spPr bwMode="auto">
            <a:xfrm>
              <a:off x="4307241" y="356844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1" name="Straight Connector 170"/>
            <p:cNvCxnSpPr/>
            <p:nvPr/>
          </p:nvCxnSpPr>
          <p:spPr bwMode="auto">
            <a:xfrm>
              <a:off x="4012879" y="352806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Straight Connector 174"/>
            <p:cNvCxnSpPr/>
            <p:nvPr/>
          </p:nvCxnSpPr>
          <p:spPr bwMode="auto">
            <a:xfrm>
              <a:off x="3249585" y="338899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4160937" y="341490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 bwMode="auto">
            <a:xfrm>
              <a:off x="3703737" y="342099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4" name="Straight Connector 303"/>
            <p:cNvCxnSpPr/>
            <p:nvPr/>
          </p:nvCxnSpPr>
          <p:spPr bwMode="auto">
            <a:xfrm>
              <a:off x="4610977" y="355815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Straight Connector 309"/>
            <p:cNvCxnSpPr/>
            <p:nvPr/>
          </p:nvCxnSpPr>
          <p:spPr bwMode="auto">
            <a:xfrm>
              <a:off x="4915777" y="360807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5" name="Straight Connector 314"/>
            <p:cNvCxnSpPr/>
            <p:nvPr/>
          </p:nvCxnSpPr>
          <p:spPr bwMode="auto">
            <a:xfrm>
              <a:off x="4458577" y="36141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>
              <a:off x="5522329" y="35840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9" name="Straight Connector 348"/>
            <p:cNvCxnSpPr/>
            <p:nvPr/>
          </p:nvCxnSpPr>
          <p:spPr bwMode="auto">
            <a:xfrm>
              <a:off x="5827129" y="360654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4" name="Straight Connector 353"/>
            <p:cNvCxnSpPr/>
            <p:nvPr/>
          </p:nvCxnSpPr>
          <p:spPr bwMode="auto">
            <a:xfrm>
              <a:off x="5369929" y="364007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9" name="Straight Connector 358"/>
            <p:cNvCxnSpPr/>
            <p:nvPr/>
          </p:nvCxnSpPr>
          <p:spPr bwMode="auto">
            <a:xfrm>
              <a:off x="5060327" y="35745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0" name="Straight Connector 359"/>
            <p:cNvCxnSpPr/>
            <p:nvPr/>
          </p:nvCxnSpPr>
          <p:spPr bwMode="auto">
            <a:xfrm>
              <a:off x="4767302" y="353301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1" name="Straight Connector 360"/>
            <p:cNvCxnSpPr/>
            <p:nvPr/>
          </p:nvCxnSpPr>
          <p:spPr bwMode="auto">
            <a:xfrm>
              <a:off x="5221454" y="35246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2" name="Straight Connector 361"/>
            <p:cNvCxnSpPr/>
            <p:nvPr/>
          </p:nvCxnSpPr>
          <p:spPr bwMode="auto">
            <a:xfrm>
              <a:off x="5979529" y="359244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3" name="Straight Connector 362"/>
            <p:cNvCxnSpPr/>
            <p:nvPr/>
          </p:nvCxnSpPr>
          <p:spPr bwMode="auto">
            <a:xfrm>
              <a:off x="5685167" y="35520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5" name="Straight Connector 364"/>
            <p:cNvCxnSpPr/>
            <p:nvPr/>
          </p:nvCxnSpPr>
          <p:spPr bwMode="auto">
            <a:xfrm>
              <a:off x="4921873" y="341299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8" name="Straight Connector 367"/>
            <p:cNvCxnSpPr/>
            <p:nvPr/>
          </p:nvCxnSpPr>
          <p:spPr bwMode="auto">
            <a:xfrm>
              <a:off x="5833225" y="339318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9" name="Straight Connector 368"/>
            <p:cNvCxnSpPr/>
            <p:nvPr/>
          </p:nvCxnSpPr>
          <p:spPr bwMode="auto">
            <a:xfrm>
              <a:off x="5376025" y="344500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6" name="Straight Connector 425"/>
            <p:cNvCxnSpPr/>
            <p:nvPr/>
          </p:nvCxnSpPr>
          <p:spPr bwMode="auto">
            <a:xfrm>
              <a:off x="6138025" y="35867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4" name="Straight Connector 453"/>
            <p:cNvCxnSpPr/>
            <p:nvPr/>
          </p:nvCxnSpPr>
          <p:spPr bwMode="auto">
            <a:xfrm>
              <a:off x="6744577" y="35627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1" name="Straight Connector 460"/>
            <p:cNvCxnSpPr/>
            <p:nvPr/>
          </p:nvCxnSpPr>
          <p:spPr bwMode="auto">
            <a:xfrm>
              <a:off x="7049377" y="36126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6" name="Straight Connector 465"/>
            <p:cNvCxnSpPr/>
            <p:nvPr/>
          </p:nvCxnSpPr>
          <p:spPr bwMode="auto">
            <a:xfrm>
              <a:off x="6592177" y="361873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1" name="Straight Connector 470"/>
            <p:cNvCxnSpPr/>
            <p:nvPr/>
          </p:nvCxnSpPr>
          <p:spPr bwMode="auto">
            <a:xfrm>
              <a:off x="6282575" y="35532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2" name="Straight Connector 471"/>
            <p:cNvCxnSpPr/>
            <p:nvPr/>
          </p:nvCxnSpPr>
          <p:spPr bwMode="auto">
            <a:xfrm>
              <a:off x="6443702" y="350329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3" name="Straight Connector 472"/>
            <p:cNvCxnSpPr/>
            <p:nvPr/>
          </p:nvCxnSpPr>
          <p:spPr bwMode="auto">
            <a:xfrm>
              <a:off x="7201777" y="357111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4" name="Straight Connector 473"/>
            <p:cNvCxnSpPr/>
            <p:nvPr/>
          </p:nvCxnSpPr>
          <p:spPr bwMode="auto">
            <a:xfrm>
              <a:off x="6907415" y="353072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5" name="Straight Connector 474"/>
            <p:cNvCxnSpPr/>
            <p:nvPr/>
          </p:nvCxnSpPr>
          <p:spPr bwMode="auto">
            <a:xfrm>
              <a:off x="6144121" y="339166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7" name="Straight Connector 476"/>
            <p:cNvCxnSpPr/>
            <p:nvPr/>
          </p:nvCxnSpPr>
          <p:spPr bwMode="auto">
            <a:xfrm>
              <a:off x="7055473" y="341757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8" name="Straight Connector 477"/>
            <p:cNvCxnSpPr/>
            <p:nvPr/>
          </p:nvCxnSpPr>
          <p:spPr bwMode="auto">
            <a:xfrm>
              <a:off x="6598273" y="34236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27" name="Group 1026"/>
          <p:cNvGrpSpPr/>
          <p:nvPr/>
        </p:nvGrpSpPr>
        <p:grpSpPr>
          <a:xfrm>
            <a:off x="2683534" y="3769589"/>
            <a:ext cx="4716363" cy="356997"/>
            <a:chOff x="2491510" y="3180969"/>
            <a:chExt cx="4716363" cy="356997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944785" y="333908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/>
            <p:nvPr/>
          </p:nvCxnSpPr>
          <p:spPr bwMode="auto">
            <a:xfrm>
              <a:off x="2491510" y="340918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2792385" y="339509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7" name="Straight Connector 176"/>
            <p:cNvCxnSpPr/>
            <p:nvPr/>
          </p:nvCxnSpPr>
          <p:spPr bwMode="auto">
            <a:xfrm>
              <a:off x="3856137" y="336499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/>
            <p:nvPr/>
          </p:nvCxnSpPr>
          <p:spPr bwMode="auto">
            <a:xfrm>
              <a:off x="3394135" y="33554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101110" y="333222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2" name="Straight Connector 181"/>
            <p:cNvCxnSpPr/>
            <p:nvPr/>
          </p:nvCxnSpPr>
          <p:spPr bwMode="auto">
            <a:xfrm>
              <a:off x="2643910" y="335661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3" name="Straight Connector 182"/>
            <p:cNvCxnSpPr/>
            <p:nvPr/>
          </p:nvCxnSpPr>
          <p:spPr bwMode="auto">
            <a:xfrm>
              <a:off x="3555262" y="330555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4313337" y="337337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5" name="Straight Connector 184"/>
            <p:cNvCxnSpPr/>
            <p:nvPr/>
          </p:nvCxnSpPr>
          <p:spPr bwMode="auto">
            <a:xfrm>
              <a:off x="4018975" y="333298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4" name="Straight Connector 363"/>
            <p:cNvCxnSpPr/>
            <p:nvPr/>
          </p:nvCxnSpPr>
          <p:spPr bwMode="auto">
            <a:xfrm>
              <a:off x="4617073" y="336308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6" name="Straight Connector 365"/>
            <p:cNvCxnSpPr/>
            <p:nvPr/>
          </p:nvCxnSpPr>
          <p:spPr bwMode="auto">
            <a:xfrm>
              <a:off x="4464673" y="341909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7" name="Straight Connector 366"/>
            <p:cNvCxnSpPr/>
            <p:nvPr/>
          </p:nvCxnSpPr>
          <p:spPr bwMode="auto">
            <a:xfrm>
              <a:off x="5528425" y="338899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0" name="Straight Connector 369"/>
            <p:cNvCxnSpPr/>
            <p:nvPr/>
          </p:nvCxnSpPr>
          <p:spPr bwMode="auto">
            <a:xfrm>
              <a:off x="5066423" y="337947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1" name="Straight Connector 370"/>
            <p:cNvCxnSpPr/>
            <p:nvPr/>
          </p:nvCxnSpPr>
          <p:spPr bwMode="auto">
            <a:xfrm>
              <a:off x="4773398" y="335622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2" name="Straight Connector 371"/>
            <p:cNvCxnSpPr/>
            <p:nvPr/>
          </p:nvCxnSpPr>
          <p:spPr bwMode="auto">
            <a:xfrm>
              <a:off x="5227550" y="332955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3" name="Straight Connector 372"/>
            <p:cNvCxnSpPr/>
            <p:nvPr/>
          </p:nvCxnSpPr>
          <p:spPr bwMode="auto">
            <a:xfrm>
              <a:off x="5985625" y="339737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4" name="Straight Connector 373"/>
            <p:cNvCxnSpPr/>
            <p:nvPr/>
          </p:nvCxnSpPr>
          <p:spPr bwMode="auto">
            <a:xfrm>
              <a:off x="5691263" y="335699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0" name="Straight Connector 379"/>
            <p:cNvCxnSpPr/>
            <p:nvPr/>
          </p:nvCxnSpPr>
          <p:spPr bwMode="auto">
            <a:xfrm>
              <a:off x="5372977" y="325907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6" name="Straight Connector 475"/>
            <p:cNvCxnSpPr/>
            <p:nvPr/>
          </p:nvCxnSpPr>
          <p:spPr bwMode="auto">
            <a:xfrm>
              <a:off x="6750673" y="336765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9" name="Straight Connector 478"/>
            <p:cNvCxnSpPr/>
            <p:nvPr/>
          </p:nvCxnSpPr>
          <p:spPr bwMode="auto">
            <a:xfrm>
              <a:off x="6288671" y="33581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0" name="Straight Connector 479"/>
            <p:cNvCxnSpPr/>
            <p:nvPr/>
          </p:nvCxnSpPr>
          <p:spPr bwMode="auto">
            <a:xfrm>
              <a:off x="6449798" y="330822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1" name="Straight Connector 480"/>
            <p:cNvCxnSpPr/>
            <p:nvPr/>
          </p:nvCxnSpPr>
          <p:spPr bwMode="auto">
            <a:xfrm>
              <a:off x="7207873" y="337604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2" name="Straight Connector 481"/>
            <p:cNvCxnSpPr/>
            <p:nvPr/>
          </p:nvCxnSpPr>
          <p:spPr bwMode="auto">
            <a:xfrm>
              <a:off x="6913511" y="333565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4" name="Straight Connector 483"/>
            <p:cNvCxnSpPr/>
            <p:nvPr/>
          </p:nvCxnSpPr>
          <p:spPr bwMode="auto">
            <a:xfrm>
              <a:off x="6747625" y="320001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5" name="Straight Connector 484"/>
            <p:cNvCxnSpPr/>
            <p:nvPr/>
          </p:nvCxnSpPr>
          <p:spPr bwMode="auto">
            <a:xfrm>
              <a:off x="7052425" y="31950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6" name="Straight Connector 485"/>
            <p:cNvCxnSpPr/>
            <p:nvPr/>
          </p:nvCxnSpPr>
          <p:spPr bwMode="auto">
            <a:xfrm>
              <a:off x="6595225" y="321945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9" name="Straight Connector 488"/>
            <p:cNvCxnSpPr/>
            <p:nvPr/>
          </p:nvCxnSpPr>
          <p:spPr bwMode="auto">
            <a:xfrm>
              <a:off x="7204825" y="318096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33CC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30" name="Group 1029"/>
          <p:cNvGrpSpPr/>
          <p:nvPr/>
        </p:nvGrpSpPr>
        <p:grpSpPr>
          <a:xfrm>
            <a:off x="2818523" y="4418051"/>
            <a:ext cx="2102056" cy="1230249"/>
            <a:chOff x="2626499" y="3829431"/>
            <a:chExt cx="2102056" cy="1230249"/>
          </a:xfrm>
        </p:grpSpPr>
        <p:cxnSp>
          <p:nvCxnSpPr>
            <p:cNvPr id="15" name="Straight Connector 14"/>
            <p:cNvCxnSpPr/>
            <p:nvPr/>
          </p:nvCxnSpPr>
          <p:spPr bwMode="auto">
            <a:xfrm>
              <a:off x="2626499" y="39075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778899" y="40599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931299" y="42123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083699" y="43647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236099" y="45171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88499" y="46695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2626499" y="41208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2778899" y="42732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2931299" y="44256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3083699" y="45780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3236099" y="47304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3388499" y="48828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2626499" y="43327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2778899" y="44851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2931299" y="46375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>
              <a:off x="3083699" y="47899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3236099" y="491490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2626499" y="454456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2778899" y="469696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>
              <a:off x="2931299" y="484936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>
              <a:off x="2626499" y="47899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2778899" y="490575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>
              <a:off x="2790214" y="38294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 bwMode="auto">
            <a:xfrm>
              <a:off x="2942614" y="39818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 bwMode="auto">
            <a:xfrm>
              <a:off x="3095014" y="41342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3247414" y="42866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399814" y="44390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>
              <a:off x="3395889" y="40184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3091089" y="39315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3243489" y="40473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3395889" y="41997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 bwMode="auto">
            <a:xfrm>
              <a:off x="3690251" y="412242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Connector 83"/>
            <p:cNvCxnSpPr/>
            <p:nvPr/>
          </p:nvCxnSpPr>
          <p:spPr bwMode="auto">
            <a:xfrm>
              <a:off x="3842651" y="423824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 bwMode="auto">
            <a:xfrm>
              <a:off x="3995051" y="429920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>
              <a:off x="4147451" y="454304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4299851" y="469544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/>
            <p:cNvCxnSpPr/>
            <p:nvPr/>
          </p:nvCxnSpPr>
          <p:spPr bwMode="auto">
            <a:xfrm>
              <a:off x="3537851" y="414680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 bwMode="auto">
            <a:xfrm>
              <a:off x="3690251" y="429920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/>
            <p:cNvCxnSpPr/>
            <p:nvPr/>
          </p:nvCxnSpPr>
          <p:spPr bwMode="auto">
            <a:xfrm>
              <a:off x="3842651" y="445160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>
              <a:off x="3995051" y="451256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4147451" y="475640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>
              <a:off x="4299851" y="490880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>
              <a:off x="3537851" y="43586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 bwMode="auto">
            <a:xfrm>
              <a:off x="3690251" y="45110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>
              <a:off x="3842651" y="46634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>
              <a:off x="3995051" y="473354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>
              <a:off x="4147451" y="494080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 bwMode="auto">
            <a:xfrm>
              <a:off x="3537851" y="457047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/>
            <p:cNvCxnSpPr/>
            <p:nvPr/>
          </p:nvCxnSpPr>
          <p:spPr bwMode="auto">
            <a:xfrm>
              <a:off x="3690251" y="472287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/>
            <p:cNvCxnSpPr/>
            <p:nvPr/>
          </p:nvCxnSpPr>
          <p:spPr bwMode="auto">
            <a:xfrm>
              <a:off x="3842651" y="487527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 bwMode="auto">
            <a:xfrm>
              <a:off x="3537851" y="48158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/>
            <p:cNvCxnSpPr/>
            <p:nvPr/>
          </p:nvCxnSpPr>
          <p:spPr bwMode="auto">
            <a:xfrm>
              <a:off x="3690251" y="493166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>
              <a:off x="4158766" y="43125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 bwMode="auto">
            <a:xfrm>
              <a:off x="4311166" y="44649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7" name="Straight Connector 296"/>
            <p:cNvCxnSpPr/>
            <p:nvPr/>
          </p:nvCxnSpPr>
          <p:spPr bwMode="auto">
            <a:xfrm>
              <a:off x="4451187" y="45091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Straight Connector 297"/>
            <p:cNvCxnSpPr/>
            <p:nvPr/>
          </p:nvCxnSpPr>
          <p:spPr bwMode="auto">
            <a:xfrm>
              <a:off x="4603587" y="46615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/>
            <p:cNvCxnSpPr/>
            <p:nvPr/>
          </p:nvCxnSpPr>
          <p:spPr bwMode="auto">
            <a:xfrm>
              <a:off x="4728555" y="488708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1" name="Straight Connector 300"/>
            <p:cNvCxnSpPr/>
            <p:nvPr/>
          </p:nvCxnSpPr>
          <p:spPr bwMode="auto">
            <a:xfrm>
              <a:off x="4451187" y="47209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2" name="Straight Connector 301"/>
            <p:cNvCxnSpPr/>
            <p:nvPr/>
          </p:nvCxnSpPr>
          <p:spPr bwMode="auto">
            <a:xfrm>
              <a:off x="4603587" y="48733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3" name="Straight Connector 302"/>
            <p:cNvCxnSpPr/>
            <p:nvPr/>
          </p:nvCxnSpPr>
          <p:spPr bwMode="auto">
            <a:xfrm>
              <a:off x="4451187" y="492975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5" name="Straight Connector 514"/>
            <p:cNvCxnSpPr/>
            <p:nvPr/>
          </p:nvCxnSpPr>
          <p:spPr bwMode="auto">
            <a:xfrm>
              <a:off x="3992003" y="493166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33" name="Group 1032"/>
          <p:cNvGrpSpPr/>
          <p:nvPr/>
        </p:nvGrpSpPr>
        <p:grpSpPr>
          <a:xfrm>
            <a:off x="1437779" y="3081122"/>
            <a:ext cx="5956899" cy="2535174"/>
            <a:chOff x="1437779" y="2492502"/>
            <a:chExt cx="5956899" cy="2535174"/>
          </a:xfrm>
        </p:grpSpPr>
        <p:cxnSp>
          <p:nvCxnSpPr>
            <p:cNvPr id="121" name="Straight Connector 120"/>
            <p:cNvCxnSpPr/>
            <p:nvPr/>
          </p:nvCxnSpPr>
          <p:spPr bwMode="auto">
            <a:xfrm>
              <a:off x="1437779" y="46375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/>
            <p:cNvCxnSpPr/>
            <p:nvPr/>
          </p:nvCxnSpPr>
          <p:spPr bwMode="auto">
            <a:xfrm>
              <a:off x="1437779" y="485089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/>
            <p:cNvCxnSpPr/>
            <p:nvPr/>
          </p:nvCxnSpPr>
          <p:spPr bwMode="auto">
            <a:xfrm>
              <a:off x="1449094" y="440702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4" name="Straight Connector 123"/>
            <p:cNvCxnSpPr/>
            <p:nvPr/>
          </p:nvCxnSpPr>
          <p:spPr bwMode="auto">
            <a:xfrm>
              <a:off x="1445169" y="37044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/>
            <p:cNvCxnSpPr/>
            <p:nvPr/>
          </p:nvCxnSpPr>
          <p:spPr bwMode="auto">
            <a:xfrm>
              <a:off x="1445169" y="394982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/>
            <p:cNvCxnSpPr/>
            <p:nvPr/>
          </p:nvCxnSpPr>
          <p:spPr bwMode="auto">
            <a:xfrm>
              <a:off x="1445169" y="416775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Straight Connector 126"/>
            <p:cNvCxnSpPr/>
            <p:nvPr/>
          </p:nvCxnSpPr>
          <p:spPr bwMode="auto">
            <a:xfrm>
              <a:off x="1587131" y="39014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Connector 127"/>
            <p:cNvCxnSpPr/>
            <p:nvPr/>
          </p:nvCxnSpPr>
          <p:spPr bwMode="auto">
            <a:xfrm>
              <a:off x="1739531" y="40538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/>
            <p:cNvCxnSpPr/>
            <p:nvPr/>
          </p:nvCxnSpPr>
          <p:spPr bwMode="auto">
            <a:xfrm>
              <a:off x="1891931" y="42062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/>
            <p:cNvCxnSpPr/>
            <p:nvPr/>
          </p:nvCxnSpPr>
          <p:spPr bwMode="auto">
            <a:xfrm>
              <a:off x="2044331" y="43586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2196731" y="45110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/>
            <p:cNvCxnSpPr/>
            <p:nvPr/>
          </p:nvCxnSpPr>
          <p:spPr bwMode="auto">
            <a:xfrm>
              <a:off x="2349131" y="466344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/>
            <p:cNvCxnSpPr/>
            <p:nvPr/>
          </p:nvCxnSpPr>
          <p:spPr bwMode="auto">
            <a:xfrm>
              <a:off x="1587131" y="411480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1739531" y="426720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/>
            <p:cNvCxnSpPr/>
            <p:nvPr/>
          </p:nvCxnSpPr>
          <p:spPr bwMode="auto">
            <a:xfrm>
              <a:off x="1891931" y="441960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2044331" y="457200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/>
            <p:nvPr/>
          </p:nvCxnSpPr>
          <p:spPr bwMode="auto">
            <a:xfrm>
              <a:off x="2196731" y="472440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/>
            <p:nvPr/>
          </p:nvCxnSpPr>
          <p:spPr bwMode="auto">
            <a:xfrm>
              <a:off x="2349131" y="487680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/>
            <p:nvPr/>
          </p:nvCxnSpPr>
          <p:spPr bwMode="auto">
            <a:xfrm>
              <a:off x="1587131" y="43266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/>
            <p:nvPr/>
          </p:nvCxnSpPr>
          <p:spPr bwMode="auto">
            <a:xfrm>
              <a:off x="1739531" y="44790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/>
            <p:cNvCxnSpPr/>
            <p:nvPr/>
          </p:nvCxnSpPr>
          <p:spPr bwMode="auto">
            <a:xfrm>
              <a:off x="1891931" y="46314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/>
            <p:cNvCxnSpPr/>
            <p:nvPr/>
          </p:nvCxnSpPr>
          <p:spPr bwMode="auto">
            <a:xfrm>
              <a:off x="2044331" y="47838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/>
            <p:nvPr/>
          </p:nvCxnSpPr>
          <p:spPr bwMode="auto">
            <a:xfrm>
              <a:off x="2196731" y="490880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/>
            <p:cNvCxnSpPr/>
            <p:nvPr/>
          </p:nvCxnSpPr>
          <p:spPr bwMode="auto">
            <a:xfrm>
              <a:off x="1587131" y="453847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1739531" y="469087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/>
            <p:cNvCxnSpPr/>
            <p:nvPr/>
          </p:nvCxnSpPr>
          <p:spPr bwMode="auto">
            <a:xfrm>
              <a:off x="1891931" y="484327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/>
            <p:cNvCxnSpPr/>
            <p:nvPr/>
          </p:nvCxnSpPr>
          <p:spPr bwMode="auto">
            <a:xfrm>
              <a:off x="1587131" y="47838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1739531" y="489966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Straight Connector 148"/>
            <p:cNvCxnSpPr/>
            <p:nvPr/>
          </p:nvCxnSpPr>
          <p:spPr bwMode="auto">
            <a:xfrm>
              <a:off x="1899321" y="352806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/>
            <p:cNvCxnSpPr/>
            <p:nvPr/>
          </p:nvCxnSpPr>
          <p:spPr bwMode="auto">
            <a:xfrm>
              <a:off x="1598446" y="367741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1750846" y="38233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1903246" y="39757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 bwMode="auto">
            <a:xfrm>
              <a:off x="2055646" y="41281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>
              <a:off x="2208046" y="42805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5" name="Straight Connector 154"/>
            <p:cNvCxnSpPr/>
            <p:nvPr/>
          </p:nvCxnSpPr>
          <p:spPr bwMode="auto">
            <a:xfrm>
              <a:off x="2360446" y="44329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/>
            <p:nvPr/>
          </p:nvCxnSpPr>
          <p:spPr bwMode="auto">
            <a:xfrm>
              <a:off x="2204121" y="35779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/>
            <p:nvPr/>
          </p:nvCxnSpPr>
          <p:spPr bwMode="auto">
            <a:xfrm>
              <a:off x="2356521" y="37303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2051721" y="36709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/>
            <p:cNvCxnSpPr/>
            <p:nvPr/>
          </p:nvCxnSpPr>
          <p:spPr bwMode="auto">
            <a:xfrm>
              <a:off x="2204121" y="38233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/>
            <p:cNvCxnSpPr/>
            <p:nvPr/>
          </p:nvCxnSpPr>
          <p:spPr bwMode="auto">
            <a:xfrm>
              <a:off x="2356521" y="39757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>
              <a:off x="1746921" y="35840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>
              <a:off x="1899321" y="37364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/>
            <p:cNvCxnSpPr/>
            <p:nvPr/>
          </p:nvCxnSpPr>
          <p:spPr bwMode="auto">
            <a:xfrm>
              <a:off x="2051721" y="38888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2204121" y="40412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5" name="Straight Connector 164"/>
            <p:cNvCxnSpPr/>
            <p:nvPr/>
          </p:nvCxnSpPr>
          <p:spPr bwMode="auto">
            <a:xfrm>
              <a:off x="2356521" y="41936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/>
            <p:cNvCxnSpPr/>
            <p:nvPr/>
          </p:nvCxnSpPr>
          <p:spPr bwMode="auto">
            <a:xfrm>
              <a:off x="2519819" y="334365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6" name="Straight Connector 185"/>
            <p:cNvCxnSpPr/>
            <p:nvPr/>
          </p:nvCxnSpPr>
          <p:spPr bwMode="auto">
            <a:xfrm>
              <a:off x="2516771" y="314858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133761" y="314401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 bwMode="auto">
            <a:xfrm>
              <a:off x="2680486" y="321411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3438561" y="318477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2981361" y="320001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/>
            <p:cNvCxnSpPr/>
            <p:nvPr/>
          </p:nvCxnSpPr>
          <p:spPr bwMode="auto">
            <a:xfrm>
              <a:off x="4045113" y="316992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/>
            <p:cNvCxnSpPr/>
            <p:nvPr/>
          </p:nvCxnSpPr>
          <p:spPr bwMode="auto">
            <a:xfrm>
              <a:off x="4349913" y="319239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892713" y="318935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/>
            <p:cNvCxnSpPr/>
            <p:nvPr/>
          </p:nvCxnSpPr>
          <p:spPr bwMode="auto">
            <a:xfrm>
              <a:off x="3583111" y="316039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5" name="Straight Connector 194"/>
            <p:cNvCxnSpPr/>
            <p:nvPr/>
          </p:nvCxnSpPr>
          <p:spPr bwMode="auto">
            <a:xfrm>
              <a:off x="3290086" y="31188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6" name="Straight Connector 195"/>
            <p:cNvCxnSpPr/>
            <p:nvPr/>
          </p:nvCxnSpPr>
          <p:spPr bwMode="auto">
            <a:xfrm>
              <a:off x="2832886" y="316153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/>
            <p:cNvCxnSpPr/>
            <p:nvPr/>
          </p:nvCxnSpPr>
          <p:spPr bwMode="auto">
            <a:xfrm>
              <a:off x="3744238" y="311048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>
              <a:off x="4502313" y="317830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>
              <a:off x="4207951" y="313791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/>
            <p:cNvCxnSpPr/>
            <p:nvPr/>
          </p:nvCxnSpPr>
          <p:spPr bwMode="auto">
            <a:xfrm>
              <a:off x="2502408" y="294436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/>
            <p:cNvCxnSpPr/>
            <p:nvPr/>
          </p:nvCxnSpPr>
          <p:spPr bwMode="auto">
            <a:xfrm>
              <a:off x="3119398" y="29397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/>
            <p:cNvCxnSpPr/>
            <p:nvPr/>
          </p:nvCxnSpPr>
          <p:spPr bwMode="auto">
            <a:xfrm>
              <a:off x="2666123" y="300990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3" name="Straight Connector 202"/>
            <p:cNvCxnSpPr/>
            <p:nvPr/>
          </p:nvCxnSpPr>
          <p:spPr bwMode="auto">
            <a:xfrm>
              <a:off x="3424198" y="29805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4" name="Straight Connector 203"/>
            <p:cNvCxnSpPr/>
            <p:nvPr/>
          </p:nvCxnSpPr>
          <p:spPr bwMode="auto">
            <a:xfrm>
              <a:off x="2966998" y="299580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/>
            <p:cNvCxnSpPr/>
            <p:nvPr/>
          </p:nvCxnSpPr>
          <p:spPr bwMode="auto">
            <a:xfrm>
              <a:off x="4030750" y="296570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/>
            <p:cNvCxnSpPr/>
            <p:nvPr/>
          </p:nvCxnSpPr>
          <p:spPr bwMode="auto">
            <a:xfrm>
              <a:off x="4335550" y="298818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/>
            <p:cNvCxnSpPr/>
            <p:nvPr/>
          </p:nvCxnSpPr>
          <p:spPr bwMode="auto">
            <a:xfrm>
              <a:off x="3878350" y="29851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/>
            <p:cNvCxnSpPr/>
            <p:nvPr/>
          </p:nvCxnSpPr>
          <p:spPr bwMode="auto">
            <a:xfrm>
              <a:off x="3568748" y="295617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/>
            <p:cNvCxnSpPr/>
            <p:nvPr/>
          </p:nvCxnSpPr>
          <p:spPr bwMode="auto">
            <a:xfrm>
              <a:off x="3275723" y="291465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/>
            <p:cNvCxnSpPr/>
            <p:nvPr/>
          </p:nvCxnSpPr>
          <p:spPr bwMode="auto">
            <a:xfrm>
              <a:off x="2818523" y="295732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1" name="Straight Connector 210"/>
            <p:cNvCxnSpPr/>
            <p:nvPr/>
          </p:nvCxnSpPr>
          <p:spPr bwMode="auto">
            <a:xfrm>
              <a:off x="3729875" y="290626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2" name="Straight Connector 211"/>
            <p:cNvCxnSpPr/>
            <p:nvPr/>
          </p:nvCxnSpPr>
          <p:spPr bwMode="auto">
            <a:xfrm>
              <a:off x="4487950" y="297408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3" name="Straight Connector 212"/>
            <p:cNvCxnSpPr/>
            <p:nvPr/>
          </p:nvCxnSpPr>
          <p:spPr bwMode="auto">
            <a:xfrm>
              <a:off x="4193588" y="293370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/>
            <p:cNvCxnSpPr/>
            <p:nvPr/>
          </p:nvCxnSpPr>
          <p:spPr bwMode="auto">
            <a:xfrm>
              <a:off x="2508504" y="27492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/>
            <p:cNvCxnSpPr/>
            <p:nvPr/>
          </p:nvCxnSpPr>
          <p:spPr bwMode="auto">
            <a:xfrm>
              <a:off x="3125494" y="274472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/>
            <p:cNvCxnSpPr/>
            <p:nvPr/>
          </p:nvCxnSpPr>
          <p:spPr bwMode="auto">
            <a:xfrm>
              <a:off x="2672219" y="281482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/>
            <p:cNvCxnSpPr/>
            <p:nvPr/>
          </p:nvCxnSpPr>
          <p:spPr bwMode="auto">
            <a:xfrm>
              <a:off x="3430294" y="278549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/>
            <p:cNvCxnSpPr/>
            <p:nvPr/>
          </p:nvCxnSpPr>
          <p:spPr bwMode="auto">
            <a:xfrm>
              <a:off x="2973094" y="28007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9" name="Straight Connector 218"/>
            <p:cNvCxnSpPr/>
            <p:nvPr/>
          </p:nvCxnSpPr>
          <p:spPr bwMode="auto">
            <a:xfrm>
              <a:off x="4036846" y="277063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0" name="Straight Connector 219"/>
            <p:cNvCxnSpPr/>
            <p:nvPr/>
          </p:nvCxnSpPr>
          <p:spPr bwMode="auto">
            <a:xfrm>
              <a:off x="4341646" y="279311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/>
            <p:cNvCxnSpPr/>
            <p:nvPr/>
          </p:nvCxnSpPr>
          <p:spPr bwMode="auto">
            <a:xfrm>
              <a:off x="3884446" y="27900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2" name="Straight Connector 221"/>
            <p:cNvCxnSpPr/>
            <p:nvPr/>
          </p:nvCxnSpPr>
          <p:spPr bwMode="auto">
            <a:xfrm>
              <a:off x="3574844" y="27611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3" name="Straight Connector 222"/>
            <p:cNvCxnSpPr/>
            <p:nvPr/>
          </p:nvCxnSpPr>
          <p:spPr bwMode="auto">
            <a:xfrm>
              <a:off x="3281819" y="271957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4" name="Straight Connector 223"/>
            <p:cNvCxnSpPr/>
            <p:nvPr/>
          </p:nvCxnSpPr>
          <p:spPr bwMode="auto">
            <a:xfrm>
              <a:off x="2824619" y="276225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5" name="Straight Connector 224"/>
            <p:cNvCxnSpPr/>
            <p:nvPr/>
          </p:nvCxnSpPr>
          <p:spPr bwMode="auto">
            <a:xfrm>
              <a:off x="3735971" y="271119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6" name="Straight Connector 225"/>
            <p:cNvCxnSpPr/>
            <p:nvPr/>
          </p:nvCxnSpPr>
          <p:spPr bwMode="auto">
            <a:xfrm>
              <a:off x="4494046" y="277901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7" name="Straight Connector 226"/>
            <p:cNvCxnSpPr/>
            <p:nvPr/>
          </p:nvCxnSpPr>
          <p:spPr bwMode="auto">
            <a:xfrm>
              <a:off x="4199684" y="273862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8" name="Straight Connector 227"/>
            <p:cNvCxnSpPr/>
            <p:nvPr/>
          </p:nvCxnSpPr>
          <p:spPr bwMode="auto">
            <a:xfrm>
              <a:off x="2514600" y="254508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9" name="Straight Connector 228"/>
            <p:cNvCxnSpPr/>
            <p:nvPr/>
          </p:nvCxnSpPr>
          <p:spPr bwMode="auto">
            <a:xfrm>
              <a:off x="3131590" y="254050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0" name="Straight Connector 229"/>
            <p:cNvCxnSpPr/>
            <p:nvPr/>
          </p:nvCxnSpPr>
          <p:spPr bwMode="auto">
            <a:xfrm>
              <a:off x="2678315" y="261061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/>
            <p:cNvCxnSpPr/>
            <p:nvPr/>
          </p:nvCxnSpPr>
          <p:spPr bwMode="auto">
            <a:xfrm>
              <a:off x="3436390" y="258127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/>
            <p:cNvCxnSpPr/>
            <p:nvPr/>
          </p:nvCxnSpPr>
          <p:spPr bwMode="auto">
            <a:xfrm>
              <a:off x="2979190" y="259651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/>
            <p:cNvCxnSpPr/>
            <p:nvPr/>
          </p:nvCxnSpPr>
          <p:spPr bwMode="auto">
            <a:xfrm>
              <a:off x="4042942" y="256641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/>
            <p:cNvCxnSpPr/>
            <p:nvPr/>
          </p:nvCxnSpPr>
          <p:spPr bwMode="auto">
            <a:xfrm>
              <a:off x="4347742" y="258889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/>
            <p:cNvCxnSpPr/>
            <p:nvPr/>
          </p:nvCxnSpPr>
          <p:spPr bwMode="auto">
            <a:xfrm>
              <a:off x="3890542" y="258584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6" name="Straight Connector 235"/>
            <p:cNvCxnSpPr/>
            <p:nvPr/>
          </p:nvCxnSpPr>
          <p:spPr bwMode="auto">
            <a:xfrm>
              <a:off x="3580940" y="255689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7" name="Straight Connector 236"/>
            <p:cNvCxnSpPr/>
            <p:nvPr/>
          </p:nvCxnSpPr>
          <p:spPr bwMode="auto">
            <a:xfrm>
              <a:off x="3287915" y="251536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>
              <a:off x="2830715" y="25580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3742067" y="250698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/>
            <p:cNvCxnSpPr/>
            <p:nvPr/>
          </p:nvCxnSpPr>
          <p:spPr bwMode="auto">
            <a:xfrm>
              <a:off x="4500142" y="257479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1" name="Straight Connector 240"/>
            <p:cNvCxnSpPr/>
            <p:nvPr/>
          </p:nvCxnSpPr>
          <p:spPr bwMode="auto">
            <a:xfrm>
              <a:off x="4205780" y="253441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Straight Connector 241"/>
            <p:cNvCxnSpPr/>
            <p:nvPr/>
          </p:nvCxnSpPr>
          <p:spPr bwMode="auto">
            <a:xfrm>
              <a:off x="1457361" y="308876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/>
            <p:cNvCxnSpPr/>
            <p:nvPr/>
          </p:nvCxnSpPr>
          <p:spPr bwMode="auto">
            <a:xfrm>
              <a:off x="1457361" y="330212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4" name="Straight Connector 243"/>
            <p:cNvCxnSpPr/>
            <p:nvPr/>
          </p:nvCxnSpPr>
          <p:spPr bwMode="auto">
            <a:xfrm>
              <a:off x="1468676" y="285826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1464751" y="261899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/>
            <p:cNvCxnSpPr/>
            <p:nvPr/>
          </p:nvCxnSpPr>
          <p:spPr bwMode="auto">
            <a:xfrm>
              <a:off x="1759113" y="250507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0" name="Straight Connector 249"/>
            <p:cNvCxnSpPr/>
            <p:nvPr/>
          </p:nvCxnSpPr>
          <p:spPr bwMode="auto">
            <a:xfrm>
              <a:off x="1911513" y="265747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Straight Connector 250"/>
            <p:cNvCxnSpPr/>
            <p:nvPr/>
          </p:nvCxnSpPr>
          <p:spPr bwMode="auto">
            <a:xfrm>
              <a:off x="2063913" y="280987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2" name="Straight Connector 251"/>
            <p:cNvCxnSpPr/>
            <p:nvPr/>
          </p:nvCxnSpPr>
          <p:spPr bwMode="auto">
            <a:xfrm>
              <a:off x="2216313" y="296227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2368713" y="311467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Straight Connector 253"/>
            <p:cNvCxnSpPr/>
            <p:nvPr/>
          </p:nvCxnSpPr>
          <p:spPr bwMode="auto">
            <a:xfrm>
              <a:off x="1606713" y="25660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1759113" y="27184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/>
            <p:cNvCxnSpPr/>
            <p:nvPr/>
          </p:nvCxnSpPr>
          <p:spPr bwMode="auto">
            <a:xfrm>
              <a:off x="1911513" y="28708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/>
            <p:cNvCxnSpPr/>
            <p:nvPr/>
          </p:nvCxnSpPr>
          <p:spPr bwMode="auto">
            <a:xfrm>
              <a:off x="2063913" y="30232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/>
            <p:cNvCxnSpPr/>
            <p:nvPr/>
          </p:nvCxnSpPr>
          <p:spPr bwMode="auto">
            <a:xfrm>
              <a:off x="2216313" y="31756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/>
            <p:nvPr/>
          </p:nvCxnSpPr>
          <p:spPr bwMode="auto">
            <a:xfrm>
              <a:off x="2368713" y="33280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0" name="Straight Connector 259"/>
            <p:cNvCxnSpPr/>
            <p:nvPr/>
          </p:nvCxnSpPr>
          <p:spPr bwMode="auto">
            <a:xfrm>
              <a:off x="1606713" y="27778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>
              <a:off x="1759113" y="29302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/>
            <p:cNvCxnSpPr/>
            <p:nvPr/>
          </p:nvCxnSpPr>
          <p:spPr bwMode="auto">
            <a:xfrm>
              <a:off x="1911513" y="30826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3" name="Straight Connector 262"/>
            <p:cNvCxnSpPr/>
            <p:nvPr/>
          </p:nvCxnSpPr>
          <p:spPr bwMode="auto">
            <a:xfrm>
              <a:off x="2063913" y="32350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4" name="Straight Connector 263"/>
            <p:cNvCxnSpPr/>
            <p:nvPr/>
          </p:nvCxnSpPr>
          <p:spPr bwMode="auto">
            <a:xfrm>
              <a:off x="2216313" y="336003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5" name="Straight Connector 264"/>
            <p:cNvCxnSpPr/>
            <p:nvPr/>
          </p:nvCxnSpPr>
          <p:spPr bwMode="auto">
            <a:xfrm>
              <a:off x="1606713" y="29897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6" name="Straight Connector 265"/>
            <p:cNvCxnSpPr/>
            <p:nvPr/>
          </p:nvCxnSpPr>
          <p:spPr bwMode="auto">
            <a:xfrm>
              <a:off x="1759113" y="31421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7" name="Straight Connector 266"/>
            <p:cNvCxnSpPr/>
            <p:nvPr/>
          </p:nvCxnSpPr>
          <p:spPr bwMode="auto">
            <a:xfrm>
              <a:off x="1911513" y="32945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8" name="Straight Connector 267"/>
            <p:cNvCxnSpPr/>
            <p:nvPr/>
          </p:nvCxnSpPr>
          <p:spPr bwMode="auto">
            <a:xfrm>
              <a:off x="1606713" y="32350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9" name="Straight Connector 268"/>
            <p:cNvCxnSpPr/>
            <p:nvPr/>
          </p:nvCxnSpPr>
          <p:spPr bwMode="auto">
            <a:xfrm>
              <a:off x="1759113" y="335089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0" name="Straight Connector 269"/>
            <p:cNvCxnSpPr/>
            <p:nvPr/>
          </p:nvCxnSpPr>
          <p:spPr bwMode="auto">
            <a:xfrm>
              <a:off x="1445169" y="35151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/>
            <p:cNvCxnSpPr/>
            <p:nvPr/>
          </p:nvCxnSpPr>
          <p:spPr bwMode="auto">
            <a:xfrm>
              <a:off x="2075228" y="257937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/>
            <p:cNvCxnSpPr/>
            <p:nvPr/>
          </p:nvCxnSpPr>
          <p:spPr bwMode="auto">
            <a:xfrm>
              <a:off x="2227628" y="273177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/>
            <p:cNvCxnSpPr/>
            <p:nvPr/>
          </p:nvCxnSpPr>
          <p:spPr bwMode="auto">
            <a:xfrm>
              <a:off x="2380028" y="288417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7" name="Straight Connector 276"/>
            <p:cNvCxnSpPr/>
            <p:nvPr/>
          </p:nvCxnSpPr>
          <p:spPr bwMode="auto">
            <a:xfrm>
              <a:off x="2055646" y="346519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8" name="Straight Connector 277"/>
            <p:cNvCxnSpPr/>
            <p:nvPr/>
          </p:nvCxnSpPr>
          <p:spPr bwMode="auto">
            <a:xfrm>
              <a:off x="2349131" y="352653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2" name="Straight Connector 281"/>
            <p:cNvCxnSpPr/>
            <p:nvPr/>
          </p:nvCxnSpPr>
          <p:spPr bwMode="auto">
            <a:xfrm>
              <a:off x="1598446" y="347129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/>
            <p:nvPr/>
          </p:nvCxnSpPr>
          <p:spPr bwMode="auto">
            <a:xfrm>
              <a:off x="2223703" y="249250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6" name="Straight Connector 285"/>
            <p:cNvCxnSpPr/>
            <p:nvPr/>
          </p:nvCxnSpPr>
          <p:spPr bwMode="auto">
            <a:xfrm>
              <a:off x="2376103" y="264490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5" name="Straight Connector 374"/>
            <p:cNvCxnSpPr/>
            <p:nvPr/>
          </p:nvCxnSpPr>
          <p:spPr bwMode="auto">
            <a:xfrm>
              <a:off x="4806049" y="316801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6" name="Straight Connector 375"/>
            <p:cNvCxnSpPr/>
            <p:nvPr/>
          </p:nvCxnSpPr>
          <p:spPr bwMode="auto">
            <a:xfrm>
              <a:off x="5110849" y="318135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7" name="Straight Connector 376"/>
            <p:cNvCxnSpPr/>
            <p:nvPr/>
          </p:nvCxnSpPr>
          <p:spPr bwMode="auto">
            <a:xfrm>
              <a:off x="4653649" y="32057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8" name="Straight Connector 377"/>
            <p:cNvCxnSpPr/>
            <p:nvPr/>
          </p:nvCxnSpPr>
          <p:spPr bwMode="auto">
            <a:xfrm>
              <a:off x="5717401" y="315734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9" name="Straight Connector 378"/>
            <p:cNvCxnSpPr/>
            <p:nvPr/>
          </p:nvCxnSpPr>
          <p:spPr bwMode="auto">
            <a:xfrm>
              <a:off x="6022201" y="314325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1" name="Straight Connector 380"/>
            <p:cNvCxnSpPr/>
            <p:nvPr/>
          </p:nvCxnSpPr>
          <p:spPr bwMode="auto">
            <a:xfrm>
              <a:off x="5255399" y="31569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2" name="Straight Connector 381"/>
            <p:cNvCxnSpPr/>
            <p:nvPr/>
          </p:nvCxnSpPr>
          <p:spPr bwMode="auto">
            <a:xfrm>
              <a:off x="4962374" y="314286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3" name="Straight Connector 382"/>
            <p:cNvCxnSpPr/>
            <p:nvPr/>
          </p:nvCxnSpPr>
          <p:spPr bwMode="auto">
            <a:xfrm>
              <a:off x="5416526" y="313448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4" name="Straight Connector 383"/>
            <p:cNvCxnSpPr/>
            <p:nvPr/>
          </p:nvCxnSpPr>
          <p:spPr bwMode="auto">
            <a:xfrm>
              <a:off x="6174601" y="316572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5" name="Straight Connector 384"/>
            <p:cNvCxnSpPr/>
            <p:nvPr/>
          </p:nvCxnSpPr>
          <p:spPr bwMode="auto">
            <a:xfrm>
              <a:off x="5880239" y="316191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6" name="Straight Connector 385"/>
            <p:cNvCxnSpPr/>
            <p:nvPr/>
          </p:nvCxnSpPr>
          <p:spPr bwMode="auto">
            <a:xfrm>
              <a:off x="4791686" y="296379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7" name="Straight Connector 386"/>
            <p:cNvCxnSpPr/>
            <p:nvPr/>
          </p:nvCxnSpPr>
          <p:spPr bwMode="auto">
            <a:xfrm>
              <a:off x="5096486" y="30045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8" name="Straight Connector 387"/>
            <p:cNvCxnSpPr/>
            <p:nvPr/>
          </p:nvCxnSpPr>
          <p:spPr bwMode="auto">
            <a:xfrm>
              <a:off x="4639286" y="301980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9" name="Straight Connector 388"/>
            <p:cNvCxnSpPr/>
            <p:nvPr/>
          </p:nvCxnSpPr>
          <p:spPr bwMode="auto">
            <a:xfrm>
              <a:off x="5703038" y="29897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0" name="Straight Connector 389"/>
            <p:cNvCxnSpPr/>
            <p:nvPr/>
          </p:nvCxnSpPr>
          <p:spPr bwMode="auto">
            <a:xfrm>
              <a:off x="6007838" y="29390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1" name="Straight Connector 390"/>
            <p:cNvCxnSpPr/>
            <p:nvPr/>
          </p:nvCxnSpPr>
          <p:spPr bwMode="auto">
            <a:xfrm>
              <a:off x="5550638" y="304571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2" name="Straight Connector 391"/>
            <p:cNvCxnSpPr/>
            <p:nvPr/>
          </p:nvCxnSpPr>
          <p:spPr bwMode="auto">
            <a:xfrm>
              <a:off x="5241036" y="298018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3" name="Straight Connector 392"/>
            <p:cNvCxnSpPr/>
            <p:nvPr/>
          </p:nvCxnSpPr>
          <p:spPr bwMode="auto">
            <a:xfrm>
              <a:off x="4948011" y="293865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4" name="Straight Connector 393"/>
            <p:cNvCxnSpPr/>
            <p:nvPr/>
          </p:nvCxnSpPr>
          <p:spPr bwMode="auto">
            <a:xfrm>
              <a:off x="5402163" y="293027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5" name="Straight Connector 394"/>
            <p:cNvCxnSpPr/>
            <p:nvPr/>
          </p:nvCxnSpPr>
          <p:spPr bwMode="auto">
            <a:xfrm>
              <a:off x="6160238" y="296151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6" name="Straight Connector 395"/>
            <p:cNvCxnSpPr/>
            <p:nvPr/>
          </p:nvCxnSpPr>
          <p:spPr bwMode="auto">
            <a:xfrm>
              <a:off x="5865876" y="295770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7" name="Straight Connector 396"/>
            <p:cNvCxnSpPr/>
            <p:nvPr/>
          </p:nvCxnSpPr>
          <p:spPr bwMode="auto">
            <a:xfrm>
              <a:off x="4797782" y="276872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8" name="Straight Connector 397"/>
            <p:cNvCxnSpPr/>
            <p:nvPr/>
          </p:nvCxnSpPr>
          <p:spPr bwMode="auto">
            <a:xfrm>
              <a:off x="5102582" y="280949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9" name="Straight Connector 398"/>
            <p:cNvCxnSpPr/>
            <p:nvPr/>
          </p:nvCxnSpPr>
          <p:spPr bwMode="auto">
            <a:xfrm>
              <a:off x="4645382" y="28247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0" name="Straight Connector 399"/>
            <p:cNvCxnSpPr/>
            <p:nvPr/>
          </p:nvCxnSpPr>
          <p:spPr bwMode="auto">
            <a:xfrm>
              <a:off x="5709134" y="27946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1" name="Straight Connector 400"/>
            <p:cNvCxnSpPr/>
            <p:nvPr/>
          </p:nvCxnSpPr>
          <p:spPr bwMode="auto">
            <a:xfrm>
              <a:off x="6013934" y="274396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2" name="Straight Connector 401"/>
            <p:cNvCxnSpPr/>
            <p:nvPr/>
          </p:nvCxnSpPr>
          <p:spPr bwMode="auto">
            <a:xfrm>
              <a:off x="5556734" y="285064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3" name="Straight Connector 402"/>
            <p:cNvCxnSpPr/>
            <p:nvPr/>
          </p:nvCxnSpPr>
          <p:spPr bwMode="auto">
            <a:xfrm>
              <a:off x="5247132" y="278511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4" name="Straight Connector 403"/>
            <p:cNvCxnSpPr/>
            <p:nvPr/>
          </p:nvCxnSpPr>
          <p:spPr bwMode="auto">
            <a:xfrm>
              <a:off x="4954107" y="274358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5" name="Straight Connector 404"/>
            <p:cNvCxnSpPr/>
            <p:nvPr/>
          </p:nvCxnSpPr>
          <p:spPr bwMode="auto">
            <a:xfrm>
              <a:off x="5408259" y="273519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6" name="Straight Connector 405"/>
            <p:cNvCxnSpPr/>
            <p:nvPr/>
          </p:nvCxnSpPr>
          <p:spPr bwMode="auto">
            <a:xfrm>
              <a:off x="6166334" y="276644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7" name="Straight Connector 406"/>
            <p:cNvCxnSpPr/>
            <p:nvPr/>
          </p:nvCxnSpPr>
          <p:spPr bwMode="auto">
            <a:xfrm>
              <a:off x="5871972" y="27626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8" name="Straight Connector 407"/>
            <p:cNvCxnSpPr/>
            <p:nvPr/>
          </p:nvCxnSpPr>
          <p:spPr bwMode="auto">
            <a:xfrm>
              <a:off x="4803878" y="256451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9" name="Straight Connector 408"/>
            <p:cNvCxnSpPr/>
            <p:nvPr/>
          </p:nvCxnSpPr>
          <p:spPr bwMode="auto">
            <a:xfrm>
              <a:off x="5108678" y="260527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0" name="Straight Connector 409"/>
            <p:cNvCxnSpPr/>
            <p:nvPr/>
          </p:nvCxnSpPr>
          <p:spPr bwMode="auto">
            <a:xfrm>
              <a:off x="4651478" y="262051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1" name="Straight Connector 410"/>
            <p:cNvCxnSpPr/>
            <p:nvPr/>
          </p:nvCxnSpPr>
          <p:spPr bwMode="auto">
            <a:xfrm>
              <a:off x="5715230" y="259041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2" name="Straight Connector 411"/>
            <p:cNvCxnSpPr/>
            <p:nvPr/>
          </p:nvCxnSpPr>
          <p:spPr bwMode="auto">
            <a:xfrm>
              <a:off x="6020030" y="253974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3" name="Straight Connector 412"/>
            <p:cNvCxnSpPr/>
            <p:nvPr/>
          </p:nvCxnSpPr>
          <p:spPr bwMode="auto">
            <a:xfrm>
              <a:off x="5562830" y="264642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4" name="Straight Connector 413"/>
            <p:cNvCxnSpPr/>
            <p:nvPr/>
          </p:nvCxnSpPr>
          <p:spPr bwMode="auto">
            <a:xfrm>
              <a:off x="5253228" y="258089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5" name="Straight Connector 414"/>
            <p:cNvCxnSpPr/>
            <p:nvPr/>
          </p:nvCxnSpPr>
          <p:spPr bwMode="auto">
            <a:xfrm>
              <a:off x="4960203" y="253936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6" name="Straight Connector 415"/>
            <p:cNvCxnSpPr/>
            <p:nvPr/>
          </p:nvCxnSpPr>
          <p:spPr bwMode="auto">
            <a:xfrm>
              <a:off x="5414355" y="253098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7" name="Straight Connector 416"/>
            <p:cNvCxnSpPr/>
            <p:nvPr/>
          </p:nvCxnSpPr>
          <p:spPr bwMode="auto">
            <a:xfrm>
              <a:off x="6172430" y="256222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8" name="Straight Connector 417"/>
            <p:cNvCxnSpPr/>
            <p:nvPr/>
          </p:nvCxnSpPr>
          <p:spPr bwMode="auto">
            <a:xfrm>
              <a:off x="5878068" y="255841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3" name="Straight Connector 482"/>
            <p:cNvCxnSpPr/>
            <p:nvPr/>
          </p:nvCxnSpPr>
          <p:spPr bwMode="auto">
            <a:xfrm>
              <a:off x="6333097" y="315087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7" name="Straight Connector 486"/>
            <p:cNvCxnSpPr/>
            <p:nvPr/>
          </p:nvCxnSpPr>
          <p:spPr bwMode="auto">
            <a:xfrm>
              <a:off x="6477647" y="312648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8" name="Straight Connector 487"/>
            <p:cNvCxnSpPr/>
            <p:nvPr/>
          </p:nvCxnSpPr>
          <p:spPr bwMode="auto">
            <a:xfrm>
              <a:off x="6638774" y="311315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0" name="Straight Connector 489"/>
            <p:cNvCxnSpPr/>
            <p:nvPr/>
          </p:nvCxnSpPr>
          <p:spPr bwMode="auto">
            <a:xfrm>
              <a:off x="7102487" y="310400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1" name="Straight Connector 490"/>
            <p:cNvCxnSpPr/>
            <p:nvPr/>
          </p:nvCxnSpPr>
          <p:spPr bwMode="auto">
            <a:xfrm>
              <a:off x="6318734" y="294665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2" name="Straight Connector 491"/>
            <p:cNvCxnSpPr/>
            <p:nvPr/>
          </p:nvCxnSpPr>
          <p:spPr bwMode="auto">
            <a:xfrm>
              <a:off x="6925286" y="299580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3" name="Straight Connector 492"/>
            <p:cNvCxnSpPr/>
            <p:nvPr/>
          </p:nvCxnSpPr>
          <p:spPr bwMode="auto">
            <a:xfrm>
              <a:off x="7230086" y="299085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4" name="Straight Connector 493"/>
            <p:cNvCxnSpPr/>
            <p:nvPr/>
          </p:nvCxnSpPr>
          <p:spPr bwMode="auto">
            <a:xfrm>
              <a:off x="6772886" y="3015234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5" name="Straight Connector 494"/>
            <p:cNvCxnSpPr/>
            <p:nvPr/>
          </p:nvCxnSpPr>
          <p:spPr bwMode="auto">
            <a:xfrm>
              <a:off x="6463284" y="2922270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6" name="Straight Connector 495"/>
            <p:cNvCxnSpPr/>
            <p:nvPr/>
          </p:nvCxnSpPr>
          <p:spPr bwMode="auto">
            <a:xfrm>
              <a:off x="6624411" y="290893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7" name="Straight Connector 496"/>
            <p:cNvCxnSpPr/>
            <p:nvPr/>
          </p:nvCxnSpPr>
          <p:spPr bwMode="auto">
            <a:xfrm>
              <a:off x="7382486" y="297675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8" name="Straight Connector 497"/>
            <p:cNvCxnSpPr/>
            <p:nvPr/>
          </p:nvCxnSpPr>
          <p:spPr bwMode="auto">
            <a:xfrm>
              <a:off x="7106412" y="292722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9" name="Straight Connector 498"/>
            <p:cNvCxnSpPr/>
            <p:nvPr/>
          </p:nvCxnSpPr>
          <p:spPr bwMode="auto">
            <a:xfrm>
              <a:off x="6324830" y="275158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0" name="Straight Connector 499"/>
            <p:cNvCxnSpPr/>
            <p:nvPr/>
          </p:nvCxnSpPr>
          <p:spPr bwMode="auto">
            <a:xfrm>
              <a:off x="6931382" y="280073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1" name="Straight Connector 500"/>
            <p:cNvCxnSpPr/>
            <p:nvPr/>
          </p:nvCxnSpPr>
          <p:spPr bwMode="auto">
            <a:xfrm>
              <a:off x="7236182" y="279577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2" name="Straight Connector 501"/>
            <p:cNvCxnSpPr/>
            <p:nvPr/>
          </p:nvCxnSpPr>
          <p:spPr bwMode="auto">
            <a:xfrm>
              <a:off x="6778982" y="282016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3" name="Straight Connector 502"/>
            <p:cNvCxnSpPr/>
            <p:nvPr/>
          </p:nvCxnSpPr>
          <p:spPr bwMode="auto">
            <a:xfrm>
              <a:off x="6469380" y="2727198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4" name="Straight Connector 503"/>
            <p:cNvCxnSpPr/>
            <p:nvPr/>
          </p:nvCxnSpPr>
          <p:spPr bwMode="auto">
            <a:xfrm>
              <a:off x="6630507" y="2713863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5" name="Straight Connector 504"/>
            <p:cNvCxnSpPr/>
            <p:nvPr/>
          </p:nvCxnSpPr>
          <p:spPr bwMode="auto">
            <a:xfrm>
              <a:off x="7388582" y="2781681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6" name="Straight Connector 505"/>
            <p:cNvCxnSpPr/>
            <p:nvPr/>
          </p:nvCxnSpPr>
          <p:spPr bwMode="auto">
            <a:xfrm>
              <a:off x="7094220" y="274129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7" name="Straight Connector 506"/>
            <p:cNvCxnSpPr/>
            <p:nvPr/>
          </p:nvCxnSpPr>
          <p:spPr bwMode="auto">
            <a:xfrm>
              <a:off x="6330926" y="254736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8" name="Straight Connector 507"/>
            <p:cNvCxnSpPr/>
            <p:nvPr/>
          </p:nvCxnSpPr>
          <p:spPr bwMode="auto">
            <a:xfrm>
              <a:off x="6937478" y="259651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9" name="Straight Connector 508"/>
            <p:cNvCxnSpPr/>
            <p:nvPr/>
          </p:nvCxnSpPr>
          <p:spPr bwMode="auto">
            <a:xfrm>
              <a:off x="7242278" y="259156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0" name="Straight Connector 509"/>
            <p:cNvCxnSpPr/>
            <p:nvPr/>
          </p:nvCxnSpPr>
          <p:spPr bwMode="auto">
            <a:xfrm>
              <a:off x="6785078" y="2615946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1" name="Straight Connector 510"/>
            <p:cNvCxnSpPr/>
            <p:nvPr/>
          </p:nvCxnSpPr>
          <p:spPr bwMode="auto">
            <a:xfrm>
              <a:off x="6475476" y="2522982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2" name="Straight Connector 511"/>
            <p:cNvCxnSpPr/>
            <p:nvPr/>
          </p:nvCxnSpPr>
          <p:spPr bwMode="auto">
            <a:xfrm>
              <a:off x="6636603" y="2509647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3" name="Straight Connector 512"/>
            <p:cNvCxnSpPr/>
            <p:nvPr/>
          </p:nvCxnSpPr>
          <p:spPr bwMode="auto">
            <a:xfrm>
              <a:off x="7394678" y="2577465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4" name="Straight Connector 513"/>
            <p:cNvCxnSpPr/>
            <p:nvPr/>
          </p:nvCxnSpPr>
          <p:spPr bwMode="auto">
            <a:xfrm>
              <a:off x="7100316" y="2537079"/>
              <a:ext cx="0" cy="118872"/>
            </a:xfrm>
            <a:prstGeom prst="line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32" name="Rectangle 2"/>
          <p:cNvSpPr txBox="1">
            <a:spLocks noChangeArrowheads="1"/>
          </p:cNvSpPr>
          <p:nvPr/>
        </p:nvSpPr>
        <p:spPr bwMode="auto">
          <a:xfrm>
            <a:off x="249597" y="297248"/>
            <a:ext cx="7943427" cy="58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GB" sz="2800" i="1" dirty="0" smtClean="0">
                <a:solidFill>
                  <a:srgbClr val="FF0000"/>
                </a:solidFill>
              </a:rPr>
              <a:t>Freezing rain and ice pellets</a:t>
            </a:r>
          </a:p>
          <a:p>
            <a:pPr algn="l"/>
            <a:r>
              <a:rPr lang="en-GB" sz="2400" i="1" dirty="0" smtClean="0">
                <a:solidFill>
                  <a:srgbClr val="FF0000"/>
                </a:solidFill>
              </a:rPr>
              <a:t>Schematic cross-section (warm front)</a:t>
            </a:r>
            <a:endParaRPr lang="en-GB" sz="2400" i="1" dirty="0">
              <a:solidFill>
                <a:srgbClr val="FF0000"/>
              </a:solidFill>
            </a:endParaRPr>
          </a:p>
        </p:txBody>
      </p:sp>
      <p:grpSp>
        <p:nvGrpSpPr>
          <p:cNvPr id="1035" name="Group 1034"/>
          <p:cNvGrpSpPr/>
          <p:nvPr/>
        </p:nvGrpSpPr>
        <p:grpSpPr>
          <a:xfrm>
            <a:off x="2900304" y="3383255"/>
            <a:ext cx="1629671" cy="1874449"/>
            <a:chOff x="2900304" y="2794635"/>
            <a:chExt cx="1629671" cy="1874449"/>
          </a:xfrm>
        </p:grpSpPr>
        <p:sp>
          <p:nvSpPr>
            <p:cNvPr id="533" name="TextBox 532"/>
            <p:cNvSpPr txBox="1"/>
            <p:nvPr/>
          </p:nvSpPr>
          <p:spPr>
            <a:xfrm>
              <a:off x="3607495" y="3550229"/>
              <a:ext cx="9224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 smtClean="0">
                  <a:solidFill>
                    <a:srgbClr val="FF0000"/>
                  </a:solidFill>
                </a:rPr>
                <a:t>Warm</a:t>
              </a:r>
              <a:endParaRPr lang="en-GB" sz="1400" b="0" dirty="0">
                <a:solidFill>
                  <a:srgbClr val="FF0000"/>
                </a:solidFill>
              </a:endParaRPr>
            </a:p>
          </p:txBody>
        </p:sp>
        <p:sp>
          <p:nvSpPr>
            <p:cNvPr id="534" name="TextBox 533"/>
            <p:cNvSpPr txBox="1"/>
            <p:nvPr/>
          </p:nvSpPr>
          <p:spPr>
            <a:xfrm>
              <a:off x="2901181" y="4361307"/>
              <a:ext cx="9224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Cold</a:t>
              </a:r>
              <a:endParaRPr lang="en-GB" sz="1400" b="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35" name="TextBox 534"/>
            <p:cNvSpPr txBox="1"/>
            <p:nvPr/>
          </p:nvSpPr>
          <p:spPr>
            <a:xfrm>
              <a:off x="2900304" y="2794635"/>
              <a:ext cx="9224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Cold</a:t>
              </a:r>
              <a:endParaRPr lang="en-GB" sz="1400" b="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537" name="TextBox 536"/>
          <p:cNvSpPr txBox="1"/>
          <p:nvPr/>
        </p:nvSpPr>
        <p:spPr>
          <a:xfrm>
            <a:off x="1352435" y="5672303"/>
            <a:ext cx="922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Snow</a:t>
            </a:r>
            <a:endParaRPr lang="en-GB" sz="1400" b="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8" name="TextBox 537"/>
          <p:cNvSpPr txBox="1"/>
          <p:nvPr/>
        </p:nvSpPr>
        <p:spPr>
          <a:xfrm>
            <a:off x="2104963" y="5672303"/>
            <a:ext cx="92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 Pellets</a:t>
            </a:r>
            <a:endParaRPr lang="en-GB" sz="1400" b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9" name="TextBox 538"/>
          <p:cNvSpPr txBox="1"/>
          <p:nvPr/>
        </p:nvSpPr>
        <p:spPr>
          <a:xfrm>
            <a:off x="3123467" y="5716016"/>
            <a:ext cx="1530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Freezing Rain</a:t>
            </a:r>
            <a:endParaRPr lang="en-GB" sz="14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0" name="TextBox 539"/>
          <p:cNvSpPr txBox="1"/>
          <p:nvPr/>
        </p:nvSpPr>
        <p:spPr>
          <a:xfrm>
            <a:off x="5534082" y="5716016"/>
            <a:ext cx="1530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Rain</a:t>
            </a:r>
            <a:endParaRPr lang="en-GB" sz="1400" b="0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1" name="TextBox 540"/>
          <p:cNvSpPr txBox="1"/>
          <p:nvPr/>
        </p:nvSpPr>
        <p:spPr>
          <a:xfrm>
            <a:off x="4504182" y="3300959"/>
            <a:ext cx="922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Snow</a:t>
            </a:r>
            <a:endParaRPr lang="en-GB" sz="1400" b="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2" name="TextBox 541"/>
          <p:cNvSpPr txBox="1"/>
          <p:nvPr/>
        </p:nvSpPr>
        <p:spPr>
          <a:xfrm>
            <a:off x="1648925" y="4578071"/>
            <a:ext cx="922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Snow</a:t>
            </a:r>
            <a:endParaRPr lang="en-GB" sz="1400" b="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3" name="TextBox 542"/>
          <p:cNvSpPr txBox="1"/>
          <p:nvPr/>
        </p:nvSpPr>
        <p:spPr>
          <a:xfrm>
            <a:off x="4694099" y="4606062"/>
            <a:ext cx="1530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Rain</a:t>
            </a:r>
            <a:endParaRPr lang="en-GB" sz="1400" b="0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4" name="TextBox 543"/>
          <p:cNvSpPr txBox="1"/>
          <p:nvPr/>
        </p:nvSpPr>
        <p:spPr>
          <a:xfrm>
            <a:off x="4534892" y="3838169"/>
            <a:ext cx="195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 smtClean="0">
                <a:solidFill>
                  <a:srgbClr val="33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Wet Snow (melting)</a:t>
            </a:r>
            <a:endParaRPr lang="en-GB" sz="1400" b="0" dirty="0">
              <a:solidFill>
                <a:srgbClr val="33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5" name="TextBox 544"/>
          <p:cNvSpPr txBox="1"/>
          <p:nvPr/>
        </p:nvSpPr>
        <p:spPr>
          <a:xfrm>
            <a:off x="3827785" y="4045885"/>
            <a:ext cx="2446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Rain/Snow mix (melting)</a:t>
            </a:r>
            <a:endParaRPr lang="en-GB" sz="1400" b="0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695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uiExpand="1" build="p"/>
      <p:bldP spid="537" grpId="0"/>
      <p:bldP spid="538" grpId="0"/>
      <p:bldP spid="539" grpId="0"/>
      <p:bldP spid="540" grpId="0"/>
      <p:bldP spid="541" grpId="0"/>
      <p:bldP spid="542" grpId="0"/>
      <p:bldP spid="543" grpId="0"/>
      <p:bldP spid="544" grpId="0"/>
      <p:bldP spid="5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A76A00-F0C8-4B32-8D02-656D0BF61763}" type="slidenum">
              <a:rPr lang="en-GB"/>
              <a:pPr/>
              <a:t>3</a:t>
            </a:fld>
            <a:endParaRPr lang="en-GB"/>
          </a:p>
        </p:txBody>
      </p:sp>
      <p:sp>
        <p:nvSpPr>
          <p:cNvPr id="484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Ice and mixed-phase microphysical processes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999" y="1470771"/>
            <a:ext cx="8666181" cy="4419600"/>
          </a:xfrm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000" dirty="0" smtClean="0"/>
              <a:t>To describe ice-phase cloud and precipitation processes in our models we need to represent: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Nucleation</a:t>
            </a:r>
            <a:r>
              <a:rPr lang="en-GB" sz="2000" dirty="0" smtClean="0"/>
              <a:t> of ice crystals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Diffusional growth </a:t>
            </a:r>
            <a:r>
              <a:rPr lang="en-GB" sz="2000" dirty="0" smtClean="0"/>
              <a:t>of ice crystals (deposition) and sublimation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Collection processes</a:t>
            </a:r>
            <a:r>
              <a:rPr lang="en-GB" sz="2000" dirty="0"/>
              <a:t> </a:t>
            </a:r>
            <a:r>
              <a:rPr lang="en-GB" sz="2000" dirty="0" smtClean="0"/>
              <a:t>for ice crystals (aggregation), for ice and liquid droplets (riming)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GB" sz="2000" dirty="0" smtClean="0"/>
              <a:t>The </a:t>
            </a:r>
            <a:r>
              <a:rPr lang="en-GB" sz="2000" dirty="0" smtClean="0">
                <a:solidFill>
                  <a:srgbClr val="0000FF"/>
                </a:solidFill>
              </a:rPr>
              <a:t>advection</a:t>
            </a:r>
            <a:r>
              <a:rPr lang="en-GB" sz="2000" dirty="0" smtClean="0"/>
              <a:t> and </a:t>
            </a:r>
            <a:r>
              <a:rPr lang="en-GB" sz="2000" dirty="0" smtClean="0">
                <a:solidFill>
                  <a:srgbClr val="0000FF"/>
                </a:solidFill>
              </a:rPr>
              <a:t>sedimentation</a:t>
            </a:r>
            <a:r>
              <a:rPr lang="en-GB" sz="2000" dirty="0" smtClean="0"/>
              <a:t> (falling) of particles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Melting </a:t>
            </a:r>
            <a:r>
              <a:rPr lang="en-GB" sz="2000" dirty="0" smtClean="0"/>
              <a:t>and </a:t>
            </a:r>
            <a:r>
              <a:rPr lang="en-GB" sz="2000" dirty="0" smtClean="0">
                <a:solidFill>
                  <a:srgbClr val="0000FF"/>
                </a:solidFill>
              </a:rPr>
              <a:t>freezing</a:t>
            </a:r>
            <a:r>
              <a:rPr lang="en-GB" sz="2000" dirty="0" smtClean="0"/>
              <a:t>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build="p" bldLvl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107949" y="4774871"/>
            <a:ext cx="8704985" cy="1730750"/>
          </a:xfrm>
        </p:spPr>
        <p:txBody>
          <a:bodyPr/>
          <a:lstStyle/>
          <a:p>
            <a:pPr>
              <a:buClrTx/>
              <a:buSzPct val="100000"/>
            </a:pPr>
            <a:r>
              <a:rPr lang="en-GB" sz="2000" dirty="0" smtClean="0"/>
              <a:t>“Freezing rain” is </a:t>
            </a:r>
            <a:r>
              <a:rPr lang="en-GB" sz="2000" dirty="0" err="1" smtClean="0"/>
              <a:t>supercooled</a:t>
            </a:r>
            <a:r>
              <a:rPr lang="en-GB" sz="2000" dirty="0" smtClean="0"/>
              <a:t> rain that freezes on impact with the surface – can be a major hazard!</a:t>
            </a:r>
          </a:p>
          <a:p>
            <a:pPr>
              <a:buClrTx/>
              <a:buSzPct val="100000"/>
            </a:pPr>
            <a:r>
              <a:rPr lang="en-GB" sz="2000" dirty="0" err="1" smtClean="0"/>
              <a:t>ECMWF</a:t>
            </a:r>
            <a:r>
              <a:rPr lang="en-GB" sz="2000" dirty="0" smtClean="0"/>
              <a:t> model (since CY41r1) prediction of “freezing” rain and precipitation type </a:t>
            </a:r>
            <a:r>
              <a:rPr lang="en-GB" sz="1800" dirty="0" smtClean="0">
                <a:solidFill>
                  <a:schemeClr val="accent2"/>
                </a:solidFill>
              </a:rPr>
              <a:t>(freezing rain/sleet/wet snow/snow/rain/ice pellets)</a:t>
            </a:r>
          </a:p>
        </p:txBody>
      </p:sp>
      <p:pic>
        <p:nvPicPr>
          <p:cNvPr id="31749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8"/>
          <a:stretch/>
        </p:blipFill>
        <p:spPr bwMode="auto">
          <a:xfrm>
            <a:off x="345694" y="1519606"/>
            <a:ext cx="4500563" cy="314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3"/>
          <a:stretch/>
        </p:blipFill>
        <p:spPr bwMode="auto">
          <a:xfrm>
            <a:off x="5273167" y="1803070"/>
            <a:ext cx="3641725" cy="25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9069" y="1599973"/>
            <a:ext cx="43338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800" b="1" dirty="0">
                <a:latin typeface="+mn-lt"/>
              </a:rPr>
              <a:t>Observed precipitation </a:t>
            </a:r>
            <a:r>
              <a:rPr lang="en-GB" sz="1800" b="1" dirty="0" smtClean="0">
                <a:latin typeface="+mn-lt"/>
              </a:rPr>
              <a:t>type 11-12UTC</a:t>
            </a:r>
            <a:endParaRPr lang="en-GB" sz="1800" b="1" dirty="0">
              <a:latin typeface="+mn-lt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43663" y="268764"/>
            <a:ext cx="9184456" cy="58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GB" sz="2800" i="1" dirty="0" smtClean="0">
                <a:solidFill>
                  <a:srgbClr val="FF0000"/>
                </a:solidFill>
              </a:rPr>
              <a:t>Prediction of Severe </a:t>
            </a:r>
            <a:r>
              <a:rPr lang="en-GB" sz="2800" i="1" dirty="0">
                <a:solidFill>
                  <a:srgbClr val="FF0000"/>
                </a:solidFill>
              </a:rPr>
              <a:t>W</a:t>
            </a:r>
            <a:r>
              <a:rPr lang="en-GB" sz="2800" i="1" dirty="0" smtClean="0">
                <a:solidFill>
                  <a:srgbClr val="FF0000"/>
                </a:solidFill>
              </a:rPr>
              <a:t>eather: Freezing Rain</a:t>
            </a:r>
          </a:p>
          <a:p>
            <a:pPr algn="l"/>
            <a:r>
              <a:rPr lang="en-GB" sz="2400" i="1" dirty="0" smtClean="0">
                <a:solidFill>
                  <a:srgbClr val="FF0000"/>
                </a:solidFill>
              </a:rPr>
              <a:t>Case study: Toronto 22 Dec 2013</a:t>
            </a:r>
            <a:endParaRPr lang="en-GB" sz="2400" i="1" dirty="0">
              <a:solidFill>
                <a:srgbClr val="FF0000"/>
              </a:solidFill>
            </a:endParaRPr>
          </a:p>
        </p:txBody>
      </p:sp>
      <p:pic>
        <p:nvPicPr>
          <p:cNvPr id="14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3" r="12528" b="94320"/>
          <a:stretch/>
        </p:blipFill>
        <p:spPr bwMode="auto">
          <a:xfrm>
            <a:off x="429069" y="1305139"/>
            <a:ext cx="4333811" cy="27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r="4701" b="87724"/>
          <a:stretch/>
        </p:blipFill>
        <p:spPr bwMode="auto">
          <a:xfrm>
            <a:off x="5010911" y="1337216"/>
            <a:ext cx="4069573" cy="44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917593" y="4000900"/>
            <a:ext cx="11161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800" dirty="0" smtClean="0">
                <a:latin typeface="+mn-lt"/>
              </a:rPr>
              <a:t>12 UTC</a:t>
            </a:r>
            <a:endParaRPr lang="en-GB" sz="1800" b="1" dirty="0">
              <a:latin typeface="+mn-lt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H="1" flipV="1">
            <a:off x="7911116" y="2049958"/>
            <a:ext cx="483077" cy="61264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9338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uiExpand="1" build="p" animBg="1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8947AE-9F50-4E7D-B4A7-0941DA2832E1}" type="slidenum">
              <a:rPr lang="en-GB"/>
              <a:pPr/>
              <a:t>31</a:t>
            </a:fld>
            <a:endParaRPr lang="en-GB"/>
          </a:p>
        </p:txBody>
      </p:sp>
      <p:sp>
        <p:nvSpPr>
          <p:cNvPr id="5560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663" y="317163"/>
            <a:ext cx="7881937" cy="749300"/>
          </a:xfrm>
        </p:spPr>
        <p:txBody>
          <a:bodyPr lIns="90487" tIns="44450" rIns="90487" bIns="44450"/>
          <a:lstStyle/>
          <a:p>
            <a: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Other ice-phase microphysical processes</a:t>
            </a:r>
            <a:b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GB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90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3087" y="1676938"/>
            <a:ext cx="7991475" cy="4470400"/>
          </a:xfrm>
        </p:spPr>
        <p:txBody>
          <a:bodyPr lIns="90487" tIns="44450" rIns="90487" bIns="44450"/>
          <a:lstStyle/>
          <a:p>
            <a:pPr marL="290513" indent="-290513" defTabSz="762000">
              <a:spcBef>
                <a:spcPts val="1800"/>
              </a:spcBef>
            </a:pPr>
            <a:r>
              <a:rPr lang="en-GB" sz="2500" dirty="0" smtClean="0">
                <a:solidFill>
                  <a:srgbClr val="0000FF"/>
                </a:solidFill>
              </a:rPr>
              <a:t>Splintering</a:t>
            </a:r>
            <a:r>
              <a:rPr lang="en-GB" sz="2500" dirty="0" smtClean="0"/>
              <a:t> </a:t>
            </a:r>
            <a:r>
              <a:rPr lang="en-GB" sz="2500" dirty="0" smtClean="0"/>
              <a:t>of ice crystals, </a:t>
            </a:r>
            <a:r>
              <a:rPr lang="en-GB" sz="2500" dirty="0" err="1" smtClean="0"/>
              <a:t>Hallet</a:t>
            </a:r>
            <a:r>
              <a:rPr lang="en-GB" sz="2500" dirty="0" smtClean="0"/>
              <a:t>-Mossop splintering through riming around -5</a:t>
            </a:r>
            <a:r>
              <a:rPr lang="en-US" sz="2500" dirty="0">
                <a:cs typeface="Arial" charset="0"/>
              </a:rPr>
              <a:t>º</a:t>
            </a:r>
            <a:r>
              <a:rPr lang="en-US" sz="2500" dirty="0" smtClean="0">
                <a:cs typeface="Arial" charset="0"/>
              </a:rPr>
              <a:t>C</a:t>
            </a:r>
            <a:r>
              <a:rPr lang="en-GB" sz="2500" dirty="0" smtClean="0"/>
              <a:t>. Leads to increased numbers of smaller crystals.</a:t>
            </a:r>
          </a:p>
          <a:p>
            <a:pPr marL="290513" indent="-290513" defTabSz="762000">
              <a:spcBef>
                <a:spcPts val="1800"/>
              </a:spcBef>
            </a:pPr>
            <a:r>
              <a:rPr lang="en-GB" sz="2500" dirty="0" smtClean="0">
                <a:solidFill>
                  <a:srgbClr val="0000FF"/>
                </a:solidFill>
              </a:rPr>
              <a:t>Sedimentation</a:t>
            </a:r>
            <a:r>
              <a:rPr lang="en-GB" sz="2500" dirty="0" smtClean="0"/>
              <a:t> due to gravity. Fall speed depends on particle size (and habit/density for ice).</a:t>
            </a:r>
          </a:p>
          <a:p>
            <a:pPr marL="290513" indent="-290513" defTabSz="762000"/>
            <a:endParaRPr lang="en-GB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uiExpand="1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2B8-8D3E-4A41-AE5E-56D994864D79}" type="slidenum">
              <a:rPr lang="en-GB"/>
              <a:pPr/>
              <a:t>32</a:t>
            </a:fld>
            <a:endParaRPr lang="en-GB"/>
          </a:p>
        </p:txBody>
      </p:sp>
      <p:sp>
        <p:nvSpPr>
          <p:cNvPr id="74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9108" y="133529"/>
            <a:ext cx="8443913" cy="838200"/>
          </a:xfrm>
        </p:spPr>
        <p:txBody>
          <a:bodyPr/>
          <a:lstStyle/>
          <a:p>
            <a:pPr algn="l"/>
            <a:r>
              <a:rPr lang="en-GB" dirty="0" err="1" smtClean="0"/>
              <a:t>Numerics</a:t>
            </a:r>
            <a:r>
              <a:rPr lang="en-GB" dirty="0" smtClean="0"/>
              <a:t>: Explicit </a:t>
            </a:r>
            <a:r>
              <a:rPr lang="en-GB" dirty="0" err="1" smtClean="0"/>
              <a:t>vs</a:t>
            </a:r>
            <a:r>
              <a:rPr lang="en-GB" dirty="0" smtClean="0"/>
              <a:t> Implicit</a:t>
            </a:r>
            <a:endParaRPr lang="en-GB" sz="3200" dirty="0"/>
          </a:p>
        </p:txBody>
      </p:sp>
      <p:graphicFrame>
        <p:nvGraphicFramePr>
          <p:cNvPr id="742403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5635182"/>
              </p:ext>
            </p:extLst>
          </p:nvPr>
        </p:nvGraphicFramePr>
        <p:xfrm>
          <a:off x="1918958" y="4096550"/>
          <a:ext cx="2126024" cy="635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4" imgW="977760" imgH="291960" progId="Equation.3">
                  <p:embed/>
                </p:oleObj>
              </mc:Choice>
              <mc:Fallback>
                <p:oleObj name="Equation" r:id="rId4" imgW="97776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8958" y="4096550"/>
                        <a:ext cx="2126024" cy="635001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2405" name="Text Box 5"/>
          <p:cNvSpPr txBox="1">
            <a:spLocks noChangeArrowheads="1"/>
          </p:cNvSpPr>
          <p:nvPr/>
        </p:nvSpPr>
        <p:spPr bwMode="auto">
          <a:xfrm>
            <a:off x="582059" y="2977151"/>
            <a:ext cx="1417976" cy="64633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/>
              <a:t>Explicit solution</a:t>
            </a:r>
            <a:endParaRPr lang="en-GB" dirty="0"/>
          </a:p>
        </p:txBody>
      </p:sp>
      <p:sp>
        <p:nvSpPr>
          <p:cNvPr id="742409" name="Text Box 9"/>
          <p:cNvSpPr txBox="1">
            <a:spLocks noChangeArrowheads="1"/>
          </p:cNvSpPr>
          <p:nvPr/>
        </p:nvSpPr>
        <p:spPr bwMode="auto">
          <a:xfrm>
            <a:off x="2548925" y="3619978"/>
            <a:ext cx="6595075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dirty="0" smtClean="0"/>
              <a:t>For long </a:t>
            </a:r>
            <a:r>
              <a:rPr lang="en-GB" sz="1600" dirty="0" err="1" smtClean="0"/>
              <a:t>timesteps</a:t>
            </a:r>
            <a:r>
              <a:rPr lang="en-GB" sz="1600" dirty="0" smtClean="0"/>
              <a:t> </a:t>
            </a:r>
            <a:r>
              <a:rPr lang="en-GB" sz="1600" i="1" dirty="0" err="1" smtClean="0"/>
              <a:t>D∆t</a:t>
            </a:r>
            <a:r>
              <a:rPr lang="en-GB" sz="1600" i="1" dirty="0" smtClean="0"/>
              <a:t> </a:t>
            </a:r>
            <a:r>
              <a:rPr lang="en-GB" sz="1600" dirty="0" smtClean="0"/>
              <a:t>maybe &gt;1 so explicit </a:t>
            </a:r>
            <a:r>
              <a:rPr lang="el-GR" sz="1600" i="1" dirty="0" smtClean="0"/>
              <a:t>Φ</a:t>
            </a:r>
            <a:r>
              <a:rPr lang="en-GB" sz="1600" i="1" baseline="30000" dirty="0" smtClean="0"/>
              <a:t>n+1</a:t>
            </a:r>
            <a:r>
              <a:rPr lang="en-GB" sz="1600" i="1" dirty="0" smtClean="0"/>
              <a:t> </a:t>
            </a:r>
            <a:r>
              <a:rPr lang="en-GB" sz="1600" dirty="0" smtClean="0"/>
              <a:t>becomes negative!   </a:t>
            </a:r>
            <a:endParaRPr lang="en-GB" sz="1600" dirty="0"/>
          </a:p>
        </p:txBody>
      </p:sp>
      <p:sp>
        <p:nvSpPr>
          <p:cNvPr id="742413" name="Text Box 13"/>
          <p:cNvSpPr txBox="1">
            <a:spLocks noChangeArrowheads="1"/>
          </p:cNvSpPr>
          <p:nvPr/>
        </p:nvSpPr>
        <p:spPr bwMode="auto">
          <a:xfrm>
            <a:off x="309093" y="2385527"/>
            <a:ext cx="8654601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0000FF"/>
                </a:solidFill>
              </a:rPr>
              <a:t>Upstream </a:t>
            </a:r>
            <a:r>
              <a:rPr lang="en-GB" sz="2000" dirty="0">
                <a:solidFill>
                  <a:srgbClr val="0000FF"/>
                </a:solidFill>
              </a:rPr>
              <a:t>forward in </a:t>
            </a:r>
            <a:r>
              <a:rPr lang="en-GB" sz="2000" dirty="0" smtClean="0">
                <a:solidFill>
                  <a:srgbClr val="0000FF"/>
                </a:solidFill>
              </a:rPr>
              <a:t>time </a:t>
            </a:r>
            <a:r>
              <a:rPr lang="en-GB" dirty="0" smtClean="0">
                <a:solidFill>
                  <a:srgbClr val="0000FF"/>
                </a:solidFill>
              </a:rPr>
              <a:t>solution (n = current time level, n+1 = next time level)</a:t>
            </a:r>
            <a:endParaRPr lang="en-GB" sz="2000" dirty="0">
              <a:solidFill>
                <a:srgbClr val="0000FF"/>
              </a:solidFill>
            </a:endParaRPr>
          </a:p>
        </p:txBody>
      </p:sp>
      <p:graphicFrame>
        <p:nvGraphicFramePr>
          <p:cNvPr id="74241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2155002"/>
              </p:ext>
            </p:extLst>
          </p:nvPr>
        </p:nvGraphicFramePr>
        <p:xfrm>
          <a:off x="1185863" y="1347764"/>
          <a:ext cx="1401762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Equation" r:id="rId6" imgW="685800" imgH="393480" progId="Equation.3">
                  <p:embed/>
                </p:oleObj>
              </mc:Choice>
              <mc:Fallback>
                <p:oleObj name="Equation" r:id="rId6" imgW="685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863" y="1347764"/>
                        <a:ext cx="1401762" cy="8048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2418" name="Object 18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32085977"/>
              </p:ext>
            </p:extLst>
          </p:nvPr>
        </p:nvGraphicFramePr>
        <p:xfrm>
          <a:off x="5278548" y="3041546"/>
          <a:ext cx="2198755" cy="499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8" imgW="1117440" imgH="253800" progId="Equation.3">
                  <p:embed/>
                </p:oleObj>
              </mc:Choice>
              <mc:Fallback>
                <p:oleObj name="Equation" r:id="rId8" imgW="11174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8548" y="3041546"/>
                        <a:ext cx="2198755" cy="49927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89696714"/>
              </p:ext>
            </p:extLst>
          </p:nvPr>
        </p:nvGraphicFramePr>
        <p:xfrm>
          <a:off x="1889530" y="2954960"/>
          <a:ext cx="2157413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10" imgW="888840" imgH="291960" progId="Equation.3">
                  <p:embed/>
                </p:oleObj>
              </mc:Choice>
              <mc:Fallback>
                <p:oleObj name="Equation" r:id="rId10" imgW="888840" imgH="29196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9530" y="2954960"/>
                        <a:ext cx="2157413" cy="7080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04088802"/>
              </p:ext>
            </p:extLst>
          </p:nvPr>
        </p:nvGraphicFramePr>
        <p:xfrm>
          <a:off x="5313268" y="4071363"/>
          <a:ext cx="1966118" cy="671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12" imgW="774360" imgH="291960" progId="Equation.3">
                  <p:embed/>
                </p:oleObj>
              </mc:Choice>
              <mc:Fallback>
                <p:oleObj name="Equation" r:id="rId12" imgW="774360" imgH="29196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3268" y="4071363"/>
                        <a:ext cx="1966118" cy="67196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3438659" y="1373463"/>
            <a:ext cx="5525036" cy="7078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buFont typeface="Symbol"/>
              <a:buChar char="f"/>
            </a:pPr>
            <a:r>
              <a:rPr lang="en-GB" sz="2000" dirty="0" smtClean="0"/>
              <a:t>= e.g. cloud </a:t>
            </a:r>
            <a:r>
              <a:rPr lang="en-GB" sz="2000" dirty="0" smtClean="0"/>
              <a:t>water/ice</a:t>
            </a:r>
            <a:endParaRPr lang="en-GB" sz="2000" dirty="0" smtClean="0"/>
          </a:p>
          <a:p>
            <a:pPr algn="l"/>
            <a:r>
              <a:rPr lang="en-GB" sz="2000" dirty="0" smtClean="0"/>
              <a:t>Process = e.g. </a:t>
            </a:r>
            <a:r>
              <a:rPr lang="en-GB" sz="2000" dirty="0" err="1" smtClean="0"/>
              <a:t>autoconversion</a:t>
            </a:r>
            <a:r>
              <a:rPr lang="en-GB" sz="2000" dirty="0" smtClean="0"/>
              <a:t>, sedimentation </a:t>
            </a:r>
            <a:endParaRPr lang="en-GB" sz="2000" dirty="0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583934" y="4108343"/>
            <a:ext cx="1231991" cy="64633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/>
              <a:t>Implicit solution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051314" y="2971952"/>
            <a:ext cx="1417976" cy="328364"/>
            <a:chOff x="3515282" y="3384080"/>
            <a:chExt cx="1417976" cy="328364"/>
          </a:xfrm>
        </p:grpSpPr>
        <p:cxnSp>
          <p:nvCxnSpPr>
            <p:cNvPr id="5" name="Straight Arrow Connector 4"/>
            <p:cNvCxnSpPr/>
            <p:nvPr/>
          </p:nvCxnSpPr>
          <p:spPr bwMode="auto">
            <a:xfrm>
              <a:off x="3786389" y="3712444"/>
              <a:ext cx="850004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515282" y="3384080"/>
              <a:ext cx="1417976" cy="27699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Rearrange</a:t>
              </a:r>
              <a:endParaRPr lang="en-GB" sz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23407" y="4108343"/>
            <a:ext cx="1417976" cy="336044"/>
            <a:chOff x="3526012" y="4765172"/>
            <a:chExt cx="1417976" cy="336044"/>
          </a:xfrm>
        </p:grpSpPr>
        <p:cxnSp>
          <p:nvCxnSpPr>
            <p:cNvPr id="26" name="Straight Arrow Connector 25"/>
            <p:cNvCxnSpPr/>
            <p:nvPr/>
          </p:nvCxnSpPr>
          <p:spPr bwMode="auto">
            <a:xfrm>
              <a:off x="3786389" y="5101216"/>
              <a:ext cx="850004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>
              <a:off x="3526012" y="4765172"/>
              <a:ext cx="1417976" cy="27699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Rearrange</a:t>
              </a:r>
              <a:endParaRPr lang="en-GB" sz="1200" dirty="0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799" y="5004762"/>
            <a:ext cx="2675020" cy="16718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598" y="4990196"/>
            <a:ext cx="2675020" cy="16718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4" y="4987671"/>
            <a:ext cx="2675020" cy="1671888"/>
          </a:xfrm>
          <a:prstGeom prst="rect">
            <a:avLst/>
          </a:prstGeom>
        </p:spPr>
      </p:pic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1615861" y="5065168"/>
            <a:ext cx="1231991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i="1" dirty="0" err="1"/>
              <a:t>D∆t</a:t>
            </a:r>
            <a:r>
              <a:rPr lang="en-GB" i="1" dirty="0"/>
              <a:t> </a:t>
            </a:r>
            <a:r>
              <a:rPr lang="en-GB" i="1" dirty="0" smtClean="0"/>
              <a:t>= 0.1</a:t>
            </a:r>
            <a:endParaRPr lang="en-GB" dirty="0"/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4432525" y="5088395"/>
            <a:ext cx="1231991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i="1" dirty="0" err="1"/>
              <a:t>D∆t</a:t>
            </a:r>
            <a:r>
              <a:rPr lang="en-GB" i="1" dirty="0"/>
              <a:t> </a:t>
            </a:r>
            <a:r>
              <a:rPr lang="en-GB" i="1" dirty="0" smtClean="0"/>
              <a:t>= 0.9</a:t>
            </a:r>
            <a:endParaRPr lang="en-GB" dirty="0"/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7337309" y="5096212"/>
            <a:ext cx="1231991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i="1" dirty="0" err="1"/>
              <a:t>D∆t</a:t>
            </a:r>
            <a:r>
              <a:rPr lang="en-GB" i="1" dirty="0"/>
              <a:t> </a:t>
            </a:r>
            <a:r>
              <a:rPr lang="en-GB" i="1" dirty="0" smtClean="0"/>
              <a:t>= 1.1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62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2405" grpId="0"/>
      <p:bldP spid="742409" grpId="0"/>
      <p:bldP spid="742413" grpId="0"/>
      <p:bldP spid="23" grpId="0"/>
      <p:bldP spid="34" grpId="0"/>
      <p:bldP spid="35" grpId="0"/>
      <p:bldP spid="3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2B8-8D3E-4A41-AE5E-56D994864D79}" type="slidenum">
              <a:rPr lang="en-GB"/>
              <a:pPr/>
              <a:t>33</a:t>
            </a:fld>
            <a:endParaRPr lang="en-GB"/>
          </a:p>
        </p:txBody>
      </p:sp>
      <p:sp>
        <p:nvSpPr>
          <p:cNvPr id="74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9108" y="133529"/>
            <a:ext cx="8443913" cy="838200"/>
          </a:xfrm>
        </p:spPr>
        <p:txBody>
          <a:bodyPr/>
          <a:lstStyle/>
          <a:p>
            <a:pPr algn="l"/>
            <a:r>
              <a:rPr lang="en-GB" dirty="0" err="1" smtClean="0"/>
              <a:t>Numerics</a:t>
            </a:r>
            <a:r>
              <a:rPr lang="en-GB" dirty="0" smtClean="0"/>
              <a:t> and sedimentation</a:t>
            </a:r>
            <a:endParaRPr lang="en-GB" sz="3200" dirty="0"/>
          </a:p>
        </p:txBody>
      </p:sp>
      <p:graphicFrame>
        <p:nvGraphicFramePr>
          <p:cNvPr id="742403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419475" y="4471747"/>
          <a:ext cx="550862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31" name="Equation" r:id="rId4" imgW="2184120" imgH="291960" progId="Equation.3">
                  <p:embed/>
                </p:oleObj>
              </mc:Choice>
              <mc:Fallback>
                <p:oleObj name="Equation" r:id="rId4" imgW="21841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4471747"/>
                        <a:ext cx="5508625" cy="6667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2404" name="Text Box 4"/>
          <p:cNvSpPr txBox="1">
            <a:spLocks noChangeArrowheads="1"/>
          </p:cNvSpPr>
          <p:nvPr/>
        </p:nvSpPr>
        <p:spPr bwMode="auto">
          <a:xfrm>
            <a:off x="5872767" y="1770846"/>
            <a:ext cx="3103808" cy="132343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GB" sz="2000" dirty="0" smtClean="0"/>
              <a:t>Options for sedimentation</a:t>
            </a:r>
            <a:endParaRPr lang="en-GB" sz="2000" dirty="0"/>
          </a:p>
          <a:p>
            <a:pPr marL="366713" lvl="1" algn="l"/>
            <a:r>
              <a:rPr lang="en-GB" sz="2000" dirty="0">
                <a:solidFill>
                  <a:srgbClr val="0000FF"/>
                </a:solidFill>
              </a:rPr>
              <a:t>(1) </a:t>
            </a:r>
            <a:r>
              <a:rPr lang="en-GB" sz="2000" dirty="0" smtClean="0">
                <a:solidFill>
                  <a:srgbClr val="0000FF"/>
                </a:solidFill>
              </a:rPr>
              <a:t>semi-</a:t>
            </a:r>
            <a:r>
              <a:rPr lang="en-GB" sz="2000" dirty="0" err="1" smtClean="0">
                <a:solidFill>
                  <a:srgbClr val="0000FF"/>
                </a:solidFill>
              </a:rPr>
              <a:t>Lagrangian</a:t>
            </a:r>
            <a:endParaRPr lang="en-GB" sz="2000" dirty="0">
              <a:solidFill>
                <a:srgbClr val="0000FF"/>
              </a:solidFill>
            </a:endParaRPr>
          </a:p>
          <a:p>
            <a:pPr marL="366713" lvl="1" algn="l"/>
            <a:r>
              <a:rPr lang="en-GB" sz="2000" dirty="0">
                <a:solidFill>
                  <a:srgbClr val="0000FF"/>
                </a:solidFill>
              </a:rPr>
              <a:t>(2) </a:t>
            </a:r>
            <a:r>
              <a:rPr lang="en-GB" sz="2000" dirty="0" smtClean="0">
                <a:solidFill>
                  <a:srgbClr val="0000FF"/>
                </a:solidFill>
              </a:rPr>
              <a:t>time </a:t>
            </a:r>
            <a:r>
              <a:rPr lang="en-GB" sz="2000" dirty="0">
                <a:solidFill>
                  <a:srgbClr val="0000FF"/>
                </a:solidFill>
              </a:rPr>
              <a:t>splitting </a:t>
            </a:r>
            <a:endParaRPr lang="en-GB" sz="2000" dirty="0" smtClean="0">
              <a:solidFill>
                <a:srgbClr val="0000FF"/>
              </a:solidFill>
            </a:endParaRPr>
          </a:p>
          <a:p>
            <a:pPr marL="366713" lvl="1" algn="l"/>
            <a:r>
              <a:rPr lang="en-GB" sz="2000" b="1" dirty="0" smtClean="0">
                <a:solidFill>
                  <a:srgbClr val="0000FF"/>
                </a:solidFill>
              </a:rPr>
              <a:t>(</a:t>
            </a:r>
            <a:r>
              <a:rPr lang="en-GB" sz="2000" b="1" dirty="0">
                <a:solidFill>
                  <a:srgbClr val="0000FF"/>
                </a:solidFill>
              </a:rPr>
              <a:t>3) </a:t>
            </a:r>
            <a:r>
              <a:rPr lang="en-GB" sz="2000" b="1" dirty="0" smtClean="0">
                <a:solidFill>
                  <a:srgbClr val="0000FF"/>
                </a:solidFill>
              </a:rPr>
              <a:t>implicit </a:t>
            </a:r>
            <a:r>
              <a:rPr lang="en-GB" sz="2000" b="1" dirty="0" err="1">
                <a:solidFill>
                  <a:srgbClr val="0000FF"/>
                </a:solidFill>
              </a:rPr>
              <a:t>numerics</a:t>
            </a:r>
            <a:r>
              <a:rPr lang="en-GB" sz="2000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742405" name="Text Box 5"/>
          <p:cNvSpPr txBox="1">
            <a:spLocks noChangeArrowheads="1"/>
          </p:cNvSpPr>
          <p:nvPr/>
        </p:nvSpPr>
        <p:spPr bwMode="auto">
          <a:xfrm>
            <a:off x="3785022" y="1295400"/>
            <a:ext cx="2021707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dirty="0" smtClean="0"/>
              <a:t>Sedimentation term </a:t>
            </a:r>
            <a:endParaRPr lang="en-GB" sz="1600" dirty="0"/>
          </a:p>
        </p:txBody>
      </p:sp>
      <p:sp>
        <p:nvSpPr>
          <p:cNvPr id="742406" name="Line 6"/>
          <p:cNvSpPr>
            <a:spLocks noChangeShapeType="1"/>
          </p:cNvSpPr>
          <p:nvPr/>
        </p:nvSpPr>
        <p:spPr bwMode="auto">
          <a:xfrm flipH="1">
            <a:off x="4569654" y="1600200"/>
            <a:ext cx="200025" cy="3889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42407" name="Text Box 7"/>
          <p:cNvSpPr txBox="1">
            <a:spLocks noChangeArrowheads="1"/>
          </p:cNvSpPr>
          <p:nvPr/>
        </p:nvSpPr>
        <p:spPr bwMode="auto">
          <a:xfrm>
            <a:off x="128790" y="2966434"/>
            <a:ext cx="2033588" cy="581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/>
              <a:t>Constant </a:t>
            </a:r>
          </a:p>
          <a:p>
            <a:r>
              <a:rPr lang="en-GB" sz="1600"/>
              <a:t>Explicit Source/Sink </a:t>
            </a:r>
          </a:p>
        </p:txBody>
      </p:sp>
      <p:sp>
        <p:nvSpPr>
          <p:cNvPr id="742408" name="Text Box 8"/>
          <p:cNvSpPr txBox="1">
            <a:spLocks noChangeArrowheads="1"/>
          </p:cNvSpPr>
          <p:nvPr/>
        </p:nvSpPr>
        <p:spPr bwMode="auto">
          <a:xfrm>
            <a:off x="244499" y="1282522"/>
            <a:ext cx="2705100" cy="33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dirty="0" err="1"/>
              <a:t>Advected</a:t>
            </a:r>
            <a:r>
              <a:rPr lang="en-GB" sz="1600" dirty="0"/>
              <a:t> quantity (e.g. ice) </a:t>
            </a:r>
          </a:p>
        </p:txBody>
      </p:sp>
      <p:sp>
        <p:nvSpPr>
          <p:cNvPr id="742409" name="Text Box 9"/>
          <p:cNvSpPr txBox="1">
            <a:spLocks noChangeArrowheads="1"/>
          </p:cNvSpPr>
          <p:nvPr/>
        </p:nvSpPr>
        <p:spPr bwMode="auto">
          <a:xfrm>
            <a:off x="2514891" y="3010323"/>
            <a:ext cx="3308350" cy="581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dirty="0"/>
              <a:t>Implicit Source/Sink</a:t>
            </a:r>
          </a:p>
          <a:p>
            <a:r>
              <a:rPr lang="en-GB" sz="1600" dirty="0"/>
              <a:t>(not required for </a:t>
            </a:r>
            <a:r>
              <a:rPr lang="en-GB" sz="1600" u="sng" dirty="0"/>
              <a:t>short</a:t>
            </a:r>
            <a:r>
              <a:rPr lang="en-GB" sz="1600" dirty="0"/>
              <a:t> </a:t>
            </a:r>
            <a:r>
              <a:rPr lang="en-GB" sz="1600" dirty="0" err="1"/>
              <a:t>timesteps</a:t>
            </a:r>
            <a:r>
              <a:rPr lang="en-GB" sz="1600" dirty="0"/>
              <a:t>)   </a:t>
            </a:r>
          </a:p>
        </p:txBody>
      </p:sp>
      <p:sp>
        <p:nvSpPr>
          <p:cNvPr id="742410" name="Line 10"/>
          <p:cNvSpPr>
            <a:spLocks noChangeShapeType="1"/>
          </p:cNvSpPr>
          <p:nvPr/>
        </p:nvSpPr>
        <p:spPr bwMode="auto">
          <a:xfrm flipH="1" flipV="1">
            <a:off x="3107028" y="2507085"/>
            <a:ext cx="344488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42411" name="Line 11"/>
          <p:cNvSpPr>
            <a:spLocks noChangeShapeType="1"/>
          </p:cNvSpPr>
          <p:nvPr/>
        </p:nvSpPr>
        <p:spPr bwMode="auto">
          <a:xfrm flipV="1">
            <a:off x="1602348" y="2408349"/>
            <a:ext cx="767366" cy="78668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42412" name="Line 12"/>
          <p:cNvSpPr>
            <a:spLocks noChangeShapeType="1"/>
          </p:cNvSpPr>
          <p:nvPr/>
        </p:nvSpPr>
        <p:spPr bwMode="auto">
          <a:xfrm flipH="1">
            <a:off x="1822474" y="1544460"/>
            <a:ext cx="2286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42413" name="Text Box 13"/>
          <p:cNvSpPr txBox="1">
            <a:spLocks noChangeArrowheads="1"/>
          </p:cNvSpPr>
          <p:nvPr/>
        </p:nvSpPr>
        <p:spPr bwMode="auto">
          <a:xfrm>
            <a:off x="193185" y="4408868"/>
            <a:ext cx="3263900" cy="16160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2000" u="sng" dirty="0"/>
              <a:t>Implicit</a:t>
            </a:r>
            <a:r>
              <a:rPr lang="en-GB" sz="2000" dirty="0"/>
              <a:t>: </a:t>
            </a:r>
          </a:p>
          <a:p>
            <a:pPr algn="l"/>
            <a:r>
              <a:rPr lang="en-GB" sz="2000" dirty="0"/>
              <a:t>Upstream forward in time,</a:t>
            </a:r>
          </a:p>
          <a:p>
            <a:pPr algn="l"/>
            <a:r>
              <a:rPr lang="en-GB" sz="2000" dirty="0" smtClean="0"/>
              <a:t>k = vertical </a:t>
            </a:r>
            <a:r>
              <a:rPr lang="en-GB" sz="2000" dirty="0"/>
              <a:t>level</a:t>
            </a:r>
          </a:p>
          <a:p>
            <a:pPr algn="l"/>
            <a:r>
              <a:rPr lang="en-GB" sz="2000" dirty="0" smtClean="0"/>
              <a:t>n = time </a:t>
            </a:r>
            <a:r>
              <a:rPr lang="en-GB" sz="2000" dirty="0"/>
              <a:t>level</a:t>
            </a:r>
          </a:p>
          <a:p>
            <a:pPr algn="l"/>
            <a:r>
              <a:rPr lang="en-GB" sz="2000" dirty="0">
                <a:latin typeface="Symbol" pitchFamily="18" charset="2"/>
              </a:rPr>
              <a:t>f</a:t>
            </a:r>
            <a:r>
              <a:rPr lang="en-GB" sz="2000" dirty="0"/>
              <a:t> = cloud water (</a:t>
            </a:r>
            <a:r>
              <a:rPr lang="en-GB" sz="2000" i="1" dirty="0" err="1" smtClean="0">
                <a:latin typeface="Times" pitchFamily="18" charset="0"/>
              </a:rPr>
              <a:t>q</a:t>
            </a:r>
            <a:r>
              <a:rPr lang="en-GB" sz="2000" i="1" baseline="-25000" dirty="0" err="1" smtClean="0">
                <a:latin typeface="Times" pitchFamily="18" charset="0"/>
              </a:rPr>
              <a:t>x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742414" name="Text Box 14"/>
          <p:cNvSpPr txBox="1">
            <a:spLocks noChangeArrowheads="1"/>
          </p:cNvSpPr>
          <p:nvPr/>
        </p:nvSpPr>
        <p:spPr bwMode="auto">
          <a:xfrm>
            <a:off x="3044825" y="5860810"/>
            <a:ext cx="1287463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400"/>
              <a:t>Solution</a:t>
            </a:r>
          </a:p>
        </p:txBody>
      </p:sp>
      <p:pic>
        <p:nvPicPr>
          <p:cNvPr id="742415" name="Picture 15" descr="BD00028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98951" y="3686576"/>
            <a:ext cx="430213" cy="422275"/>
          </a:xfrm>
          <a:prstGeom prst="rect">
            <a:avLst/>
          </a:prstGeom>
          <a:noFill/>
        </p:spPr>
      </p:pic>
      <p:sp>
        <p:nvSpPr>
          <p:cNvPr id="742416" name="Text Box 16"/>
          <p:cNvSpPr txBox="1">
            <a:spLocks noChangeArrowheads="1"/>
          </p:cNvSpPr>
          <p:nvPr/>
        </p:nvSpPr>
        <p:spPr bwMode="auto">
          <a:xfrm>
            <a:off x="3779951" y="3686576"/>
            <a:ext cx="1438275" cy="33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z="1600" u="sng" dirty="0">
                <a:solidFill>
                  <a:srgbClr val="0000FF"/>
                </a:solidFill>
              </a:rPr>
              <a:t>what is short?</a:t>
            </a:r>
          </a:p>
        </p:txBody>
      </p:sp>
      <p:graphicFrame>
        <p:nvGraphicFramePr>
          <p:cNvPr id="742417" name="Object 17"/>
          <p:cNvGraphicFramePr>
            <a:graphicFrameLocks noChangeAspect="1"/>
          </p:cNvGraphicFramePr>
          <p:nvPr/>
        </p:nvGraphicFramePr>
        <p:xfrm>
          <a:off x="1390674" y="1790366"/>
          <a:ext cx="4139203" cy="100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32" name="Equation" r:id="rId7" imgW="1726920" imgH="419040" progId="Equation.3">
                  <p:embed/>
                </p:oleObj>
              </mc:Choice>
              <mc:Fallback>
                <p:oleObj name="Equation" r:id="rId7" imgW="17269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674" y="1790366"/>
                        <a:ext cx="4139203" cy="1004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2418" name="Object 18"/>
          <p:cNvGraphicFramePr>
            <a:graphicFrameLocks noGrp="1" noChangeAspect="1"/>
          </p:cNvGraphicFramePr>
          <p:nvPr>
            <p:ph sz="half" idx="2"/>
          </p:nvPr>
        </p:nvGraphicFramePr>
        <p:xfrm>
          <a:off x="4427538" y="5578235"/>
          <a:ext cx="360045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33" name="Equation" r:id="rId9" imgW="1307880" imgH="406080" progId="Equation.3">
                  <p:embed/>
                </p:oleObj>
              </mc:Choice>
              <mc:Fallback>
                <p:oleObj name="Equation" r:id="rId9" imgW="13078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5578235"/>
                        <a:ext cx="3600450" cy="10128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834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2404" grpId="0"/>
      <p:bldP spid="742413" grpId="0"/>
      <p:bldP spid="742414" grpId="0"/>
      <p:bldP spid="7424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457D-38D8-4D46-BA0A-190F650D34D5}" type="slidenum">
              <a:rPr lang="en-GB"/>
              <a:pPr/>
              <a:t>34</a:t>
            </a:fld>
            <a:endParaRPr lang="en-GB"/>
          </a:p>
        </p:txBody>
      </p:sp>
      <p:pic>
        <p:nvPicPr>
          <p:cNvPr id="7444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2945" y="3709785"/>
            <a:ext cx="2525713" cy="30194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7444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683" y="3711262"/>
            <a:ext cx="2605088" cy="2971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sp>
        <p:nvSpPr>
          <p:cNvPr id="744455" name="Text Box 7"/>
          <p:cNvSpPr txBox="1">
            <a:spLocks noChangeArrowheads="1"/>
          </p:cNvSpPr>
          <p:nvPr/>
        </p:nvSpPr>
        <p:spPr bwMode="auto">
          <a:xfrm>
            <a:off x="2899366" y="3201621"/>
            <a:ext cx="2262503" cy="12003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/>
              <a:t>Old </a:t>
            </a:r>
            <a:r>
              <a:rPr lang="en-GB" dirty="0" err="1" smtClean="0"/>
              <a:t>numerics</a:t>
            </a:r>
            <a:r>
              <a:rPr lang="en-GB" dirty="0" smtClean="0"/>
              <a:t> before CY29R1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Sensitive to vertical resolution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44457" name="Text Box 9"/>
          <p:cNvSpPr txBox="1">
            <a:spLocks noChangeArrowheads="1"/>
          </p:cNvSpPr>
          <p:nvPr/>
        </p:nvSpPr>
        <p:spPr bwMode="auto">
          <a:xfrm>
            <a:off x="180304" y="4417457"/>
            <a:ext cx="2408349" cy="144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200" dirty="0"/>
              <a:t>100 </a:t>
            </a:r>
            <a:r>
              <a:rPr lang="en-GB" sz="2200" dirty="0" smtClean="0"/>
              <a:t>vertical levels (black) </a:t>
            </a:r>
            <a:r>
              <a:rPr lang="en-GB" sz="2200" dirty="0" smtClean="0">
                <a:solidFill>
                  <a:srgbClr val="0000FF"/>
                </a:solidFill>
              </a:rPr>
              <a:t>versus</a:t>
            </a:r>
          </a:p>
          <a:p>
            <a:r>
              <a:rPr lang="en-GB" sz="2200" dirty="0" smtClean="0"/>
              <a:t> </a:t>
            </a:r>
            <a:r>
              <a:rPr lang="en-GB" sz="2200" dirty="0" smtClean="0">
                <a:solidFill>
                  <a:srgbClr val="FF0000"/>
                </a:solidFill>
              </a:rPr>
              <a:t>50 vertical levels (red)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744458" name="Text Box 10"/>
          <p:cNvSpPr txBox="1">
            <a:spLocks noChangeArrowheads="1"/>
          </p:cNvSpPr>
          <p:nvPr/>
        </p:nvSpPr>
        <p:spPr bwMode="auto">
          <a:xfrm>
            <a:off x="380501" y="1715037"/>
            <a:ext cx="7887735" cy="83099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9875" indent="-269875" algn="l">
              <a:buFont typeface="Arial" pitchFamily="34" charset="0"/>
              <a:buChar char="•"/>
            </a:pPr>
            <a:r>
              <a:rPr lang="en-GB" sz="2400" dirty="0" smtClean="0"/>
              <a:t>Important to have a sedimentation scheme that is not sensitive to vertical resolution and </a:t>
            </a:r>
            <a:r>
              <a:rPr lang="en-GB" sz="2400" dirty="0" err="1" smtClean="0"/>
              <a:t>timestep</a:t>
            </a:r>
            <a:r>
              <a:rPr lang="en-GB" sz="2400" dirty="0" smtClean="0"/>
              <a:t>.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807839" y="3212353"/>
            <a:ext cx="2262503" cy="12003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/>
              <a:t>Implicit forward-in-time upstream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Not sensitive to vertical resolution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77801" y="152400"/>
            <a:ext cx="76010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3600" dirty="0" smtClean="0">
                <a:solidFill>
                  <a:srgbClr val="FF0000"/>
                </a:solidFill>
                <a:latin typeface="Arial" charset="0"/>
              </a:rPr>
              <a:t>Ice Sedimentation: 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Improved </a:t>
            </a:r>
            <a:r>
              <a:rPr lang="en-US" sz="3200" dirty="0" err="1" smtClean="0">
                <a:solidFill>
                  <a:srgbClr val="FF0000"/>
                </a:solidFill>
                <a:latin typeface="Arial" charset="0"/>
              </a:rPr>
              <a:t>numerics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 in SCM cirrus case</a:t>
            </a:r>
            <a:endParaRPr lang="en-US" sz="28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16792" y="3321691"/>
            <a:ext cx="2408349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200" dirty="0" smtClean="0"/>
              <a:t>Vertical profile of ice water content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42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25ADDA-CB21-4D7F-8758-951BC86F74E2}" type="slidenum">
              <a:rPr lang="en-GB"/>
              <a:pPr/>
              <a:t>35</a:t>
            </a:fld>
            <a:endParaRPr lang="en-GB"/>
          </a:p>
        </p:txBody>
      </p:sp>
      <p:sp>
        <p:nvSpPr>
          <p:cNvPr id="380930" name="Rectangle 51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Falling Precipitation</a:t>
            </a:r>
          </a:p>
        </p:txBody>
      </p:sp>
      <p:sp>
        <p:nvSpPr>
          <p:cNvPr id="92166" name="Text Box 5126"/>
          <p:cNvSpPr txBox="1">
            <a:spLocks noChangeArrowheads="1"/>
          </p:cNvSpPr>
          <p:nvPr/>
        </p:nvSpPr>
        <p:spPr bwMode="auto">
          <a:xfrm>
            <a:off x="285812" y="6313439"/>
            <a:ext cx="5588133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 dirty="0" smtClean="0">
                <a:latin typeface="Helvetica" pitchFamily="34" charset="0"/>
              </a:rPr>
              <a:t>Courtesy R Hogan, University of Reading,  </a:t>
            </a:r>
            <a:r>
              <a:rPr lang="en-GB" sz="1400" dirty="0">
                <a:latin typeface="Helvetica" pitchFamily="34" charset="0"/>
              </a:rPr>
              <a:t>www.met.rdg.ac.uk/radar</a:t>
            </a:r>
          </a:p>
        </p:txBody>
      </p:sp>
      <p:pic>
        <p:nvPicPr>
          <p:cNvPr id="92170" name="Picture 5130" descr="Z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4785" y="2064786"/>
            <a:ext cx="6375498" cy="3407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126"/>
          <p:cNvSpPr txBox="1">
            <a:spLocks noChangeArrowheads="1"/>
          </p:cNvSpPr>
          <p:nvPr/>
        </p:nvSpPr>
        <p:spPr bwMode="auto">
          <a:xfrm>
            <a:off x="-84408" y="4426024"/>
            <a:ext cx="1221332" cy="27699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latin typeface="Helvetica" pitchFamily="34" charset="0"/>
              </a:rPr>
              <a:t>Melting layer</a:t>
            </a:r>
            <a:endParaRPr lang="en-GB" sz="1200" dirty="0">
              <a:latin typeface="Helvetica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010312" y="4589158"/>
            <a:ext cx="466796" cy="250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 Box 5126"/>
          <p:cNvSpPr txBox="1">
            <a:spLocks noChangeArrowheads="1"/>
          </p:cNvSpPr>
          <p:nvPr/>
        </p:nvSpPr>
        <p:spPr bwMode="auto">
          <a:xfrm>
            <a:off x="293071" y="3256068"/>
            <a:ext cx="855574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  <a:latin typeface="Helvetica" pitchFamily="34" charset="0"/>
              </a:rPr>
              <a:t>Ice</a:t>
            </a:r>
            <a:endParaRPr lang="en-GB" sz="1400" b="1" dirty="0">
              <a:solidFill>
                <a:srgbClr val="0000FF"/>
              </a:solidFill>
              <a:latin typeface="Helvetica" pitchFamily="34" charset="0"/>
            </a:endParaRPr>
          </a:p>
        </p:txBody>
      </p:sp>
      <p:sp>
        <p:nvSpPr>
          <p:cNvPr id="19" name="Text Box 5126"/>
          <p:cNvSpPr txBox="1">
            <a:spLocks noChangeArrowheads="1"/>
          </p:cNvSpPr>
          <p:nvPr/>
        </p:nvSpPr>
        <p:spPr bwMode="auto">
          <a:xfrm>
            <a:off x="304794" y="3971171"/>
            <a:ext cx="855574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  <a:latin typeface="Helvetica" pitchFamily="34" charset="0"/>
              </a:rPr>
              <a:t>Snow</a:t>
            </a:r>
            <a:endParaRPr lang="en-GB" sz="1400" b="1" dirty="0">
              <a:solidFill>
                <a:srgbClr val="0000FF"/>
              </a:solidFill>
              <a:latin typeface="Helvetica" pitchFamily="34" charset="0"/>
            </a:endParaRPr>
          </a:p>
        </p:txBody>
      </p:sp>
      <p:sp>
        <p:nvSpPr>
          <p:cNvPr id="20" name="Text Box 5126"/>
          <p:cNvSpPr txBox="1">
            <a:spLocks noChangeArrowheads="1"/>
          </p:cNvSpPr>
          <p:nvPr/>
        </p:nvSpPr>
        <p:spPr bwMode="auto">
          <a:xfrm>
            <a:off x="316516" y="4728479"/>
            <a:ext cx="855574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  <a:latin typeface="Helvetica" pitchFamily="34" charset="0"/>
              </a:rPr>
              <a:t>Rain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6BD448-C7D1-4AB7-8A3A-BA1CB6954CAA}" type="slidenum">
              <a:rPr lang="en-GB"/>
              <a:pPr/>
              <a:t>36</a:t>
            </a:fld>
            <a:endParaRPr lang="en-GB"/>
          </a:p>
        </p:txBody>
      </p:sp>
      <p:pic>
        <p:nvPicPr>
          <p:cNvPr id="98307" name="Picture 2" descr="rain_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00" y="-4763"/>
            <a:ext cx="10171113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051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2751138"/>
            <a:ext cx="8839200" cy="838200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Microphysics -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snow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6175" y="4064000"/>
            <a:ext cx="4060825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snow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4064000"/>
            <a:ext cx="4060825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snow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9975" y="4140200"/>
            <a:ext cx="4060825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 descr="snow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39975" y="4140200"/>
            <a:ext cx="4060825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snow4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39975" y="4140200"/>
            <a:ext cx="4060825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snow3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9975" y="4140200"/>
            <a:ext cx="4060825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snow2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39975" y="4064000"/>
            <a:ext cx="406082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snow1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16113" y="4038600"/>
            <a:ext cx="49307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6525" y="44450"/>
            <a:ext cx="6748463" cy="752475"/>
          </a:xfrm>
        </p:spPr>
        <p:txBody>
          <a:bodyPr/>
          <a:lstStyle/>
          <a:p>
            <a:r>
              <a:rPr lang="en-GB" sz="3200" b="1" smtClean="0">
                <a:ea typeface="ＭＳ Ｐゴシック" pitchFamily="-107" charset="-128"/>
              </a:rPr>
              <a:t>From global to micro-scales</a:t>
            </a:r>
            <a:endParaRPr lang="en-GB" sz="4400" smtClean="0">
              <a:ea typeface="ＭＳ Ｐゴシック" pitchFamily="-107" charset="-128"/>
            </a:endParaRPr>
          </a:p>
        </p:txBody>
      </p:sp>
      <p:pic>
        <p:nvPicPr>
          <p:cNvPr id="5" name="Picture 2" descr="Clouds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73350" y="1143000"/>
            <a:ext cx="174625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132638" y="3886200"/>
            <a:ext cx="15541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-5400000">
            <a:off x="76200" y="4724400"/>
            <a:ext cx="1981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Satsimobs56IR_SatView_oper_2011100100Fc_12.png"/>
          <p:cNvPicPr>
            <a:picLocks noChangeAspect="1"/>
          </p:cNvPicPr>
          <p:nvPr/>
        </p:nvPicPr>
        <p:blipFill>
          <a:blip r:embed="rId14"/>
          <a:srcRect l="3333" t="12547" r="54167" b="2776"/>
          <a:stretch>
            <a:fillRect/>
          </a:stretch>
        </p:blipFill>
        <p:spPr bwMode="auto">
          <a:xfrm>
            <a:off x="185738" y="990600"/>
            <a:ext cx="20923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7086600" y="1066800"/>
            <a:ext cx="1143000" cy="2590800"/>
            <a:chOff x="5867400" y="838200"/>
            <a:chExt cx="1193800" cy="2865437"/>
          </a:xfrm>
        </p:grpSpPr>
        <p:pic>
          <p:nvPicPr>
            <p:cNvPr id="25625" name="Picture 16" descr="snow"/>
            <p:cNvPicPr>
              <a:picLocks noChangeAspect="1" noChangeArrowheads="1"/>
            </p:cNvPicPr>
            <p:nvPr/>
          </p:nvPicPr>
          <p:blipFill>
            <a:blip r:embed="rId15"/>
            <a:srcRect l="6282" t="2000" r="63568" b="9384"/>
            <a:stretch>
              <a:fillRect/>
            </a:stretch>
          </p:blipFill>
          <p:spPr bwMode="auto">
            <a:xfrm>
              <a:off x="5867400" y="838200"/>
              <a:ext cx="1193800" cy="2865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6" name="Picture 16" descr="snow"/>
            <p:cNvPicPr>
              <a:picLocks noChangeAspect="1" noChangeArrowheads="1"/>
            </p:cNvPicPr>
            <p:nvPr/>
          </p:nvPicPr>
          <p:blipFill>
            <a:blip r:embed="rId15"/>
            <a:srcRect l="8501" t="17365" r="70622" b="54948"/>
            <a:stretch>
              <a:fillRect/>
            </a:stretch>
          </p:blipFill>
          <p:spPr bwMode="auto">
            <a:xfrm rot="-9969827">
              <a:off x="6491390" y="3013219"/>
              <a:ext cx="397857" cy="42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16" descr="snow"/>
            <p:cNvPicPr>
              <a:picLocks noChangeAspect="1" noChangeArrowheads="1"/>
            </p:cNvPicPr>
            <p:nvPr/>
          </p:nvPicPr>
          <p:blipFill>
            <a:blip r:embed="rId15"/>
            <a:srcRect l="8826" t="39679" r="70622" b="28915"/>
            <a:stretch>
              <a:fillRect/>
            </a:stretch>
          </p:blipFill>
          <p:spPr bwMode="auto">
            <a:xfrm rot="-9969827">
              <a:off x="6001945" y="3136476"/>
              <a:ext cx="364698" cy="329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8" name="Picture 16" descr="snow"/>
            <p:cNvPicPr>
              <a:picLocks noChangeAspect="1" noChangeArrowheads="1"/>
            </p:cNvPicPr>
            <p:nvPr/>
          </p:nvPicPr>
          <p:blipFill>
            <a:blip r:embed="rId15"/>
            <a:srcRect l="8826" t="39679" r="70622" b="28915"/>
            <a:stretch>
              <a:fillRect/>
            </a:stretch>
          </p:blipFill>
          <p:spPr bwMode="auto">
            <a:xfrm rot="-2657176">
              <a:off x="6540364" y="2104243"/>
              <a:ext cx="364698" cy="329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9" name="Picture 16" descr="snow"/>
            <p:cNvPicPr>
              <a:picLocks noChangeAspect="1" noChangeArrowheads="1"/>
            </p:cNvPicPr>
            <p:nvPr/>
          </p:nvPicPr>
          <p:blipFill>
            <a:blip r:embed="rId15"/>
            <a:srcRect l="8501" t="17365" r="70622" b="54948"/>
            <a:stretch>
              <a:fillRect/>
            </a:stretch>
          </p:blipFill>
          <p:spPr bwMode="auto">
            <a:xfrm rot="-9969827">
              <a:off x="6271880" y="1012234"/>
              <a:ext cx="207805" cy="221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30" name="Picture 16" descr="snow"/>
            <p:cNvPicPr>
              <a:picLocks noChangeAspect="1" noChangeArrowheads="1"/>
            </p:cNvPicPr>
            <p:nvPr/>
          </p:nvPicPr>
          <p:blipFill>
            <a:blip r:embed="rId15"/>
            <a:srcRect l="8501" t="17365" r="70622" b="54948"/>
            <a:stretch>
              <a:fillRect/>
            </a:stretch>
          </p:blipFill>
          <p:spPr bwMode="auto">
            <a:xfrm rot="-6392525">
              <a:off x="6678608" y="2790727"/>
              <a:ext cx="155530" cy="165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31" name="Picture 16" descr="snow"/>
            <p:cNvPicPr>
              <a:picLocks noChangeAspect="1" noChangeArrowheads="1"/>
            </p:cNvPicPr>
            <p:nvPr/>
          </p:nvPicPr>
          <p:blipFill>
            <a:blip r:embed="rId15"/>
            <a:srcRect l="8826" t="39679" r="70622" b="28915"/>
            <a:stretch>
              <a:fillRect/>
            </a:stretch>
          </p:blipFill>
          <p:spPr bwMode="auto">
            <a:xfrm rot="7439639">
              <a:off x="6602650" y="1135634"/>
              <a:ext cx="319955" cy="289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4" name="Picture 3" descr="cloud-6ga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856163" y="1143000"/>
            <a:ext cx="1849437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 flipV="1">
            <a:off x="2292350" y="1798638"/>
            <a:ext cx="381000" cy="258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>
            <a:off x="4419600" y="1798638"/>
            <a:ext cx="4365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2" name="Straight Arrow Connector 41"/>
          <p:cNvCxnSpPr>
            <a:cxnSpLocks noChangeShapeType="1"/>
          </p:cNvCxnSpPr>
          <p:nvPr/>
        </p:nvCxnSpPr>
        <p:spPr bwMode="auto">
          <a:xfrm>
            <a:off x="6705600" y="1798638"/>
            <a:ext cx="381000" cy="563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" name="Straight Arrow Connector 43"/>
          <p:cNvCxnSpPr>
            <a:cxnSpLocks noChangeShapeType="1"/>
          </p:cNvCxnSpPr>
          <p:nvPr/>
        </p:nvCxnSpPr>
        <p:spPr bwMode="auto">
          <a:xfrm rot="16200000" flipH="1">
            <a:off x="7627938" y="3590925"/>
            <a:ext cx="228600" cy="2508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6" name="Straight Arrow Connector 45"/>
          <p:cNvCxnSpPr>
            <a:cxnSpLocks noChangeShapeType="1"/>
          </p:cNvCxnSpPr>
          <p:nvPr/>
        </p:nvCxnSpPr>
        <p:spPr bwMode="auto">
          <a:xfrm rot="5400000">
            <a:off x="7235825" y="4821238"/>
            <a:ext cx="312738" cy="1033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8" name="Straight Arrow Connector 47"/>
          <p:cNvCxnSpPr>
            <a:cxnSpLocks noChangeShapeType="1"/>
          </p:cNvCxnSpPr>
          <p:nvPr/>
        </p:nvCxnSpPr>
        <p:spPr bwMode="auto">
          <a:xfrm rot="10800000">
            <a:off x="1600200" y="5257800"/>
            <a:ext cx="315913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9" name="TextBox 48"/>
          <p:cNvSpPr txBox="1"/>
          <p:nvPr/>
        </p:nvSpPr>
        <p:spPr>
          <a:xfrm>
            <a:off x="5356225" y="6502400"/>
            <a:ext cx="17811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200" dirty="0" err="1">
                <a:latin typeface="+mj-lt"/>
                <a:ea typeface="ＭＳ Ｐゴシック" charset="-128"/>
                <a:cs typeface="ＭＳ Ｐゴシック" charset="-128"/>
              </a:rPr>
              <a:t>emu.arsusda.gov</a:t>
            </a:r>
            <a:endParaRPr lang="en-US" sz="1200" dirty="0"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01888" y="2733675"/>
            <a:ext cx="4335462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/>
            <a:r>
              <a:rPr lang="en-US" sz="2800">
                <a:latin typeface="Arial" charset="0"/>
              </a:rPr>
              <a:t>Hugely complex system. Need to simplify!</a:t>
            </a:r>
            <a:endParaRPr lang="en-US" sz="2800" baseline="30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F6C1CF-967B-46FC-850C-170803DAEAC0}" type="slidenum">
              <a:rPr lang="en-GB"/>
              <a:pPr/>
              <a:t>38</a:t>
            </a:fld>
            <a:endParaRPr lang="en-GB"/>
          </a:p>
        </p:txBody>
      </p:sp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00025"/>
            <a:ext cx="7696200" cy="8382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Summary</a:t>
            </a:r>
          </a:p>
        </p:txBody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9425" y="1325563"/>
            <a:ext cx="8382000" cy="4648200"/>
          </a:xfrm>
        </p:spPr>
        <p:txBody>
          <a:bodyPr/>
          <a:lstStyle/>
          <a:p>
            <a:r>
              <a:rPr lang="en-GB" dirty="0" err="1" smtClean="0"/>
              <a:t>Parametrization</a:t>
            </a:r>
            <a:r>
              <a:rPr lang="en-GB" dirty="0" smtClean="0"/>
              <a:t> of cloud and precipitation microphysical processes: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N</a:t>
            </a:r>
            <a:r>
              <a:rPr lang="en-GB" sz="2000" dirty="0" err="1" smtClean="0">
                <a:solidFill>
                  <a:srgbClr val="0000FF"/>
                </a:solidFill>
              </a:rPr>
              <a:t>eed</a:t>
            </a:r>
            <a:r>
              <a:rPr lang="en-GB" sz="2000" dirty="0" smtClean="0">
                <a:solidFill>
                  <a:srgbClr val="0000FF"/>
                </a:solidFill>
              </a:rPr>
              <a:t> to simplify a complex system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</a:rPr>
              <a:t>Accuracy vs. complexity vs. computational efficiency trade off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A</a:t>
            </a:r>
            <a:r>
              <a:rPr lang="en-GB" sz="2000" dirty="0" err="1" smtClean="0">
                <a:solidFill>
                  <a:srgbClr val="0000FF"/>
                </a:solidFill>
              </a:rPr>
              <a:t>ppropriate</a:t>
            </a:r>
            <a:r>
              <a:rPr lang="en-GB" sz="2000" dirty="0" smtClean="0">
                <a:solidFill>
                  <a:srgbClr val="0000FF"/>
                </a:solidFill>
              </a:rPr>
              <a:t> for the application and </a:t>
            </a:r>
            <a:r>
              <a:rPr lang="en-US" sz="2000" dirty="0" smtClean="0">
                <a:solidFill>
                  <a:srgbClr val="0000FF"/>
                </a:solidFill>
              </a:rPr>
              <a:t>no</a:t>
            </a:r>
            <a:r>
              <a:rPr lang="en-GB" sz="2000" dirty="0" smtClean="0">
                <a:solidFill>
                  <a:srgbClr val="0000FF"/>
                </a:solidFill>
              </a:rPr>
              <a:t> more complexity than can be constrained and understood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</a:rPr>
              <a:t>Dynamical interactions (latent heating), </a:t>
            </a:r>
            <a:r>
              <a:rPr lang="en-GB" sz="2000" dirty="0" err="1" smtClean="0">
                <a:solidFill>
                  <a:srgbClr val="0000FF"/>
                </a:solidFill>
              </a:rPr>
              <a:t>radiative</a:t>
            </a:r>
            <a:r>
              <a:rPr lang="en-GB" sz="2000" dirty="0" smtClean="0">
                <a:solidFill>
                  <a:srgbClr val="0000FF"/>
                </a:solidFill>
              </a:rPr>
              <a:t> interactions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Still many uncertainties (particularly ice phase)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Particular active area of research is aerosol-microphysics interactions.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M</a:t>
            </a:r>
            <a:r>
              <a:rPr lang="en-GB" sz="2000" dirty="0" err="1" smtClean="0">
                <a:solidFill>
                  <a:srgbClr val="0000FF"/>
                </a:solidFill>
              </a:rPr>
              <a:t>icrophysics</a:t>
            </a:r>
            <a:r>
              <a:rPr lang="en-GB" sz="2000" dirty="0" smtClean="0">
                <a:solidFill>
                  <a:srgbClr val="0000FF"/>
                </a:solidFill>
              </a:rPr>
              <a:t> often driven by small scale dynamics – how do we represent this in models</a:t>
            </a:r>
            <a:r>
              <a:rPr lang="en-US" sz="2000" dirty="0" smtClean="0">
                <a:solidFill>
                  <a:srgbClr val="0000FF"/>
                </a:solidFill>
              </a:rPr>
              <a:t>…..</a:t>
            </a:r>
            <a:endParaRPr lang="en-GB" sz="2000" dirty="0" smtClean="0"/>
          </a:p>
          <a:p>
            <a:r>
              <a:rPr lang="en-GB" sz="2000" dirty="0" smtClean="0"/>
              <a:t>Next lecture: Cloud Cover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Sub-grid scale heterogeneity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Linking the micro-scale to the macro-scale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BCBF71-0EBD-44FF-BB22-C56CF84C25C2}" type="slidenum">
              <a:rPr lang="en-GB"/>
              <a:pPr/>
              <a:t>39</a:t>
            </a:fld>
            <a:endParaRPr lang="en-GB"/>
          </a:p>
        </p:txBody>
      </p:sp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References</a:t>
            </a:r>
          </a:p>
        </p:txBody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9425" y="1490663"/>
            <a:ext cx="8382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GB" dirty="0" smtClean="0"/>
              <a:t>Reference books for cloud and precipitation microphysics: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err="1" smtClean="0"/>
              <a:t>Pruppacher</a:t>
            </a:r>
            <a:r>
              <a:rPr lang="en-GB" sz="1600" dirty="0" smtClean="0"/>
              <a:t>. H. R. and J. D. </a:t>
            </a:r>
            <a:r>
              <a:rPr lang="en-GB" sz="1600" dirty="0" err="1" smtClean="0"/>
              <a:t>Klett</a:t>
            </a:r>
            <a:r>
              <a:rPr lang="en-GB" sz="1600" dirty="0" smtClean="0"/>
              <a:t> (1998). </a:t>
            </a:r>
            <a:r>
              <a:rPr lang="en-GB" sz="1600" i="1" dirty="0" smtClean="0"/>
              <a:t>Microphysics of Clouds and Precipitation</a:t>
            </a:r>
            <a:r>
              <a:rPr lang="en-GB" sz="1600" dirty="0" smtClean="0"/>
              <a:t> (</a:t>
            </a:r>
            <a:r>
              <a:rPr lang="en-GB" sz="1600" i="1" dirty="0" smtClean="0"/>
              <a:t>2</a:t>
            </a:r>
            <a:r>
              <a:rPr lang="en-GB" sz="1600" i="1" baseline="30000" dirty="0" smtClean="0"/>
              <a:t>nd</a:t>
            </a:r>
            <a:r>
              <a:rPr lang="en-GB" sz="1600" i="1" dirty="0" smtClean="0"/>
              <a:t> Ed)</a:t>
            </a:r>
            <a:r>
              <a:rPr lang="en-GB" sz="1600" dirty="0" smtClean="0"/>
              <a:t>. </a:t>
            </a:r>
            <a:r>
              <a:rPr lang="en-GB" sz="1600" dirty="0" err="1" smtClean="0"/>
              <a:t>Kluwer</a:t>
            </a:r>
            <a:r>
              <a:rPr lang="en-GB" sz="1600" dirty="0" smtClean="0"/>
              <a:t> Academic Publishers.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smtClean="0"/>
              <a:t>Rogers, R. R. and M. K. </a:t>
            </a:r>
            <a:r>
              <a:rPr lang="en-GB" sz="1600" dirty="0" err="1" smtClean="0"/>
              <a:t>Yau</a:t>
            </a:r>
            <a:r>
              <a:rPr lang="en-GB" sz="1600" dirty="0" smtClean="0"/>
              <a:t>, (1989). </a:t>
            </a:r>
            <a:r>
              <a:rPr lang="en-GB" sz="1600" i="1" dirty="0" smtClean="0"/>
              <a:t>A Short Course in Cloud Physics</a:t>
            </a:r>
            <a:r>
              <a:rPr lang="en-GB" sz="1600" dirty="0" smtClean="0"/>
              <a:t> (</a:t>
            </a:r>
            <a:r>
              <a:rPr lang="en-GB" sz="1600" i="1" dirty="0" smtClean="0"/>
              <a:t>3</a:t>
            </a:r>
            <a:r>
              <a:rPr lang="en-GB" sz="1600" i="1" baseline="30000" dirty="0" smtClean="0"/>
              <a:t>rd</a:t>
            </a:r>
            <a:r>
              <a:rPr lang="en-GB" sz="1600" i="1" dirty="0" smtClean="0"/>
              <a:t> Ed</a:t>
            </a:r>
            <a:r>
              <a:rPr lang="en-GB" sz="1600" dirty="0" smtClean="0"/>
              <a:t>.) Butterworth-Heinemann Publications.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smtClean="0"/>
              <a:t>Mason, B. J., (1971). </a:t>
            </a:r>
            <a:r>
              <a:rPr lang="en-GB" sz="1600" i="1" dirty="0" smtClean="0"/>
              <a:t>The Physics of Clouds</a:t>
            </a:r>
            <a:r>
              <a:rPr lang="en-GB" sz="1600" dirty="0" smtClean="0"/>
              <a:t>. Oxford University Press. 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smtClean="0"/>
              <a:t>Hobbs, P. V., (1993). </a:t>
            </a:r>
            <a:r>
              <a:rPr lang="en-GB" sz="1600" i="1" dirty="0" smtClean="0"/>
              <a:t>Aerosol-Cloud-Climate Interactions</a:t>
            </a:r>
            <a:r>
              <a:rPr lang="en-GB" sz="1600" dirty="0" smtClean="0"/>
              <a:t>. Academic Press. 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err="1" smtClean="0"/>
              <a:t>Houze</a:t>
            </a:r>
            <a:r>
              <a:rPr lang="en-GB" sz="1600" dirty="0" smtClean="0"/>
              <a:t>, Jr., R. A., (1994). </a:t>
            </a:r>
            <a:r>
              <a:rPr lang="en-GB" sz="1600" i="1" dirty="0" smtClean="0"/>
              <a:t>Cloud Dynamics. </a:t>
            </a:r>
            <a:r>
              <a:rPr lang="en-GB" sz="1600" dirty="0" smtClean="0"/>
              <a:t>Academic Press.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err="1" smtClean="0"/>
              <a:t>Straka</a:t>
            </a:r>
            <a:r>
              <a:rPr lang="en-GB" sz="1600" dirty="0" smtClean="0"/>
              <a:t>, J., (2009). </a:t>
            </a:r>
            <a:r>
              <a:rPr lang="en-GB" sz="1600" i="1" dirty="0" smtClean="0"/>
              <a:t>Cloud and Precipitation Microphysics: Principles and Parameterizations</a:t>
            </a:r>
            <a:r>
              <a:rPr lang="en-GB" sz="1600" dirty="0" smtClean="0"/>
              <a:t>. Cambridge University </a:t>
            </a:r>
            <a:r>
              <a:rPr lang="en-GB" sz="1600" smtClean="0"/>
              <a:t>Press.</a:t>
            </a:r>
          </a:p>
          <a:p>
            <a:pPr>
              <a:buFontTx/>
              <a:buNone/>
            </a:pPr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EFEDD9-5F1C-4CDD-B67F-B2854E21E904}" type="slidenum">
              <a:rPr lang="en-GB"/>
              <a:pPr/>
              <a:t>4</a:t>
            </a:fld>
            <a:endParaRPr lang="en-GB"/>
          </a:p>
        </p:txBody>
      </p:sp>
      <p:pic>
        <p:nvPicPr>
          <p:cNvPr id="65539" name="Picture 7" descr="kepl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1588" y="1509713"/>
            <a:ext cx="6489700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1700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0487" tIns="44450" rIns="90487" bIns="44450"/>
          <a:lstStyle/>
          <a:p>
            <a: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First recorded mention of the “six-cornered </a:t>
            </a:r>
            <a:r>
              <a:rPr lang="en-GB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nowflake” - </a:t>
            </a:r>
            <a:r>
              <a:rPr lang="en-GB" sz="3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Kepler</a:t>
            </a:r>
            <a:r>
              <a:rPr lang="en-GB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(1611) </a:t>
            </a:r>
            <a:endParaRPr lang="en-GB" sz="3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CD6B39-EBFF-4479-98F3-A426E5E83002}" type="slidenum">
              <a:rPr lang="en-GB"/>
              <a:pPr/>
              <a:t>5</a:t>
            </a:fld>
            <a:endParaRPr lang="en-GB"/>
          </a:p>
        </p:txBody>
      </p:sp>
      <p:sp>
        <p:nvSpPr>
          <p:cNvPr id="5427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" y="50800"/>
            <a:ext cx="8113713" cy="708025"/>
          </a:xfrm>
        </p:spPr>
        <p:txBody>
          <a:bodyPr lIns="90487" tIns="44450" rIns="90487" bIns="44450"/>
          <a:lstStyle/>
          <a:p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“The Six-Cornered Snowflake”</a:t>
            </a:r>
          </a:p>
        </p:txBody>
      </p:sp>
      <p:sp>
        <p:nvSpPr>
          <p:cNvPr id="66564" name="Text Box 16"/>
          <p:cNvSpPr txBox="1">
            <a:spLocks noChangeArrowheads="1"/>
          </p:cNvSpPr>
          <p:nvPr/>
        </p:nvSpPr>
        <p:spPr bwMode="auto">
          <a:xfrm>
            <a:off x="6915150" y="6257925"/>
            <a:ext cx="2427288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Times" pitchFamily="18" charset="0"/>
              </a:rPr>
              <a:t>www.snowcrystals.com</a:t>
            </a:r>
          </a:p>
          <a:p>
            <a:r>
              <a:rPr lang="en-GB" sz="1600">
                <a:latin typeface="Times" pitchFamily="18" charset="0"/>
              </a:rPr>
              <a:t>Ken Libbricht</a:t>
            </a:r>
          </a:p>
        </p:txBody>
      </p:sp>
      <p:pic>
        <p:nvPicPr>
          <p:cNvPr id="66565" name="Picture 10" descr="w031230b0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3438" y="1252538"/>
            <a:ext cx="4856162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w050207d1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3" y="1250950"/>
            <a:ext cx="1887537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w031224a1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64363" y="4656138"/>
            <a:ext cx="1925637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w031224c1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3" y="4697413"/>
            <a:ext cx="1897062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w041219d00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59600" y="1268413"/>
            <a:ext cx="1931988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3" descr="w050118a08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62775" y="3009900"/>
            <a:ext cx="1924050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 descr="w050207a05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3" y="3001963"/>
            <a:ext cx="1885950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7" descr="icelattice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25" y="1319213"/>
            <a:ext cx="4779963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w031224a1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8425" y="1233488"/>
            <a:ext cx="6505575" cy="56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6E8DE2-BC58-4CE5-A33B-5FE420438E62}" type="slidenum">
              <a:rPr lang="en-GB"/>
              <a:pPr/>
              <a:t>6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239838"/>
            <a:ext cx="2900363" cy="56181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endParaRPr lang="en-GB" sz="2000">
              <a:latin typeface="Helvetica" pitchFamily="34" charset="0"/>
            </a:endParaRPr>
          </a:p>
          <a:p>
            <a:pPr marL="290513" indent="-290513" defTabSz="762000">
              <a:spcBef>
                <a:spcPct val="20000"/>
              </a:spcBef>
              <a:buSzPct val="150000"/>
            </a:pPr>
            <a:endParaRPr lang="en-GB" sz="2000">
              <a:latin typeface="Helvetica" pitchFamily="34" charset="0"/>
            </a:endParaRPr>
          </a:p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r>
              <a:rPr lang="en-GB" sz="2000">
                <a:latin typeface="Helvetica" pitchFamily="34" charset="0"/>
              </a:rPr>
              <a:t>Ice nucleation </a:t>
            </a:r>
          </a:p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endParaRPr lang="en-GB" sz="2000">
              <a:latin typeface="Helvetica" pitchFamily="34" charset="0"/>
            </a:endParaRPr>
          </a:p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r>
              <a:rPr lang="en-GB" sz="2000">
                <a:latin typeface="Helvetica" pitchFamily="34" charset="0"/>
              </a:rPr>
              <a:t>Depositional Growth (and sublimation)</a:t>
            </a:r>
          </a:p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endParaRPr lang="en-GB" sz="2000">
              <a:latin typeface="Helvetica" pitchFamily="34" charset="0"/>
            </a:endParaRPr>
          </a:p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r>
              <a:rPr lang="en-GB" sz="2000">
                <a:latin typeface="Helvetica" pitchFamily="34" charset="0"/>
              </a:rPr>
              <a:t>Collection (aggregation/riming)</a:t>
            </a:r>
          </a:p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endParaRPr lang="en-GB" sz="2000">
              <a:latin typeface="Helvetica" pitchFamily="34" charset="0"/>
            </a:endParaRPr>
          </a:p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r>
              <a:rPr lang="en-GB" sz="2000">
                <a:latin typeface="Helvetica" pitchFamily="34" charset="0"/>
              </a:rPr>
              <a:t>Splintering</a:t>
            </a:r>
          </a:p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endParaRPr lang="en-GB" sz="2000">
              <a:latin typeface="Helvetica" pitchFamily="34" charset="0"/>
            </a:endParaRPr>
          </a:p>
          <a:p>
            <a:pPr marL="290513" indent="-290513" defTabSz="762000">
              <a:spcBef>
                <a:spcPct val="20000"/>
              </a:spcBef>
              <a:buSzPct val="150000"/>
              <a:buFontTx/>
              <a:buChar char="•"/>
            </a:pPr>
            <a:r>
              <a:rPr lang="en-GB" sz="2000">
                <a:latin typeface="Helvetica" pitchFamily="34" charset="0"/>
              </a:rPr>
              <a:t>Melting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46075" y="198438"/>
            <a:ext cx="81137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r>
              <a:rPr lang="en-GB" sz="36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Eras Bd BT" pitchFamily="34" charset="0"/>
              </a:rPr>
              <a:t>Ice Microphysical Processes</a:t>
            </a:r>
          </a:p>
        </p:txBody>
      </p:sp>
      <p:cxnSp>
        <p:nvCxnSpPr>
          <p:cNvPr id="67590" name="Straight Arrow Connector 8"/>
          <p:cNvCxnSpPr>
            <a:cxnSpLocks noChangeShapeType="1"/>
          </p:cNvCxnSpPr>
          <p:nvPr/>
        </p:nvCxnSpPr>
        <p:spPr bwMode="auto">
          <a:xfrm>
            <a:off x="2022475" y="2206625"/>
            <a:ext cx="3908425" cy="177641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7591" name="Straight Arrow Connector 10"/>
          <p:cNvCxnSpPr>
            <a:cxnSpLocks noChangeShapeType="1"/>
          </p:cNvCxnSpPr>
          <p:nvPr/>
        </p:nvCxnSpPr>
        <p:spPr bwMode="auto">
          <a:xfrm>
            <a:off x="2540000" y="3205163"/>
            <a:ext cx="1184275" cy="6540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830561-A249-4304-B2EA-68F53E1CBD51}" type="slidenum">
              <a:rPr lang="en-GB"/>
              <a:pPr/>
              <a:t>7</a:t>
            </a:fld>
            <a:endParaRPr lang="en-GB"/>
          </a:p>
        </p:txBody>
      </p:sp>
      <p:sp>
        <p:nvSpPr>
          <p:cNvPr id="5447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6075" y="198438"/>
            <a:ext cx="8113713" cy="708025"/>
          </a:xfrm>
        </p:spPr>
        <p:txBody>
          <a:bodyPr lIns="90487" tIns="44450" rIns="90487" bIns="44450"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Ice Nucleation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9075" y="1338263"/>
            <a:ext cx="8763000" cy="2027237"/>
          </a:xfrm>
        </p:spPr>
        <p:txBody>
          <a:bodyPr lIns="90487" tIns="44450" rIns="90487" bIns="44450"/>
          <a:lstStyle/>
          <a:p>
            <a:pPr marL="290513" indent="-290513" defTabSz="762000">
              <a:spcBef>
                <a:spcPts val="1200"/>
              </a:spcBef>
              <a:buSzPct val="150000"/>
            </a:pPr>
            <a:r>
              <a:rPr lang="en-GB" sz="2000" dirty="0" smtClean="0"/>
              <a:t>Droplets do not freeze at 0</a:t>
            </a:r>
            <a:r>
              <a:rPr lang="en-GB" sz="2000" baseline="30000" dirty="0" smtClean="0"/>
              <a:t>o</a:t>
            </a:r>
            <a:r>
              <a:rPr lang="en-GB" sz="2000" dirty="0" smtClean="0"/>
              <a:t>C ! </a:t>
            </a:r>
          </a:p>
          <a:p>
            <a:pPr marL="290513" indent="-290513" defTabSz="762000">
              <a:spcBef>
                <a:spcPts val="1200"/>
              </a:spcBef>
              <a:buSzPct val="150000"/>
            </a:pPr>
            <a:r>
              <a:rPr lang="en-GB" sz="2000" dirty="0" smtClean="0"/>
              <a:t>Ice nucleation processes can be split into </a:t>
            </a:r>
            <a:r>
              <a:rPr lang="en-GB" sz="2000" dirty="0">
                <a:solidFill>
                  <a:srgbClr val="0000FF"/>
                </a:solidFill>
              </a:rPr>
              <a:t>h</a:t>
            </a:r>
            <a:r>
              <a:rPr lang="en-GB" sz="2000" dirty="0" smtClean="0">
                <a:solidFill>
                  <a:srgbClr val="0000FF"/>
                </a:solidFill>
              </a:rPr>
              <a:t>omogeneous</a:t>
            </a:r>
            <a:r>
              <a:rPr lang="en-GB" sz="2000" dirty="0" smtClean="0"/>
              <a:t> and </a:t>
            </a:r>
            <a:r>
              <a:rPr lang="en-GB" sz="2000" dirty="0">
                <a:solidFill>
                  <a:srgbClr val="0000FF"/>
                </a:solidFill>
              </a:rPr>
              <a:t>h</a:t>
            </a:r>
            <a:r>
              <a:rPr lang="en-GB" sz="2000" dirty="0" smtClean="0">
                <a:solidFill>
                  <a:srgbClr val="0000FF"/>
                </a:solidFill>
              </a:rPr>
              <a:t>eterogeneous </a:t>
            </a:r>
            <a:r>
              <a:rPr lang="en-GB" sz="2000" dirty="0" smtClean="0"/>
              <a:t>processes</a:t>
            </a:r>
          </a:p>
          <a:p>
            <a:pPr marL="0" indent="0" defTabSz="762000">
              <a:spcBef>
                <a:spcPts val="1200"/>
              </a:spcBef>
              <a:buSzPct val="150000"/>
              <a:buNone/>
            </a:pPr>
            <a:endParaRPr lang="en-GB" sz="1200" b="1" dirty="0" smtClean="0"/>
          </a:p>
          <a:p>
            <a:pPr marL="0" indent="0" defTabSz="762000">
              <a:spcBef>
                <a:spcPts val="1200"/>
              </a:spcBef>
              <a:buSzPct val="150000"/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Homogeneous nucleation</a:t>
            </a:r>
          </a:p>
          <a:p>
            <a:pPr marL="290513" indent="-290513" defTabSz="762000">
              <a:spcBef>
                <a:spcPts val="1200"/>
              </a:spcBef>
              <a:buSzPct val="150000"/>
            </a:pPr>
            <a:r>
              <a:rPr lang="en-GB" sz="2000" dirty="0" smtClean="0"/>
              <a:t>No preferential nucleation sites (i.e. pure water or solution drop)</a:t>
            </a:r>
          </a:p>
          <a:p>
            <a:pPr marL="290513" indent="-290513" defTabSz="762000">
              <a:spcBef>
                <a:spcPts val="1200"/>
              </a:spcBef>
              <a:buSzPct val="150000"/>
            </a:pPr>
            <a:r>
              <a:rPr lang="en-GB" sz="2000" dirty="0" smtClean="0"/>
              <a:t>Homogeneous freezing of cloud water droplets occurs below about -38</a:t>
            </a:r>
            <a:r>
              <a:rPr lang="en-GB" sz="2000" baseline="30000" dirty="0" smtClean="0"/>
              <a:t>o</a:t>
            </a:r>
            <a:r>
              <a:rPr lang="en-GB" sz="2000" dirty="0" smtClean="0"/>
              <a:t>C, so all ice below this temperature (e.g. water droplets carried upward by convective </a:t>
            </a:r>
            <a:r>
              <a:rPr lang="en-GB" sz="2000" dirty="0" err="1" smtClean="0"/>
              <a:t>updraughts</a:t>
            </a:r>
            <a:r>
              <a:rPr lang="en-GB" sz="2000" dirty="0" smtClean="0"/>
              <a:t>).</a:t>
            </a:r>
          </a:p>
          <a:p>
            <a:pPr marL="290513" indent="-290513" defTabSz="762000">
              <a:spcBef>
                <a:spcPts val="1200"/>
              </a:spcBef>
              <a:buSzPct val="150000"/>
            </a:pPr>
            <a:r>
              <a:rPr lang="en-GB" sz="2000" dirty="0" smtClean="0"/>
              <a:t>Homogeneous nucleation of ice crystals from small aqueous solution drops (haze particles), which have a lower freezing temperature, is dependent on a critical relative humidity above saturation (function of temperature). So new ice cloud formation needs high </a:t>
            </a:r>
            <a:r>
              <a:rPr lang="en-GB" sz="2000" dirty="0" err="1" smtClean="0"/>
              <a:t>supersaturations</a:t>
            </a:r>
            <a:r>
              <a:rPr lang="en-GB" sz="2000" dirty="0" smtClean="0"/>
              <a:t>.</a:t>
            </a:r>
          </a:p>
          <a:p>
            <a:pPr marL="290513" indent="-290513" defTabSz="762000">
              <a:spcBef>
                <a:spcPts val="1200"/>
              </a:spcBef>
              <a:buSzPct val="150000"/>
            </a:pPr>
            <a:r>
              <a:rPr lang="en-GB" sz="2000" dirty="0" smtClean="0"/>
              <a:t>Observations of clear air </a:t>
            </a:r>
            <a:r>
              <a:rPr lang="en-GB" sz="2000" dirty="0" err="1" smtClean="0"/>
              <a:t>supersaturation</a:t>
            </a:r>
            <a:r>
              <a:rPr lang="en-GB" sz="2000" dirty="0" smtClean="0"/>
              <a:t> are common…</a:t>
            </a:r>
          </a:p>
          <a:p>
            <a:pPr marL="290513" indent="-290513" defTabSz="762000">
              <a:spcBef>
                <a:spcPts val="1200"/>
              </a:spcBef>
              <a:buSzPct val="150000"/>
              <a:buNone/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8299CE-4DC6-4CCA-B7E8-089C9B3D05D4}" type="slidenum">
              <a:rPr lang="en-GB"/>
              <a:pPr/>
              <a:t>8</a:t>
            </a:fld>
            <a:endParaRPr lang="en-GB"/>
          </a:p>
        </p:txBody>
      </p:sp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Ice Nucleation:</a:t>
            </a:r>
            <a:b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Homogeneous Nucleation</a:t>
            </a: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22681"/>
            <a:ext cx="5257800" cy="366030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 smtClean="0"/>
              <a:t>At cold temperatures (e.g. upper troposphere) ratio between liquid and ice saturation vapour pressures is large (can support large ice </a:t>
            </a:r>
            <a:r>
              <a:rPr lang="en-GB" sz="2000" dirty="0" err="1" smtClean="0"/>
              <a:t>supersaturations</a:t>
            </a:r>
            <a:r>
              <a:rPr lang="en-GB" sz="2000" dirty="0" smtClean="0"/>
              <a:t>). </a:t>
            </a:r>
          </a:p>
          <a:p>
            <a:pPr>
              <a:lnSpc>
                <a:spcPct val="90000"/>
              </a:lnSpc>
            </a:pPr>
            <a:endParaRPr lang="en-GB" sz="2000" dirty="0" smtClean="0"/>
          </a:p>
          <a:p>
            <a:pPr>
              <a:lnSpc>
                <a:spcPct val="90000"/>
              </a:lnSpc>
            </a:pPr>
            <a:r>
              <a:rPr lang="en-GB" sz="2000" dirty="0" smtClean="0"/>
              <a:t>If air mass is lifted, and does not contain significant liquid particles or ice nuclei, high supersaturations with respect to ice can occur, reaching </a:t>
            </a:r>
            <a:r>
              <a:rPr lang="en-GB" sz="2000" dirty="0" smtClean="0"/>
              <a:t>160%. </a:t>
            </a:r>
            <a:endParaRPr lang="en-GB" sz="2000" dirty="0" smtClean="0"/>
          </a:p>
          <a:p>
            <a:pPr>
              <a:lnSpc>
                <a:spcPct val="90000"/>
              </a:lnSpc>
            </a:pPr>
            <a:endParaRPr lang="en-GB" sz="2000" dirty="0" smtClean="0"/>
          </a:p>
          <a:p>
            <a:pPr>
              <a:lnSpc>
                <a:spcPct val="90000"/>
              </a:lnSpc>
            </a:pPr>
            <a:r>
              <a:rPr lang="en-GB" sz="2000" dirty="0" smtClean="0"/>
              <a:t>Long lasting contrails are a signature of </a:t>
            </a:r>
            <a:r>
              <a:rPr lang="en-GB" sz="2000" dirty="0" err="1" smtClean="0"/>
              <a:t>supersaturation</a:t>
            </a:r>
            <a:r>
              <a:rPr lang="en-GB" sz="2000" dirty="0" smtClean="0"/>
              <a:t>.</a:t>
            </a:r>
          </a:p>
        </p:txBody>
      </p:sp>
      <p:sp>
        <p:nvSpPr>
          <p:cNvPr id="71685" name="Text Box 4"/>
          <p:cNvSpPr txBox="1">
            <a:spLocks noChangeArrowheads="1"/>
          </p:cNvSpPr>
          <p:nvPr/>
        </p:nvSpPr>
        <p:spPr bwMode="auto">
          <a:xfrm>
            <a:off x="5387789" y="6583363"/>
            <a:ext cx="358140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 dirty="0">
                <a:latin typeface="Helvetica" pitchFamily="34" charset="0"/>
              </a:rPr>
              <a:t>Institute of Geography, University of Copenhagen</a:t>
            </a:r>
          </a:p>
        </p:txBody>
      </p:sp>
      <p:pic>
        <p:nvPicPr>
          <p:cNvPr id="71686" name="Picture 5" descr="contrail_sa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627188"/>
            <a:ext cx="3175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7" name="Picture 6" descr="con35-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953" y="5192900"/>
            <a:ext cx="53467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8D13-2E4D-408A-9C0B-2C9F8B377F09}" type="slidenum">
              <a:rPr lang="en-GB"/>
              <a:pPr/>
              <a:t>9</a:t>
            </a:fld>
            <a:endParaRPr lang="en-GB"/>
          </a:p>
        </p:txBody>
      </p:sp>
      <p:sp>
        <p:nvSpPr>
          <p:cNvPr id="674829" name="Text Box 13"/>
          <p:cNvSpPr txBox="1">
            <a:spLocks noChangeArrowheads="1"/>
          </p:cNvSpPr>
          <p:nvPr/>
        </p:nvSpPr>
        <p:spPr bwMode="auto">
          <a:xfrm>
            <a:off x="207492" y="1560671"/>
            <a:ext cx="3978142" cy="452431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0975" indent="-180975" algn="l">
              <a:buFont typeface="Arial" pitchFamily="34" charset="0"/>
              <a:buChar char="•"/>
            </a:pPr>
            <a:r>
              <a:rPr lang="en-GB" dirty="0" smtClean="0">
                <a:latin typeface="Arial" charset="0"/>
              </a:rPr>
              <a:t>What is the maximum ice supersaturation?</a:t>
            </a:r>
          </a:p>
          <a:p>
            <a:pPr marL="180975" indent="-180975" algn="l">
              <a:buFont typeface="Arial" pitchFamily="34" charset="0"/>
              <a:buChar char="•"/>
            </a:pPr>
            <a:endParaRPr lang="en-GB" dirty="0" smtClean="0">
              <a:latin typeface="Arial" charset="0"/>
            </a:endParaRPr>
          </a:p>
          <a:p>
            <a:pPr marL="180975" indent="-180975" algn="l">
              <a:buFont typeface="Arial" pitchFamily="34" charset="0"/>
              <a:buChar char="•"/>
            </a:pPr>
            <a:r>
              <a:rPr lang="en-GB" dirty="0" smtClean="0">
                <a:latin typeface="Arial" charset="0"/>
              </a:rPr>
              <a:t>Classical theory and laboratory experiments document the critical vapour saturation mixing ratio with respect to ice at which homogeneous nucleation initiates from aqueous solution drops (</a:t>
            </a:r>
            <a:r>
              <a:rPr lang="en-GB" dirty="0" err="1" smtClean="0">
                <a:latin typeface="Arial" charset="0"/>
              </a:rPr>
              <a:t>Pruppacher</a:t>
            </a:r>
            <a:r>
              <a:rPr lang="en-GB" dirty="0" smtClean="0">
                <a:latin typeface="Arial" charset="0"/>
              </a:rPr>
              <a:t> and </a:t>
            </a:r>
            <a:r>
              <a:rPr lang="en-GB" dirty="0" err="1" smtClean="0">
                <a:latin typeface="Arial" charset="0"/>
              </a:rPr>
              <a:t>Klett</a:t>
            </a:r>
            <a:r>
              <a:rPr lang="en-GB" dirty="0" smtClean="0">
                <a:latin typeface="Arial" charset="0"/>
              </a:rPr>
              <a:t>, 1997; Koop et al., 2000).</a:t>
            </a:r>
          </a:p>
          <a:p>
            <a:pPr marL="180975" indent="-180975" algn="l">
              <a:buFont typeface="Arial" pitchFamily="34" charset="0"/>
              <a:buChar char="•"/>
            </a:pPr>
            <a:endParaRPr lang="en-GB" dirty="0" smtClean="0">
              <a:latin typeface="Arial" charset="0"/>
            </a:endParaRPr>
          </a:p>
          <a:p>
            <a:pPr marL="180975" indent="-180975" algn="l">
              <a:buFont typeface="Arial" pitchFamily="34" charset="0"/>
              <a:buChar char="•"/>
            </a:pPr>
            <a:r>
              <a:rPr lang="en-GB" dirty="0" smtClean="0">
                <a:latin typeface="Arial" charset="0"/>
              </a:rPr>
              <a:t>Leads to supersaturated RH threshold </a:t>
            </a:r>
            <a:r>
              <a:rPr lang="en-GB" i="1" dirty="0" err="1" smtClean="0">
                <a:latin typeface="Arial" charset="0"/>
              </a:rPr>
              <a:t>S</a:t>
            </a:r>
            <a:r>
              <a:rPr lang="en-GB" i="1" baseline="-25000" dirty="0" err="1" smtClean="0">
                <a:latin typeface="Arial" charset="0"/>
              </a:rPr>
              <a:t>crit</a:t>
            </a:r>
            <a:r>
              <a:rPr lang="en-GB" dirty="0" smtClean="0">
                <a:latin typeface="Arial" charset="0"/>
              </a:rPr>
              <a:t> as </a:t>
            </a:r>
            <a:r>
              <a:rPr lang="en-GB" dirty="0" smtClean="0">
                <a:latin typeface="Arial" charset="0"/>
              </a:rPr>
              <a:t>a function of temperature (Koop et al., 2000, </a:t>
            </a:r>
            <a:r>
              <a:rPr lang="en-GB" dirty="0" err="1" smtClean="0">
                <a:latin typeface="Arial" charset="0"/>
              </a:rPr>
              <a:t>Kärcher</a:t>
            </a:r>
            <a:r>
              <a:rPr lang="en-GB" dirty="0" smtClean="0">
                <a:latin typeface="Arial" charset="0"/>
              </a:rPr>
              <a:t> and </a:t>
            </a:r>
            <a:r>
              <a:rPr lang="en-GB" dirty="0" err="1" smtClean="0">
                <a:latin typeface="Arial" charset="0"/>
              </a:rPr>
              <a:t>Lohmann</a:t>
            </a:r>
            <a:r>
              <a:rPr lang="en-GB" dirty="0" smtClean="0">
                <a:latin typeface="Arial" charset="0"/>
              </a:rPr>
              <a:t>, 2002). </a:t>
            </a:r>
            <a:endParaRPr lang="en-GB" dirty="0">
              <a:latin typeface="Arial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28076" y="103032"/>
            <a:ext cx="7071214" cy="838200"/>
          </a:xfrm>
        </p:spPr>
        <p:txBody>
          <a:bodyPr/>
          <a:lstStyle/>
          <a:p>
            <a:pPr algn="l"/>
            <a:r>
              <a:rPr lang="en-GB" sz="3200" dirty="0" smtClean="0"/>
              <a:t>Ice </a:t>
            </a:r>
            <a:r>
              <a:rPr lang="en-GB" sz="3200" dirty="0" err="1" smtClean="0"/>
              <a:t>supersaturation</a:t>
            </a:r>
            <a:r>
              <a:rPr lang="en-GB" sz="3200" dirty="0" smtClean="0"/>
              <a:t> and homogeneous nucleation</a:t>
            </a:r>
            <a:endParaRPr lang="en-GB" sz="3200" dirty="0"/>
          </a:p>
        </p:txBody>
      </p:sp>
      <p:cxnSp>
        <p:nvCxnSpPr>
          <p:cNvPr id="3" name="Straight Connector 2"/>
          <p:cNvCxnSpPr/>
          <p:nvPr/>
        </p:nvCxnSpPr>
        <p:spPr bwMode="auto">
          <a:xfrm flipV="1">
            <a:off x="7047218" y="3177540"/>
            <a:ext cx="1021977" cy="1942299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8078993" y="2108499"/>
            <a:ext cx="258184" cy="109728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0" t="5884" r="2768" b="2950"/>
          <a:stretch/>
        </p:blipFill>
        <p:spPr>
          <a:xfrm>
            <a:off x="4185634" y="2000410"/>
            <a:ext cx="4855701" cy="364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265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_2000">
  <a:themeElements>
    <a:clrScheme name="ecmwf_200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cmwf_2000">
      <a:majorFont>
        <a:latin typeface="Eras Bd BT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cmwf_200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mwf_200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29494</TotalTime>
  <Words>2545</Words>
  <Application>Microsoft Office PowerPoint</Application>
  <PresentationFormat>On-screen Show (4:3)</PresentationFormat>
  <Paragraphs>415</Paragraphs>
  <Slides>39</Slides>
  <Notes>17</Notes>
  <HiddenSlides>0</HiddenSlides>
  <MMClips>1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ＭＳ Ｐゴシック</vt:lpstr>
      <vt:lpstr>Arial</vt:lpstr>
      <vt:lpstr>Eras Bd BT</vt:lpstr>
      <vt:lpstr>Helvetica</vt:lpstr>
      <vt:lpstr>Palatino</vt:lpstr>
      <vt:lpstr>Stone Sans ITC TT</vt:lpstr>
      <vt:lpstr>Symbol</vt:lpstr>
      <vt:lpstr>Times</vt:lpstr>
      <vt:lpstr>Times New Roman</vt:lpstr>
      <vt:lpstr>ecmwf_2000</vt:lpstr>
      <vt:lpstr>Equation</vt:lpstr>
      <vt:lpstr>PowerPoint Presentation</vt:lpstr>
      <vt:lpstr>Cloud Parametrization Issues: Which quantities to represent ?</vt:lpstr>
      <vt:lpstr>Ice and mixed-phase microphysical processes</vt:lpstr>
      <vt:lpstr>First recorded mention of the “six-cornered snowflake” - Kepler (1611) </vt:lpstr>
      <vt:lpstr>“The Six-Cornered Snowflake”</vt:lpstr>
      <vt:lpstr>PowerPoint Presentation</vt:lpstr>
      <vt:lpstr>Ice Nucleation</vt:lpstr>
      <vt:lpstr>Ice Nucleation: Homogeneous Nucleation</vt:lpstr>
      <vt:lpstr>Ice supersaturation and homogeneous nucleation</vt:lpstr>
      <vt:lpstr>Parametrizing ice supersaturation and homogeneous nucleation</vt:lpstr>
      <vt:lpstr>RH wrt ice PDF at 250hPa one month average</vt:lpstr>
      <vt:lpstr>Ice Nucleation</vt:lpstr>
      <vt:lpstr>Ice Nucleation: Heterogeneous nucleation</vt:lpstr>
      <vt:lpstr>Mixed-phase cloudsion: Observed supercooled liquid water occurrence</vt:lpstr>
      <vt:lpstr>PowerPoint Presentation</vt:lpstr>
      <vt:lpstr>Diffusional growth of ice crystals Ice Habits</vt:lpstr>
      <vt:lpstr>Diffusional growth of ice crystals Animation of crystal growth</vt:lpstr>
      <vt:lpstr>Diffusional growth of ice crystals Mixed Phase Clouds: Bergeron Process (I)</vt:lpstr>
      <vt:lpstr>Diffusional growth of ice crystals Mixed phase cloud Bergeron process (II)</vt:lpstr>
      <vt:lpstr>Parametrizing cloud phase Diagnostic vs prognostic</vt:lpstr>
      <vt:lpstr>Collection processes: Ice Crystal Aggregation</vt:lpstr>
      <vt:lpstr>Parametrization of aggregation</vt:lpstr>
      <vt:lpstr>Precipitation generation Ice clouds</vt:lpstr>
      <vt:lpstr>Microphysics Parametrization:  The “category” view: Ice and Snow (ECMWF scheme)</vt:lpstr>
      <vt:lpstr>Microphysics Parametrization:  The “category” view: Ice particle mass and number conc.</vt:lpstr>
      <vt:lpstr>Collection processes: Riming – capture of water drops by ice </vt:lpstr>
      <vt:lpstr>Rimed Ice Crystals</vt:lpstr>
      <vt:lpstr>Parametrization of rimed ice particles </vt:lpstr>
      <vt:lpstr>PowerPoint Presentation</vt:lpstr>
      <vt:lpstr>PowerPoint Presentation</vt:lpstr>
      <vt:lpstr>Other ice-phase microphysical processes </vt:lpstr>
      <vt:lpstr>Numerics: Explicit vs Implicit</vt:lpstr>
      <vt:lpstr>Numerics and sedimentation</vt:lpstr>
      <vt:lpstr>PowerPoint Presentation</vt:lpstr>
      <vt:lpstr>Falling Precipitation</vt:lpstr>
      <vt:lpstr>Microphysics - Summary</vt:lpstr>
      <vt:lpstr>From global to micro-scales</vt:lpstr>
      <vt:lpstr>Summary</vt:lpstr>
      <vt:lpstr>References</vt:lpstr>
    </vt:vector>
  </TitlesOfParts>
  <Company>E.C.M.W.F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Weather Prediction  Parametrization of diabatic processes  Moist Processes</dc:title>
  <dc:creator>E.C.M.W.F</dc:creator>
  <cp:lastModifiedBy>Richard Forbes</cp:lastModifiedBy>
  <cp:revision>419</cp:revision>
  <cp:lastPrinted>2016-05-16T10:11:42Z</cp:lastPrinted>
  <dcterms:created xsi:type="dcterms:W3CDTF">2009-05-09T20:44:56Z</dcterms:created>
  <dcterms:modified xsi:type="dcterms:W3CDTF">2016-05-16T10:11:51Z</dcterms:modified>
</cp:coreProperties>
</file>