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  <p:sldMasterId id="2147483749" r:id="rId3"/>
    <p:sldMasterId id="2147483864" r:id="rId4"/>
    <p:sldMasterId id="2147483995" r:id="rId5"/>
  </p:sldMasterIdLst>
  <p:notesMasterIdLst>
    <p:notesMasterId r:id="rId42"/>
  </p:notesMasterIdLst>
  <p:sldIdLst>
    <p:sldId id="256" r:id="rId6"/>
    <p:sldId id="257" r:id="rId7"/>
    <p:sldId id="422" r:id="rId8"/>
    <p:sldId id="423" r:id="rId9"/>
    <p:sldId id="425" r:id="rId10"/>
    <p:sldId id="439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369" r:id="rId20"/>
    <p:sldId id="282" r:id="rId21"/>
    <p:sldId id="339" r:id="rId22"/>
    <p:sldId id="309" r:id="rId23"/>
    <p:sldId id="333" r:id="rId24"/>
    <p:sldId id="283" r:id="rId25"/>
    <p:sldId id="337" r:id="rId26"/>
    <p:sldId id="338" r:id="rId27"/>
    <p:sldId id="332" r:id="rId28"/>
    <p:sldId id="313" r:id="rId29"/>
    <p:sldId id="314" r:id="rId30"/>
    <p:sldId id="336" r:id="rId31"/>
    <p:sldId id="396" r:id="rId32"/>
    <p:sldId id="397" r:id="rId33"/>
    <p:sldId id="414" r:id="rId34"/>
    <p:sldId id="436" r:id="rId35"/>
    <p:sldId id="420" r:id="rId36"/>
    <p:sldId id="403" r:id="rId37"/>
    <p:sldId id="404" r:id="rId38"/>
    <p:sldId id="437" r:id="rId39"/>
    <p:sldId id="438" r:id="rId40"/>
    <p:sldId id="435" r:id="rId4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333399"/>
    <a:srgbClr val="0000FF"/>
    <a:srgbClr val="008000"/>
    <a:srgbClr val="FF9933"/>
    <a:srgbClr val="6600CC"/>
    <a:srgbClr val="FF9900"/>
    <a:srgbClr val="00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8" autoAdjust="0"/>
    <p:restoredTop sz="94701" autoAdjust="0"/>
  </p:normalViewPr>
  <p:slideViewPr>
    <p:cSldViewPr>
      <p:cViewPr varScale="1">
        <p:scale>
          <a:sx n="112" d="100"/>
          <a:sy n="112" d="100"/>
        </p:scale>
        <p:origin x="84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132CAC-726F-4AC4-B3B9-74608B61CF83}" type="datetimeFigureOut">
              <a:rPr lang="en-GB"/>
              <a:pPr>
                <a:defRPr/>
              </a:pPr>
              <a:t>13/05/2016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7E7C3C-5AE7-4949-A9CE-04CE473C03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575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0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08089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8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8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9F3CE4-10C1-4173-8D27-2E9F2A973FDF}" type="slidenum">
              <a:rPr lang="en-GB" smtClean="0"/>
              <a:pPr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32209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362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A43C9A-C9AD-437C-AD2F-F07AAB763DA7}" type="slidenum">
              <a:rPr lang="en-GB" sz="1200"/>
              <a:pPr algn="r"/>
              <a:t>14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997740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51D1-93D6-4C1A-93C3-BC08DCF48E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7B104-D530-4D2C-BFE7-359BDBBB14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EB507-BE67-484B-AFD6-2003213BC9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80EE6-B999-4981-B50E-A90C2169F1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5F58A-ABB7-4E57-8465-596598537A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1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28E7C-450A-4331-86A2-24961C71EE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5B27F-DAD8-4FA1-8715-CC3B19BC8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4500" y="0"/>
            <a:ext cx="2185988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50" y="0"/>
            <a:ext cx="640715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32338" y="1149350"/>
            <a:ext cx="4248150" cy="2598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32338" y="3900488"/>
            <a:ext cx="4248150" cy="2600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F85F-6849-4629-92D0-6BE7B38E95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66DCC-054A-4D15-844B-246480E294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54588-C0F8-4EFA-886C-8B957D912C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92FE5-62CF-4F12-A309-F09EA0D67C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C37F7-7773-4A8C-8C0E-35FBD9001F7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CAC0E-409C-4DD8-B147-869B906384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58E41-4DFD-43D4-BC64-4F2D44CAEB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F5118-B136-4944-BD7D-58E6DA185A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1C46F-D223-477D-A814-A8D544F85A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8575-2499-4C63-A77B-B774AEDC12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4500" y="0"/>
            <a:ext cx="2185988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50" y="0"/>
            <a:ext cx="640715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4ED65-D6E3-47F3-B8EE-5F34ABD05B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9D55-8472-428A-8453-405758523B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595F-01D8-44A0-BE58-3642F7BFB0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2FDD-AC17-4541-AF30-031AC6ECF4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AB8ED-C492-479D-AD6A-1D428C416F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95856-1FF9-4FDF-9C82-6A4EFF9DA9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00D68-0E49-439B-A769-9D3BF7BC4D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C539-8FD0-47AC-944B-A0FCE95E20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883DC-9A8A-41A5-97DC-08AD2FA722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0B1B3-4C09-43A1-9A08-9E1492A4B7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CD4EF-BB6D-46BA-9BCB-E243D82453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4DEA9-1BAD-4D9A-B830-C72148CC5F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32B39-5987-4F1F-A4C6-D2A351CDF0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4264F-79E2-4A29-B343-5A4BB97F1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2E713-3B54-45DC-A23E-694052CB9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10495-D671-421B-9D21-F35F905F7A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417A6-D76B-45D1-94B6-F6CBAF6524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1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19B62-186C-46F7-B446-D1B13ACEEB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211138" y="762000"/>
            <a:ext cx="872648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14300"/>
            <a:ext cx="8429625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 noChangeArrowheads="1"/>
          </p:cNvSpPr>
          <p:nvPr>
            <p:ph idx="1"/>
          </p:nvPr>
        </p:nvSpPr>
        <p:spPr bwMode="auto">
          <a:xfrm>
            <a:off x="344488" y="1143000"/>
            <a:ext cx="8447087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8288" indent="-268288">
              <a:lnSpc>
                <a:spcPts val="2400"/>
              </a:lnSpc>
              <a:spcAft>
                <a:spcPts val="300"/>
              </a:spcAft>
              <a:buClr>
                <a:srgbClr val="3366FF"/>
              </a:buClr>
              <a:buSzPct val="110000"/>
              <a:buFont typeface="Lucida Grande CE"/>
              <a:buChar char="●"/>
              <a:defRPr sz="2000" b="0">
                <a:solidFill>
                  <a:schemeClr val="tx1"/>
                </a:solidFill>
              </a:defRPr>
            </a:lvl1pPr>
            <a:lvl2pPr marL="536575" indent="-268288">
              <a:lnSpc>
                <a:spcPts val="2400"/>
              </a:lnSpc>
              <a:spcAft>
                <a:spcPts val="300"/>
              </a:spcAft>
              <a:buClr>
                <a:srgbClr val="0000FF"/>
              </a:buClr>
              <a:buFont typeface="Lucida Grande"/>
              <a:buChar char="–"/>
              <a:defRPr sz="1600" b="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806450" indent="-269875">
              <a:lnSpc>
                <a:spcPts val="2400"/>
              </a:lnSpc>
              <a:spcAft>
                <a:spcPts val="600"/>
              </a:spcAft>
              <a:buClr>
                <a:schemeClr val="tx1"/>
              </a:buClr>
              <a:buFont typeface="Lucida Grande"/>
              <a:buChar char="●"/>
              <a:defRPr sz="1600" b="0">
                <a:solidFill>
                  <a:schemeClr val="tx1"/>
                </a:solidFill>
                <a:latin typeface="Arial Narrow" panose="020B0606020202030204" pitchFamily="34" charset="0"/>
              </a:defRPr>
            </a:lvl3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821610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9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F3E87-2FC3-4E2B-9462-7286F298FF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E5448-5C01-433E-8A4D-3B833E4E4A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D002C-9D3E-4E17-B594-D025A80F09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12F5B-6CDD-4E3B-BCEB-243A92BAA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39DDA3-7591-421F-9D35-DF5CD39C53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CC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8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4950" y="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49350"/>
            <a:ext cx="864711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effectLst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00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399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4950" y="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49350"/>
            <a:ext cx="864711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BEA45D5-C9A0-4BD1-AFDC-D9475238C9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00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399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2E34B65-AE92-44B6-B2B5-5F4178AFD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94" r:id="rId14"/>
    <p:sldLayoutId id="2147483943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CC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8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sky-backdrop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97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11138" y="6367463"/>
            <a:ext cx="6583362" cy="268287"/>
          </a:xfrm>
          <a:prstGeom prst="parallelogram">
            <a:avLst>
              <a:gd name="adj" fmla="val 47600"/>
            </a:avLst>
          </a:prstGeom>
          <a:solidFill>
            <a:srgbClr val="1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b="1">
              <a:solidFill>
                <a:srgbClr val="000000"/>
              </a:solidFill>
              <a:ea typeface="ＭＳ Ｐゴシック" pitchFamily="36" charset="-128"/>
              <a:cs typeface="+mn-cs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14300"/>
            <a:ext cx="8429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15938" y="6351588"/>
            <a:ext cx="6144294" cy="2744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2689225" algn="l"/>
              </a:tabLst>
            </a:pPr>
            <a:r>
              <a:rPr lang="en-GB" sz="1200" dirty="0">
                <a:solidFill>
                  <a:srgbClr val="FFFFFF"/>
                </a:solidFill>
                <a:latin typeface="Calibri" pitchFamily="36" charset="0"/>
                <a:ea typeface="ＭＳ Ｐゴシック" pitchFamily="36" charset="-128"/>
                <a:cs typeface="+mn-cs"/>
              </a:rPr>
              <a:t>Slide </a:t>
            </a:r>
            <a:fld id="{A3574E8F-E847-4A12-92EF-D28CD44F7559}" type="slidenum">
              <a:rPr lang="en-GB" sz="1200" smtClean="0">
                <a:solidFill>
                  <a:srgbClr val="FFFFFF"/>
                </a:solidFill>
                <a:latin typeface="Calibri" pitchFamily="36" charset="0"/>
                <a:ea typeface="ＭＳ Ｐゴシック" pitchFamily="36" charset="-128"/>
                <a:cs typeface="+mn-cs"/>
              </a:rPr>
              <a:pPr eaLnBrk="0" hangingPunct="0">
                <a:tabLst>
                  <a:tab pos="2689225" algn="l"/>
                </a:tabLst>
              </a:pPr>
              <a:t>‹#›</a:t>
            </a:fld>
            <a:r>
              <a:rPr lang="en-GB" sz="1200" dirty="0">
                <a:solidFill>
                  <a:srgbClr val="FFFFFF"/>
                </a:solidFill>
                <a:latin typeface="Calibri" pitchFamily="36" charset="0"/>
                <a:ea typeface="ＭＳ Ｐゴシック" pitchFamily="36" charset="-128"/>
                <a:cs typeface="+mn-cs"/>
              </a:rPr>
              <a:t> </a:t>
            </a:r>
            <a:r>
              <a:rPr lang="en-GB" sz="1200" dirty="0" smtClean="0">
                <a:solidFill>
                  <a:srgbClr val="FFFFFF"/>
                </a:solidFill>
                <a:latin typeface="Calibri" pitchFamily="36" charset="0"/>
                <a:ea typeface="ＭＳ Ｐゴシック" pitchFamily="36" charset="-128"/>
                <a:cs typeface="+mn-cs"/>
              </a:rPr>
              <a:t>                     ECMWF Annual Seminar, September 2015	                   ©ECMWF</a:t>
            </a:r>
            <a:endParaRPr lang="en-GB" sz="1200" dirty="0">
              <a:solidFill>
                <a:srgbClr val="FFFFFF"/>
              </a:solidFill>
              <a:latin typeface="Calibri" pitchFamily="36" charset="0"/>
              <a:ea typeface="ＭＳ Ｐゴシック" pitchFamily="36" charset="-128"/>
              <a:cs typeface="+mn-cs"/>
            </a:endParaRPr>
          </a:p>
        </p:txBody>
      </p:sp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0" y="6319838"/>
            <a:ext cx="18954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4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/>
          <a:ea typeface="ＭＳ Ｐゴシック" pitchFamily="39" charset="-128"/>
          <a:cs typeface="ＭＳ Ｐゴシック" pitchFamily="39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9pPr>
    </p:titleStyle>
    <p:bodyStyle>
      <a:lvl1pPr marL="268288" indent="-268288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3366FF"/>
        </a:buClr>
        <a:buSzPct val="90000"/>
        <a:buFont typeface="Wingdings" pitchFamily="36" charset="2"/>
        <a:buChar char=""/>
        <a:defRPr sz="2000">
          <a:solidFill>
            <a:schemeClr val="tx1"/>
          </a:solidFill>
          <a:latin typeface="Calibri"/>
          <a:ea typeface="ＭＳ Ｐゴシック" pitchFamily="39" charset="-128"/>
          <a:cs typeface="ＭＳ Ｐゴシック" pitchFamily="39" charset="-128"/>
        </a:defRPr>
      </a:lvl1pPr>
      <a:lvl2pPr marL="539750" indent="-269875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1F3692"/>
        </a:buClr>
        <a:buSzPct val="100000"/>
        <a:buFont typeface="Lucida Grande CE" pitchFamily="36" charset="-18"/>
        <a:buChar char="–"/>
        <a:defRPr sz="2000">
          <a:solidFill>
            <a:schemeClr val="tx1"/>
          </a:solidFill>
          <a:latin typeface="Calibri"/>
          <a:ea typeface="ＭＳ Ｐゴシック" charset="-128"/>
        </a:defRPr>
      </a:lvl2pPr>
      <a:lvl3pPr marL="806450" indent="-269875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har char="•"/>
        <a:defRPr sz="2000">
          <a:solidFill>
            <a:schemeClr val="tx1"/>
          </a:solidFill>
          <a:latin typeface="Calibri"/>
          <a:ea typeface="ＭＳ Ｐゴシック" charset="-128"/>
        </a:defRPr>
      </a:lvl3pPr>
      <a:lvl4pPr marL="1581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4pPr>
      <a:lvl5pPr marL="20002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5pPr>
      <a:lvl6pPr marL="24574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6pPr>
      <a:lvl7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7pPr>
      <a:lvl8pPr marL="33718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8pPr>
      <a:lvl9pPr marL="38290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.wmf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0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png"/><Relationship Id="rId11" Type="http://schemas.openxmlformats.org/officeDocument/2006/relationships/image" Target="../media/image34.wmf"/><Relationship Id="rId5" Type="http://schemas.openxmlformats.org/officeDocument/2006/relationships/image" Target="../media/image37.png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36.png"/><Relationship Id="rId9" Type="http://schemas.openxmlformats.org/officeDocument/2006/relationships/image" Target="../media/image3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0.emf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elium" TargetMode="External"/><Relationship Id="rId13" Type="http://schemas.openxmlformats.org/officeDocument/2006/relationships/hyperlink" Target="http://en.wikipedia.org/wiki/Carbon_monoxide" TargetMode="External"/><Relationship Id="rId3" Type="http://schemas.openxmlformats.org/officeDocument/2006/relationships/hyperlink" Target="http://en.wikipedia.org/wiki/Oxygen" TargetMode="External"/><Relationship Id="rId7" Type="http://schemas.openxmlformats.org/officeDocument/2006/relationships/hyperlink" Target="http://en.wikipedia.org/wiki/Neon" TargetMode="External"/><Relationship Id="rId12" Type="http://schemas.openxmlformats.org/officeDocument/2006/relationships/hyperlink" Target="http://en.wikipedia.org/wiki/Nitrous_oxide" TargetMode="External"/><Relationship Id="rId2" Type="http://schemas.openxmlformats.org/officeDocument/2006/relationships/hyperlink" Target="http://en.wikipedia.org/wiki/Nitrogen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n.wikipedia.org/wiki/Carbon_dioxide" TargetMode="External"/><Relationship Id="rId11" Type="http://schemas.openxmlformats.org/officeDocument/2006/relationships/hyperlink" Target="http://en.wikipedia.org/wiki/Hydrogen" TargetMode="External"/><Relationship Id="rId5" Type="http://schemas.openxmlformats.org/officeDocument/2006/relationships/hyperlink" Target="http://en.wikipedia.org/wiki/Argon" TargetMode="External"/><Relationship Id="rId15" Type="http://schemas.openxmlformats.org/officeDocument/2006/relationships/hyperlink" Target="http://en.wikipedia.org/wiki/Ozone" TargetMode="External"/><Relationship Id="rId10" Type="http://schemas.openxmlformats.org/officeDocument/2006/relationships/hyperlink" Target="http://en.wikipedia.org/wiki/Krypton" TargetMode="External"/><Relationship Id="rId4" Type="http://schemas.openxmlformats.org/officeDocument/2006/relationships/hyperlink" Target="http://en.wikipedia.org/wiki/Water_vapor" TargetMode="External"/><Relationship Id="rId9" Type="http://schemas.openxmlformats.org/officeDocument/2006/relationships/hyperlink" Target="http://en.wikipedia.org/wiki/Methane" TargetMode="External"/><Relationship Id="rId14" Type="http://schemas.openxmlformats.org/officeDocument/2006/relationships/hyperlink" Target="http://en.wikipedia.org/wiki/Xeno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7" name="Picture 1036" descr="schwarzhorn_ray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Radiative </a:t>
            </a: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transfer in numerical models of the atmosphere</a:t>
            </a:r>
            <a:endParaRPr lang="en-GB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800600"/>
            <a:ext cx="5000625" cy="1752600"/>
          </a:xfrm>
        </p:spPr>
        <p:txBody>
          <a:bodyPr/>
          <a:lstStyle/>
          <a:p>
            <a:pPr eaLnBrk="1" hangingPunct="1"/>
            <a:r>
              <a:rPr lang="en-GB" altLang="en-US" b="1" dirty="0" smtClean="0">
                <a:solidFill>
                  <a:srgbClr val="FFC000"/>
                </a:solidFill>
              </a:rPr>
              <a:t>Robin Hogan</a:t>
            </a:r>
          </a:p>
          <a:p>
            <a:pPr eaLnBrk="1" hangingPunct="1"/>
            <a:r>
              <a:rPr lang="en-GB" altLang="en-US" sz="2000" b="1" i="1" dirty="0" smtClean="0">
                <a:solidFill>
                  <a:srgbClr val="FFC000"/>
                </a:solidFill>
              </a:rPr>
              <a:t>Slides contain contributions from  Jean-Jacques </a:t>
            </a:r>
            <a:r>
              <a:rPr lang="en-GB" altLang="en-US" sz="2000" b="1" i="1" dirty="0" err="1" smtClean="0">
                <a:solidFill>
                  <a:srgbClr val="FFC000"/>
                </a:solidFill>
              </a:rPr>
              <a:t>Morcrette</a:t>
            </a:r>
            <a:r>
              <a:rPr lang="en-GB" altLang="en-US" sz="2000" b="1" i="1" dirty="0" smtClean="0">
                <a:solidFill>
                  <a:srgbClr val="FFC000"/>
                </a:solidFill>
              </a:rPr>
              <a:t>, </a:t>
            </a:r>
            <a:r>
              <a:rPr lang="en-GB" altLang="en-US" sz="2000" b="1" i="1" dirty="0" err="1" smtClean="0">
                <a:solidFill>
                  <a:srgbClr val="FFC000"/>
                </a:solidFill>
              </a:rPr>
              <a:t>Alessio</a:t>
            </a:r>
            <a:r>
              <a:rPr lang="en-GB" altLang="en-US" sz="2000" b="1" i="1" dirty="0" smtClean="0">
                <a:solidFill>
                  <a:srgbClr val="FFC000"/>
                </a:solidFill>
              </a:rPr>
              <a:t> </a:t>
            </a:r>
            <a:r>
              <a:rPr lang="en-GB" altLang="en-US" sz="2000" b="1" i="1" dirty="0" err="1" smtClean="0">
                <a:solidFill>
                  <a:srgbClr val="FFC000"/>
                </a:solidFill>
              </a:rPr>
              <a:t>Bozzo,Tony</a:t>
            </a:r>
            <a:r>
              <a:rPr lang="en-GB" altLang="en-US" sz="2000" b="1" i="1" dirty="0" smtClean="0">
                <a:solidFill>
                  <a:srgbClr val="FFC000"/>
                </a:solidFill>
              </a:rPr>
              <a:t> </a:t>
            </a:r>
            <a:r>
              <a:rPr lang="en-GB" altLang="en-US" sz="2000" b="1" i="1" dirty="0" err="1" smtClean="0">
                <a:solidFill>
                  <a:srgbClr val="FFC000"/>
                </a:solidFill>
              </a:rPr>
              <a:t>Slingo</a:t>
            </a:r>
            <a:r>
              <a:rPr lang="en-GB" altLang="en-US" sz="2000" b="1" i="1" dirty="0" smtClean="0">
                <a:solidFill>
                  <a:srgbClr val="FFC000"/>
                </a:solidFill>
              </a:rPr>
              <a:t>, </a:t>
            </a:r>
            <a:r>
              <a:rPr lang="en-GB" altLang="en-US" sz="2000" b="1" i="1" dirty="0" smtClean="0">
                <a:solidFill>
                  <a:srgbClr val="FFC000"/>
                </a:solidFill>
              </a:rPr>
              <a:t>Piers Forster and Sophia Schaefer</a:t>
            </a:r>
            <a:endParaRPr lang="en-GB" altLang="en-US" sz="2000" b="1" i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1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smtClean="0"/>
              <a:t>Doppler broadening</a:t>
            </a:r>
          </a:p>
        </p:txBody>
      </p:sp>
      <p:sp>
        <p:nvSpPr>
          <p:cNvPr id="20281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GB" smtClean="0"/>
              <a:t>Molecular velocity distribution is Gaussian:</a:t>
            </a:r>
          </a:p>
          <a:p>
            <a:pPr lvl="1"/>
            <a:endParaRPr lang="en-GB" smtClean="0"/>
          </a:p>
          <a:p>
            <a:pPr lvl="1"/>
            <a:endParaRPr lang="en-GB" smtClean="0"/>
          </a:p>
          <a:p>
            <a:r>
              <a:rPr lang="en-GB" smtClean="0"/>
              <a:t>Doppler shift </a:t>
            </a:r>
            <a:r>
              <a:rPr lang="en-GB" smtClean="0">
                <a:latin typeface="Symbol" pitchFamily="18" charset="2"/>
              </a:rPr>
              <a:t>n</a:t>
            </a:r>
            <a:r>
              <a:rPr lang="en-GB" smtClean="0"/>
              <a:t>’=</a:t>
            </a:r>
            <a:r>
              <a:rPr lang="en-GB" smtClean="0">
                <a:latin typeface="Symbol" pitchFamily="18" charset="2"/>
              </a:rPr>
              <a:t> n </a:t>
            </a:r>
            <a:r>
              <a:rPr lang="en-GB" smtClean="0"/>
              <a:t>(1 – v/c) so line shape is Gaussian</a:t>
            </a:r>
          </a:p>
          <a:p>
            <a:pPr lvl="1"/>
            <a:endParaRPr lang="en-GB" smtClean="0"/>
          </a:p>
          <a:p>
            <a:pPr lvl="1"/>
            <a:endParaRPr lang="en-GB" smtClean="0"/>
          </a:p>
          <a:p>
            <a:pPr lvl="1"/>
            <a:endParaRPr lang="en-GB" smtClean="0"/>
          </a:p>
          <a:p>
            <a:r>
              <a:rPr lang="en-GB" smtClean="0"/>
              <a:t>where</a:t>
            </a:r>
          </a:p>
        </p:txBody>
      </p:sp>
      <p:graphicFrame>
        <p:nvGraphicFramePr>
          <p:cNvPr id="202809" name="Object 57"/>
          <p:cNvGraphicFramePr>
            <a:graphicFrameLocks noChangeAspect="1"/>
          </p:cNvGraphicFramePr>
          <p:nvPr/>
        </p:nvGraphicFramePr>
        <p:xfrm>
          <a:off x="1524000" y="1600200"/>
          <a:ext cx="3971925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36" name="Equation" r:id="rId3" imgW="1904174" imgH="495085" progId="">
                  <p:embed/>
                </p:oleObj>
              </mc:Choice>
              <mc:Fallback>
                <p:oleObj name="Equation" r:id="rId3" imgW="1904174" imgH="49508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600200"/>
                        <a:ext cx="3971925" cy="92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810" name="Object 58"/>
          <p:cNvGraphicFramePr>
            <a:graphicFrameLocks noChangeAspect="1"/>
          </p:cNvGraphicFramePr>
          <p:nvPr/>
        </p:nvGraphicFramePr>
        <p:xfrm>
          <a:off x="381000" y="2971800"/>
          <a:ext cx="4148138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37" name="Equation" r:id="rId5" imgW="2184400" imgH="558800" progId="">
                  <p:embed/>
                </p:oleObj>
              </mc:Choice>
              <mc:Fallback>
                <p:oleObj name="Equation" r:id="rId5" imgW="2184400" imgH="558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4148138" cy="96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811" name="Object 59"/>
          <p:cNvGraphicFramePr>
            <a:graphicFrameLocks noChangeAspect="1"/>
          </p:cNvGraphicFramePr>
          <p:nvPr/>
        </p:nvGraphicFramePr>
        <p:xfrm>
          <a:off x="1371600" y="4454525"/>
          <a:ext cx="2112963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38" name="Equation" r:id="rId7" imgW="1091726" imgH="469696" progId="">
                  <p:embed/>
                </p:oleObj>
              </mc:Choice>
              <mc:Fallback>
                <p:oleObj name="Equation" r:id="rId7" imgW="1091726" imgH="46969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454525"/>
                        <a:ext cx="2112963" cy="919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2814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98988" y="3124200"/>
            <a:ext cx="43926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03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Continuum absorption</a:t>
            </a:r>
          </a:p>
        </p:txBody>
      </p:sp>
      <p:sp>
        <p:nvSpPr>
          <p:cNvPr id="327682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GB" dirty="0" smtClean="0"/>
              <a:t>In addition to spectral lines, some absorption does not exhibit line structure – this is due to:</a:t>
            </a:r>
          </a:p>
          <a:p>
            <a:r>
              <a:rPr lang="en-GB" dirty="0" smtClean="0"/>
              <a:t>Photoionization</a:t>
            </a:r>
          </a:p>
          <a:p>
            <a:pPr lvl="1"/>
            <a:r>
              <a:rPr lang="en-GB" dirty="0" smtClean="0"/>
              <a:t>High energy photons (X/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-rays) strip electrons from atoms</a:t>
            </a:r>
          </a:p>
          <a:p>
            <a:pPr lvl="1"/>
            <a:r>
              <a:rPr lang="en-GB" dirty="0" smtClean="0"/>
              <a:t>Kinetic energy of resulting ion and electron not quantized, so will be continuum absorption above ionization energy</a:t>
            </a:r>
          </a:p>
          <a:p>
            <a:r>
              <a:rPr lang="en-GB" dirty="0" err="1" smtClean="0"/>
              <a:t>Photodissociation</a:t>
            </a:r>
            <a:endParaRPr lang="en-GB" dirty="0" smtClean="0"/>
          </a:p>
          <a:p>
            <a:pPr lvl="1"/>
            <a:r>
              <a:rPr lang="en-GB" dirty="0" smtClean="0"/>
              <a:t>Ultraviolet light can break molecules (e.g. O</a:t>
            </a:r>
            <a:r>
              <a:rPr lang="en-GB" baseline="-25000" dirty="0" smtClean="0"/>
              <a:t>2, 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GB" dirty="0" smtClean="0"/>
              <a:t>) </a:t>
            </a:r>
            <a:r>
              <a:rPr lang="en-GB" dirty="0" smtClean="0"/>
              <a:t>into constituent atoms: protects us from hard UV at surface</a:t>
            </a:r>
          </a:p>
          <a:p>
            <a:r>
              <a:rPr lang="en-GB" dirty="0" smtClean="0"/>
              <a:t>Water vapour continuum uncertain: mechanism is either</a:t>
            </a:r>
          </a:p>
          <a:p>
            <a:pPr lvl="1"/>
            <a:r>
              <a:rPr lang="en-GB" dirty="0" smtClean="0"/>
              <a:t>Far wings of lines (due to underestimate by Lorenz shape)</a:t>
            </a:r>
          </a:p>
          <a:p>
            <a:pPr lvl="1"/>
            <a:r>
              <a:rPr lang="en-GB" dirty="0" smtClean="0"/>
              <a:t>Temporary water vapour clusters (dimers, </a:t>
            </a:r>
            <a:r>
              <a:rPr lang="en-GB" dirty="0" err="1" smtClean="0"/>
              <a:t>trimers</a:t>
            </a:r>
            <a:r>
              <a:rPr lang="en-GB" dirty="0" smtClean="0"/>
              <a:t> etc.)</a:t>
            </a:r>
          </a:p>
        </p:txBody>
      </p:sp>
    </p:spTree>
    <p:extLst>
      <p:ext uri="{BB962C8B-B14F-4D97-AF65-F5344CB8AC3E}">
        <p14:creationId xmlns:p14="http://schemas.microsoft.com/office/powerpoint/2010/main" val="98261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Water vapour continuum</a:t>
            </a:r>
          </a:p>
        </p:txBody>
      </p:sp>
      <p:sp>
        <p:nvSpPr>
          <p:cNvPr id="329730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4754563"/>
          </a:xfrm>
        </p:spPr>
        <p:txBody>
          <a:bodyPr/>
          <a:lstStyle/>
          <a:p>
            <a:r>
              <a:rPr lang="en-GB" dirty="0" smtClean="0"/>
              <a:t>Shine et al. in CAVIAR project have found that current water vapour continuum models can significantly underestimate absorption in windows between bands, particularly in the near infrared</a:t>
            </a:r>
          </a:p>
        </p:txBody>
      </p:sp>
      <p:pic>
        <p:nvPicPr>
          <p:cNvPr id="329731" name="Picture 2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533400" y="2971800"/>
            <a:ext cx="74961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9732" name="TextBox 4"/>
          <p:cNvSpPr txBox="1">
            <a:spLocks noChangeArrowheads="1"/>
          </p:cNvSpPr>
          <p:nvPr/>
        </p:nvSpPr>
        <p:spPr bwMode="auto">
          <a:xfrm>
            <a:off x="6705600" y="5878513"/>
            <a:ext cx="1303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008000"/>
                </a:solidFill>
              </a:rPr>
              <a:t>1.25 </a:t>
            </a:r>
            <a:r>
              <a:rPr lang="en-GB" sz="240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GB" sz="2400">
                <a:solidFill>
                  <a:srgbClr val="008000"/>
                </a:solidFill>
              </a:rPr>
              <a:t>m</a:t>
            </a:r>
          </a:p>
        </p:txBody>
      </p:sp>
      <p:sp>
        <p:nvSpPr>
          <p:cNvPr id="329733" name="TextBox 5"/>
          <p:cNvSpPr txBox="1">
            <a:spLocks noChangeArrowheads="1"/>
          </p:cNvSpPr>
          <p:nvPr/>
        </p:nvSpPr>
        <p:spPr bwMode="auto">
          <a:xfrm>
            <a:off x="2486025" y="5857875"/>
            <a:ext cx="874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008000"/>
                </a:solidFill>
              </a:rPr>
              <a:t>5 </a:t>
            </a:r>
            <a:r>
              <a:rPr lang="en-GB" sz="240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GB" sz="2400">
                <a:solidFill>
                  <a:srgbClr val="008000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28711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67000" y="274638"/>
            <a:ext cx="6019800" cy="79216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GRIPS </a:t>
            </a:r>
            <a:r>
              <a:rPr lang="en-GB" dirty="0" err="1" smtClean="0"/>
              <a:t>intercomparison</a:t>
            </a:r>
            <a:endParaRPr lang="en-GB" dirty="0"/>
          </a:p>
        </p:txBody>
      </p:sp>
      <p:pic>
        <p:nvPicPr>
          <p:cNvPr id="4382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3" y="1066800"/>
            <a:ext cx="3557587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82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2650" y="1066800"/>
            <a:ext cx="3597275" cy="55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8277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1427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</a:rPr>
              <a:t>Longwave</a:t>
            </a:r>
          </a:p>
        </p:txBody>
      </p:sp>
      <p:sp>
        <p:nvSpPr>
          <p:cNvPr id="438278" name="Text Box 6"/>
          <p:cNvSpPr txBox="1">
            <a:spLocks noChangeArrowheads="1"/>
          </p:cNvSpPr>
          <p:nvPr/>
        </p:nvSpPr>
        <p:spPr bwMode="auto">
          <a:xfrm>
            <a:off x="4572000" y="1219200"/>
            <a:ext cx="1468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chemeClr val="accent2"/>
                </a:solidFill>
              </a:rPr>
              <a:t>Shortwave</a:t>
            </a: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304800" y="227013"/>
            <a:ext cx="2438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omic Sans MS" pitchFamily="66" charset="0"/>
              </a:rPr>
              <a:t>Large discrepancies in ozone layer and mesosphere</a:t>
            </a:r>
          </a:p>
        </p:txBody>
      </p:sp>
    </p:spTree>
    <p:extLst>
      <p:ext uri="{BB962C8B-B14F-4D97-AF65-F5344CB8AC3E}">
        <p14:creationId xmlns:p14="http://schemas.microsoft.com/office/powerpoint/2010/main" val="4576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Title 1"/>
          <p:cNvSpPr>
            <a:spLocks noGrp="1"/>
          </p:cNvSpPr>
          <p:nvPr>
            <p:ph type="title" idx="4294967295"/>
          </p:nvPr>
        </p:nvSpPr>
        <p:spPr>
          <a:xfrm>
            <a:off x="6324600" y="76200"/>
            <a:ext cx="2743200" cy="1828800"/>
          </a:xfrm>
        </p:spPr>
        <p:txBody>
          <a:bodyPr/>
          <a:lstStyle/>
          <a:p>
            <a:pPr algn="ctr"/>
            <a:r>
              <a:rPr lang="en-GB" sz="3600" dirty="0" smtClean="0"/>
              <a:t>Shortwave comparison</a:t>
            </a:r>
          </a:p>
        </p:txBody>
      </p:sp>
      <p:pic>
        <p:nvPicPr>
          <p:cNvPr id="435203" name="Picture 4"/>
          <p:cNvPicPr>
            <a:picLocks noChangeAspect="1" noChangeArrowheads="1"/>
          </p:cNvPicPr>
          <p:nvPr/>
        </p:nvPicPr>
        <p:blipFill>
          <a:blip r:embed="rId3"/>
          <a:srcRect b="59630"/>
          <a:stretch>
            <a:fillRect/>
          </a:stretch>
        </p:blipFill>
        <p:spPr bwMode="auto">
          <a:xfrm>
            <a:off x="3240088" y="600075"/>
            <a:ext cx="30908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4" name="Picture 3"/>
          <p:cNvPicPr>
            <a:picLocks noChangeAspect="1" noChangeArrowheads="1"/>
          </p:cNvPicPr>
          <p:nvPr/>
        </p:nvPicPr>
        <p:blipFill>
          <a:blip r:embed="rId4"/>
          <a:srcRect t="50021"/>
          <a:stretch>
            <a:fillRect/>
          </a:stretch>
        </p:blipFill>
        <p:spPr bwMode="auto">
          <a:xfrm>
            <a:off x="76200" y="3316288"/>
            <a:ext cx="3087688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5" name="Picture 3"/>
          <p:cNvPicPr>
            <a:picLocks noChangeAspect="1" noChangeArrowheads="1"/>
          </p:cNvPicPr>
          <p:nvPr/>
        </p:nvPicPr>
        <p:blipFill>
          <a:blip r:embed="rId4"/>
          <a:srcRect b="59839"/>
          <a:stretch>
            <a:fillRect/>
          </a:stretch>
        </p:blipFill>
        <p:spPr bwMode="auto">
          <a:xfrm>
            <a:off x="152400" y="609600"/>
            <a:ext cx="3084513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6" name="Picture 4"/>
          <p:cNvPicPr>
            <a:picLocks noChangeAspect="1" noChangeArrowheads="1"/>
          </p:cNvPicPr>
          <p:nvPr/>
        </p:nvPicPr>
        <p:blipFill>
          <a:blip r:embed="rId3"/>
          <a:srcRect t="51335"/>
          <a:stretch>
            <a:fillRect/>
          </a:stretch>
        </p:blipFill>
        <p:spPr bwMode="auto">
          <a:xfrm>
            <a:off x="3221038" y="3392488"/>
            <a:ext cx="3090862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5207" name="Text Box 7"/>
          <p:cNvSpPr txBox="1">
            <a:spLocks noChangeArrowheads="1"/>
          </p:cNvSpPr>
          <p:nvPr/>
        </p:nvSpPr>
        <p:spPr bwMode="auto">
          <a:xfrm>
            <a:off x="685800" y="228600"/>
            <a:ext cx="596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Clear tropical profile	Liquid cloud (plane parallel)</a:t>
            </a:r>
          </a:p>
        </p:txBody>
      </p:sp>
      <p:sp>
        <p:nvSpPr>
          <p:cNvPr id="36864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6335713" y="1676400"/>
            <a:ext cx="2655887" cy="4443413"/>
          </a:xfrm>
        </p:spPr>
        <p:txBody>
          <a:bodyPr/>
          <a:lstStyle/>
          <a:p>
            <a:r>
              <a:rPr lang="en-GB" dirty="0" smtClean="0"/>
              <a:t>Barker et al. (</a:t>
            </a:r>
            <a:r>
              <a:rPr lang="en-GB" dirty="0" err="1" smtClean="0"/>
              <a:t>JClim</a:t>
            </a:r>
            <a:r>
              <a:rPr lang="en-GB" dirty="0" smtClean="0"/>
              <a:t> 2003) </a:t>
            </a:r>
          </a:p>
          <a:p>
            <a:r>
              <a:rPr lang="en-GB" dirty="0" smtClean="0"/>
              <a:t>Most models underestimate clear-sky near-IR absorption</a:t>
            </a:r>
          </a:p>
          <a:p>
            <a:pPr lvl="1"/>
            <a:r>
              <a:rPr lang="en-GB" dirty="0" smtClean="0"/>
              <a:t>Poor continuum</a:t>
            </a:r>
          </a:p>
          <a:p>
            <a:r>
              <a:rPr lang="en-GB" dirty="0" smtClean="0"/>
              <a:t>Most models underestimate liquid cloud near-IR absorption</a:t>
            </a:r>
          </a:p>
        </p:txBody>
      </p:sp>
      <p:sp>
        <p:nvSpPr>
          <p:cNvPr id="435209" name="Text Box 9"/>
          <p:cNvSpPr txBox="1">
            <a:spLocks noChangeArrowheads="1"/>
          </p:cNvSpPr>
          <p:nvPr/>
        </p:nvSpPr>
        <p:spPr bwMode="auto">
          <a:xfrm>
            <a:off x="2478088" y="6103938"/>
            <a:ext cx="1158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>
                <a:latin typeface="Arial Narrow" pitchFamily="34" charset="0"/>
              </a:rPr>
              <a:t>Overhead sun</a:t>
            </a:r>
          </a:p>
        </p:txBody>
      </p:sp>
      <p:sp>
        <p:nvSpPr>
          <p:cNvPr id="435210" name="Text Box 10"/>
          <p:cNvSpPr txBox="1">
            <a:spLocks noChangeArrowheads="1"/>
          </p:cNvSpPr>
          <p:nvPr/>
        </p:nvSpPr>
        <p:spPr bwMode="auto">
          <a:xfrm>
            <a:off x="5662613" y="6103938"/>
            <a:ext cx="1158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>
                <a:latin typeface="Arial Narrow" pitchFamily="34" charset="0"/>
              </a:rPr>
              <a:t>Overhead sun</a:t>
            </a:r>
          </a:p>
        </p:txBody>
      </p:sp>
      <p:sp>
        <p:nvSpPr>
          <p:cNvPr id="435211" name="Text Box 11"/>
          <p:cNvSpPr txBox="1">
            <a:spLocks noChangeArrowheads="1"/>
          </p:cNvSpPr>
          <p:nvPr/>
        </p:nvSpPr>
        <p:spPr bwMode="auto">
          <a:xfrm rot="1039085">
            <a:off x="1479550" y="1766888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UV and visible</a:t>
            </a:r>
          </a:p>
        </p:txBody>
      </p:sp>
      <p:sp>
        <p:nvSpPr>
          <p:cNvPr id="435212" name="Text Box 12"/>
          <p:cNvSpPr txBox="1">
            <a:spLocks noChangeArrowheads="1"/>
          </p:cNvSpPr>
          <p:nvPr/>
        </p:nvSpPr>
        <p:spPr bwMode="auto">
          <a:xfrm rot="389280">
            <a:off x="1466850" y="2224088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Full shortwave</a:t>
            </a:r>
          </a:p>
        </p:txBody>
      </p:sp>
      <p:sp>
        <p:nvSpPr>
          <p:cNvPr id="435213" name="Text Box 13"/>
          <p:cNvSpPr txBox="1">
            <a:spLocks noChangeArrowheads="1"/>
          </p:cNvSpPr>
          <p:nvPr/>
        </p:nvSpPr>
        <p:spPr bwMode="auto">
          <a:xfrm>
            <a:off x="996950" y="2581275"/>
            <a:ext cx="151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Near infrared</a:t>
            </a:r>
          </a:p>
        </p:txBody>
      </p:sp>
      <p:sp>
        <p:nvSpPr>
          <p:cNvPr id="435214" name="Text Box 14"/>
          <p:cNvSpPr txBox="1">
            <a:spLocks noChangeArrowheads="1"/>
          </p:cNvSpPr>
          <p:nvPr/>
        </p:nvSpPr>
        <p:spPr bwMode="auto">
          <a:xfrm>
            <a:off x="3413125" y="6096000"/>
            <a:ext cx="115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>
                <a:latin typeface="Arial Narrow" pitchFamily="34" charset="0"/>
              </a:rPr>
              <a:t>Dusk</a:t>
            </a:r>
          </a:p>
        </p:txBody>
      </p:sp>
      <p:sp>
        <p:nvSpPr>
          <p:cNvPr id="435215" name="Text Box 15"/>
          <p:cNvSpPr txBox="1">
            <a:spLocks noChangeArrowheads="1"/>
          </p:cNvSpPr>
          <p:nvPr/>
        </p:nvSpPr>
        <p:spPr bwMode="auto">
          <a:xfrm>
            <a:off x="152400" y="6096000"/>
            <a:ext cx="115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>
                <a:latin typeface="Arial Narrow" pitchFamily="34" charset="0"/>
              </a:rPr>
              <a:t>Dusk</a:t>
            </a:r>
          </a:p>
        </p:txBody>
      </p:sp>
      <p:sp>
        <p:nvSpPr>
          <p:cNvPr id="435216" name="Text Box 16"/>
          <p:cNvSpPr txBox="1">
            <a:spLocks noChangeArrowheads="1"/>
          </p:cNvSpPr>
          <p:nvPr/>
        </p:nvSpPr>
        <p:spPr bwMode="auto">
          <a:xfrm rot="742144">
            <a:off x="1371600" y="4129088"/>
            <a:ext cx="178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LBL benchmark</a:t>
            </a:r>
          </a:p>
        </p:txBody>
      </p:sp>
      <p:sp>
        <p:nvSpPr>
          <p:cNvPr id="435217" name="Text Box 17"/>
          <p:cNvSpPr txBox="1">
            <a:spLocks noChangeArrowheads="1"/>
          </p:cNvSpPr>
          <p:nvPr/>
        </p:nvSpPr>
        <p:spPr bwMode="auto">
          <a:xfrm rot="412904">
            <a:off x="1517650" y="4567238"/>
            <a:ext cx="145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Model range</a:t>
            </a:r>
          </a:p>
        </p:txBody>
      </p:sp>
    </p:spTree>
    <p:extLst>
      <p:ext uri="{BB962C8B-B14F-4D97-AF65-F5344CB8AC3E}">
        <p14:creationId xmlns:p14="http://schemas.microsoft.com/office/powerpoint/2010/main" val="22199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r>
              <a:rPr lang="en-GB" dirty="0" smtClean="0"/>
              <a:t>Part 4: Representing cloud structure</a:t>
            </a:r>
          </a:p>
        </p:txBody>
      </p:sp>
      <p:sp>
        <p:nvSpPr>
          <p:cNvPr id="336898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630363"/>
          </a:xfrm>
        </p:spPr>
        <p:txBody>
          <a:bodyPr/>
          <a:lstStyle/>
          <a:p>
            <a:r>
              <a:rPr lang="en-US" dirty="0" smtClean="0"/>
              <a:t>Representing cloud fraction, overlap and inhomogeneity</a:t>
            </a:r>
          </a:p>
          <a:p>
            <a:r>
              <a:rPr lang="en-US" dirty="0" smtClean="0"/>
              <a:t>What is the impact of overlap and inhomogeneity on the radiation budget?</a:t>
            </a:r>
          </a:p>
        </p:txBody>
      </p:sp>
      <p:pic>
        <p:nvPicPr>
          <p:cNvPr id="336899" name="Picture 14" descr="http://www.vic-cloud.com/sites/g/files/g718466/f/doodle-525-clou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828800"/>
            <a:ext cx="3810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Cloud fraction parametrization</a:t>
            </a:r>
          </a:p>
        </p:txBody>
      </p:sp>
      <p:sp>
        <p:nvSpPr>
          <p:cNvPr id="3379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eaLnBrk="1" hangingPunct="1"/>
            <a:r>
              <a:rPr lang="en-US" altLang="en-US" smtClean="0"/>
              <a:t>If cloud is diagnosed only when gridbox-mean </a:t>
            </a:r>
            <a:r>
              <a:rPr lang="en-US" altLang="en-US" i="1" smtClean="0"/>
              <a:t>q</a:t>
            </a:r>
            <a:r>
              <a:rPr lang="en-US" altLang="en-US" baseline="-25000" smtClean="0"/>
              <a:t>t</a:t>
            </a:r>
            <a:r>
              <a:rPr lang="en-US" altLang="en-US" smtClean="0"/>
              <a:t> &gt; </a:t>
            </a:r>
            <a:r>
              <a:rPr lang="en-US" altLang="en-US" i="1" smtClean="0"/>
              <a:t>q</a:t>
            </a:r>
            <a:r>
              <a:rPr lang="en-US" altLang="en-US" baseline="-25000" smtClean="0"/>
              <a:t>s</a:t>
            </a:r>
            <a:r>
              <a:rPr lang="en-US" altLang="en-US" smtClean="0"/>
              <a:t> then resulting cloud fraction can only be 0 or 1</a:t>
            </a:r>
          </a:p>
          <a:p>
            <a:pPr lvl="1" eaLnBrk="1" hangingPunct="1"/>
            <a:endParaRPr lang="en-US" altLang="en-US" smtClean="0"/>
          </a:p>
          <a:p>
            <a:pPr lvl="2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Cloud fraction can be diagnosed from prognostic or diagnostic sub-grid distribution of humidity and cloud</a:t>
            </a:r>
          </a:p>
          <a:p>
            <a:pPr eaLnBrk="1" hangingPunct="1"/>
            <a:r>
              <a:rPr lang="en-US" altLang="en-US" smtClean="0"/>
              <a:t>ECMWF uses a prognostic equation for cloud fraction</a:t>
            </a:r>
          </a:p>
        </p:txBody>
      </p:sp>
      <p:sp>
        <p:nvSpPr>
          <p:cNvPr id="8" name="Freeform 7"/>
          <p:cNvSpPr/>
          <p:nvPr/>
        </p:nvSpPr>
        <p:spPr>
          <a:xfrm>
            <a:off x="1608138" y="2673350"/>
            <a:ext cx="5291137" cy="315913"/>
          </a:xfrm>
          <a:custGeom>
            <a:avLst/>
            <a:gdLst>
              <a:gd name="connsiteX0" fmla="*/ 0 w 5290458"/>
              <a:gd name="connsiteY0" fmla="*/ 158620 h 315686"/>
              <a:gd name="connsiteX1" fmla="*/ 3013788 w 5290458"/>
              <a:gd name="connsiteY1" fmla="*/ 289249 h 315686"/>
              <a:gd name="connsiteX2" fmla="*/ 5290458 w 5290458"/>
              <a:gd name="connsiteY2" fmla="*/ 0 h 315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8" h="315686">
                <a:moveTo>
                  <a:pt x="0" y="158620"/>
                </a:moveTo>
                <a:cubicBezTo>
                  <a:pt x="1066022" y="237153"/>
                  <a:pt x="2132045" y="315686"/>
                  <a:pt x="3013788" y="289249"/>
                </a:cubicBezTo>
                <a:cubicBezTo>
                  <a:pt x="3895531" y="262812"/>
                  <a:pt x="4592994" y="131406"/>
                  <a:pt x="5290458" y="0"/>
                </a:cubicBez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1665288" y="2633663"/>
            <a:ext cx="5243512" cy="604837"/>
          </a:xfrm>
          <a:custGeom>
            <a:avLst/>
            <a:gdLst>
              <a:gd name="connsiteX0" fmla="*/ 0 w 5243804"/>
              <a:gd name="connsiteY0" fmla="*/ 604934 h 604934"/>
              <a:gd name="connsiteX1" fmla="*/ 1054359 w 5243804"/>
              <a:gd name="connsiteY1" fmla="*/ 287694 h 604934"/>
              <a:gd name="connsiteX2" fmla="*/ 1819469 w 5243804"/>
              <a:gd name="connsiteY2" fmla="*/ 7775 h 604934"/>
              <a:gd name="connsiteX3" fmla="*/ 3032449 w 5243804"/>
              <a:gd name="connsiteY3" fmla="*/ 241041 h 604934"/>
              <a:gd name="connsiteX4" fmla="*/ 3928188 w 5243804"/>
              <a:gd name="connsiteY4" fmla="*/ 381000 h 604934"/>
              <a:gd name="connsiteX5" fmla="*/ 5243804 w 5243804"/>
              <a:gd name="connsiteY5" fmla="*/ 362339 h 60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43804" h="604934">
                <a:moveTo>
                  <a:pt x="0" y="604934"/>
                </a:moveTo>
                <a:cubicBezTo>
                  <a:pt x="375557" y="496077"/>
                  <a:pt x="751114" y="387220"/>
                  <a:pt x="1054359" y="287694"/>
                </a:cubicBezTo>
                <a:cubicBezTo>
                  <a:pt x="1357604" y="188168"/>
                  <a:pt x="1489787" y="15551"/>
                  <a:pt x="1819469" y="7775"/>
                </a:cubicBezTo>
                <a:cubicBezTo>
                  <a:pt x="2149151" y="0"/>
                  <a:pt x="2680996" y="178837"/>
                  <a:pt x="3032449" y="241041"/>
                </a:cubicBezTo>
                <a:cubicBezTo>
                  <a:pt x="3383902" y="303245"/>
                  <a:pt x="3559629" y="360784"/>
                  <a:pt x="3928188" y="381000"/>
                </a:cubicBezTo>
                <a:cubicBezTo>
                  <a:pt x="4296747" y="401216"/>
                  <a:pt x="4770275" y="381777"/>
                  <a:pt x="5243804" y="362339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7925" name="TextBox 52"/>
          <p:cNvSpPr txBox="1">
            <a:spLocks noChangeArrowheads="1"/>
          </p:cNvSpPr>
          <p:nvPr/>
        </p:nvSpPr>
        <p:spPr bwMode="auto">
          <a:xfrm>
            <a:off x="993775" y="2590800"/>
            <a:ext cx="684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i="1">
                <a:solidFill>
                  <a:srgbClr val="0000FF"/>
                </a:solidFill>
              </a:rPr>
              <a:t>q</a:t>
            </a:r>
            <a:r>
              <a:rPr lang="en-GB" altLang="en-US" baseline="-25000">
                <a:solidFill>
                  <a:srgbClr val="0000FF"/>
                </a:solidFill>
              </a:rPr>
              <a:t>s</a:t>
            </a:r>
            <a:r>
              <a:rPr lang="en-GB" altLang="en-US">
                <a:solidFill>
                  <a:srgbClr val="0000FF"/>
                </a:solidFill>
              </a:rPr>
              <a:t>(</a:t>
            </a:r>
            <a:r>
              <a:rPr lang="en-GB" altLang="en-US" i="1">
                <a:solidFill>
                  <a:srgbClr val="0000FF"/>
                </a:solidFill>
              </a:rPr>
              <a:t>T</a:t>
            </a:r>
            <a:r>
              <a:rPr lang="en-GB" altLang="en-US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337926" name="TextBox 53"/>
          <p:cNvSpPr txBox="1">
            <a:spLocks noChangeArrowheads="1"/>
          </p:cNvSpPr>
          <p:nvPr/>
        </p:nvSpPr>
        <p:spPr bwMode="auto">
          <a:xfrm>
            <a:off x="536575" y="3059113"/>
            <a:ext cx="1147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i="1">
                <a:solidFill>
                  <a:srgbClr val="FF0000"/>
                </a:solidFill>
              </a:rPr>
              <a:t>q</a:t>
            </a:r>
            <a:r>
              <a:rPr lang="en-GB" altLang="en-US" baseline="-25000">
                <a:solidFill>
                  <a:srgbClr val="FF0000"/>
                </a:solidFill>
              </a:rPr>
              <a:t>t </a:t>
            </a:r>
            <a:r>
              <a:rPr lang="en-GB" altLang="en-US">
                <a:solidFill>
                  <a:srgbClr val="FF0000"/>
                </a:solidFill>
              </a:rPr>
              <a:t>= </a:t>
            </a:r>
            <a:r>
              <a:rPr lang="en-GB" altLang="en-US" i="1">
                <a:solidFill>
                  <a:srgbClr val="FF0000"/>
                </a:solidFill>
              </a:rPr>
              <a:t>q</a:t>
            </a:r>
            <a:r>
              <a:rPr lang="en-GB" altLang="en-US" baseline="-25000">
                <a:solidFill>
                  <a:srgbClr val="FF0000"/>
                </a:solidFill>
              </a:rPr>
              <a:t> </a:t>
            </a:r>
            <a:r>
              <a:rPr lang="en-GB" altLang="en-US">
                <a:solidFill>
                  <a:srgbClr val="FF0000"/>
                </a:solidFill>
              </a:rPr>
              <a:t>+ </a:t>
            </a:r>
            <a:r>
              <a:rPr lang="en-GB" altLang="en-US" i="1">
                <a:solidFill>
                  <a:srgbClr val="FF0000"/>
                </a:solidFill>
              </a:rPr>
              <a:t>q</a:t>
            </a:r>
            <a:r>
              <a:rPr lang="en-GB" altLang="en-US" baseline="-25000">
                <a:solidFill>
                  <a:srgbClr val="FF0000"/>
                </a:solidFill>
              </a:rPr>
              <a:t>l</a:t>
            </a: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76200" y="2209800"/>
            <a:ext cx="6942138" cy="2514600"/>
            <a:chOff x="76200" y="3581400"/>
            <a:chExt cx="6942133" cy="2514600"/>
          </a:xfrm>
        </p:grpSpPr>
        <p:grpSp>
          <p:nvGrpSpPr>
            <p:cNvPr id="337943" name="Group 49"/>
            <p:cNvGrpSpPr>
              <a:grpSpLocks/>
            </p:cNvGrpSpPr>
            <p:nvPr/>
          </p:nvGrpSpPr>
          <p:grpSpPr bwMode="auto">
            <a:xfrm>
              <a:off x="2598733" y="5181600"/>
              <a:ext cx="2133600" cy="762000"/>
              <a:chOff x="2743200" y="5181600"/>
              <a:chExt cx="2133600" cy="7620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743203" y="5181600"/>
                <a:ext cx="533400" cy="762000"/>
              </a:xfrm>
              <a:prstGeom prst="rect">
                <a:avLst/>
              </a:prstGeom>
              <a:solidFill>
                <a:srgbClr val="FF7C8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276602" y="5181600"/>
                <a:ext cx="533400" cy="762000"/>
              </a:xfrm>
              <a:prstGeom prst="rect">
                <a:avLst/>
              </a:prstGeom>
              <a:solidFill>
                <a:srgbClr val="FF7C8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810002" y="5181600"/>
                <a:ext cx="533400" cy="762000"/>
              </a:xfrm>
              <a:prstGeom prst="rect">
                <a:avLst/>
              </a:prstGeom>
              <a:solidFill>
                <a:srgbClr val="FF7C8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343401" y="5181600"/>
                <a:ext cx="533400" cy="762000"/>
              </a:xfrm>
              <a:prstGeom prst="rect">
                <a:avLst/>
              </a:prstGeom>
              <a:solidFill>
                <a:srgbClr val="FF7C8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337944" name="Group 50"/>
            <p:cNvGrpSpPr>
              <a:grpSpLocks/>
            </p:cNvGrpSpPr>
            <p:nvPr/>
          </p:nvGrpSpPr>
          <p:grpSpPr bwMode="auto">
            <a:xfrm>
              <a:off x="1684333" y="3581400"/>
              <a:ext cx="5334000" cy="2362200"/>
              <a:chOff x="1828800" y="3581400"/>
              <a:chExt cx="5334000" cy="23622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828804" y="5943600"/>
                <a:ext cx="53339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828804" y="5181600"/>
                <a:ext cx="53339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>
                <a:off x="1447804" y="5562600"/>
                <a:ext cx="76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 flipH="1" flipV="1">
                <a:off x="1943103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 flipH="1" flipV="1">
                <a:off x="2476503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 flipH="1" flipV="1">
                <a:off x="3009903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 flipH="1" flipV="1">
                <a:off x="3543302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 flipH="1" flipV="1">
                <a:off x="4076702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 flipH="1" flipV="1">
                <a:off x="4610101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 flipH="1" flipV="1">
                <a:off x="5143501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5400000" flipH="1" flipV="1">
                <a:off x="5676901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 flipH="1" flipV="1">
                <a:off x="1409704" y="4381500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7945" name="TextBox 54"/>
            <p:cNvSpPr txBox="1">
              <a:spLocks noChangeArrowheads="1"/>
            </p:cNvSpPr>
            <p:nvPr/>
          </p:nvSpPr>
          <p:spPr bwMode="auto">
            <a:xfrm>
              <a:off x="76200" y="5345668"/>
              <a:ext cx="16081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/>
                <a:t>Cloud fraction</a:t>
              </a:r>
            </a:p>
          </p:txBody>
        </p:sp>
        <p:sp>
          <p:nvSpPr>
            <p:cNvPr id="337946" name="TextBox 55"/>
            <p:cNvSpPr txBox="1">
              <a:spLocks noChangeArrowheads="1"/>
            </p:cNvSpPr>
            <p:nvPr/>
          </p:nvSpPr>
          <p:spPr bwMode="auto">
            <a:xfrm>
              <a:off x="1379533" y="5726668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/>
                <a:t>0</a:t>
              </a:r>
            </a:p>
          </p:txBody>
        </p:sp>
        <p:sp>
          <p:nvSpPr>
            <p:cNvPr id="337947" name="TextBox 56"/>
            <p:cNvSpPr txBox="1">
              <a:spLocks noChangeArrowheads="1"/>
            </p:cNvSpPr>
            <p:nvPr/>
          </p:nvSpPr>
          <p:spPr bwMode="auto">
            <a:xfrm>
              <a:off x="1379533" y="5029200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/>
                <a:t>1</a:t>
              </a:r>
            </a:p>
          </p:txBody>
        </p:sp>
      </p:grp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1558925" y="2381250"/>
            <a:ext cx="7585075" cy="2190750"/>
            <a:chOff x="1558370" y="3752671"/>
            <a:chExt cx="7585629" cy="2190929"/>
          </a:xfrm>
        </p:grpSpPr>
        <p:grpSp>
          <p:nvGrpSpPr>
            <p:cNvPr id="337930" name="Group 48"/>
            <p:cNvGrpSpPr>
              <a:grpSpLocks/>
            </p:cNvGrpSpPr>
            <p:nvPr/>
          </p:nvGrpSpPr>
          <p:grpSpPr bwMode="auto">
            <a:xfrm>
              <a:off x="1558370" y="3810000"/>
              <a:ext cx="5383763" cy="2133600"/>
              <a:chOff x="1702837" y="3810000"/>
              <a:chExt cx="5383763" cy="21336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2285493" y="5791188"/>
                <a:ext cx="381028" cy="152412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818931" y="5410156"/>
                <a:ext cx="381028" cy="533444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352370" y="5257744"/>
                <a:ext cx="381028" cy="685856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885809" y="5181538"/>
                <a:ext cx="381028" cy="762062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419248" y="5333950"/>
                <a:ext cx="381028" cy="609650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952687" y="5638775"/>
                <a:ext cx="381028" cy="304825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486126" y="5714981"/>
                <a:ext cx="381028" cy="228619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019565" y="5791188"/>
                <a:ext cx="381028" cy="152412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1702837" y="3809826"/>
                <a:ext cx="5383606" cy="884310"/>
              </a:xfrm>
              <a:custGeom>
                <a:avLst/>
                <a:gdLst>
                  <a:gd name="connsiteX0" fmla="*/ 0 w 5383763"/>
                  <a:gd name="connsiteY0" fmla="*/ 816428 h 884852"/>
                  <a:gd name="connsiteX1" fmla="*/ 65314 w 5383763"/>
                  <a:gd name="connsiteY1" fmla="*/ 629816 h 884852"/>
                  <a:gd name="connsiteX2" fmla="*/ 177282 w 5383763"/>
                  <a:gd name="connsiteY2" fmla="*/ 797767 h 884852"/>
                  <a:gd name="connsiteX3" fmla="*/ 233265 w 5383763"/>
                  <a:gd name="connsiteY3" fmla="*/ 667138 h 884852"/>
                  <a:gd name="connsiteX4" fmla="*/ 307910 w 5383763"/>
                  <a:gd name="connsiteY4" fmla="*/ 853750 h 884852"/>
                  <a:gd name="connsiteX5" fmla="*/ 391886 w 5383763"/>
                  <a:gd name="connsiteY5" fmla="*/ 573832 h 884852"/>
                  <a:gd name="connsiteX6" fmla="*/ 485192 w 5383763"/>
                  <a:gd name="connsiteY6" fmla="*/ 741783 h 884852"/>
                  <a:gd name="connsiteX7" fmla="*/ 513184 w 5383763"/>
                  <a:gd name="connsiteY7" fmla="*/ 667138 h 884852"/>
                  <a:gd name="connsiteX8" fmla="*/ 653143 w 5383763"/>
                  <a:gd name="connsiteY8" fmla="*/ 741783 h 884852"/>
                  <a:gd name="connsiteX9" fmla="*/ 727788 w 5383763"/>
                  <a:gd name="connsiteY9" fmla="*/ 331236 h 884852"/>
                  <a:gd name="connsiteX10" fmla="*/ 811763 w 5383763"/>
                  <a:gd name="connsiteY10" fmla="*/ 629816 h 884852"/>
                  <a:gd name="connsiteX11" fmla="*/ 905070 w 5383763"/>
                  <a:gd name="connsiteY11" fmla="*/ 564501 h 884852"/>
                  <a:gd name="connsiteX12" fmla="*/ 1017037 w 5383763"/>
                  <a:gd name="connsiteY12" fmla="*/ 620485 h 884852"/>
                  <a:gd name="connsiteX13" fmla="*/ 1129004 w 5383763"/>
                  <a:gd name="connsiteY13" fmla="*/ 359228 h 884852"/>
                  <a:gd name="connsiteX14" fmla="*/ 1175657 w 5383763"/>
                  <a:gd name="connsiteY14" fmla="*/ 573832 h 884852"/>
                  <a:gd name="connsiteX15" fmla="*/ 1222310 w 5383763"/>
                  <a:gd name="connsiteY15" fmla="*/ 508518 h 884852"/>
                  <a:gd name="connsiteX16" fmla="*/ 1287625 w 5383763"/>
                  <a:gd name="connsiteY16" fmla="*/ 713791 h 884852"/>
                  <a:gd name="connsiteX17" fmla="*/ 1390261 w 5383763"/>
                  <a:gd name="connsiteY17" fmla="*/ 181946 h 884852"/>
                  <a:gd name="connsiteX18" fmla="*/ 1436914 w 5383763"/>
                  <a:gd name="connsiteY18" fmla="*/ 387220 h 884852"/>
                  <a:gd name="connsiteX19" fmla="*/ 1520890 w 5383763"/>
                  <a:gd name="connsiteY19" fmla="*/ 275252 h 884852"/>
                  <a:gd name="connsiteX20" fmla="*/ 1586204 w 5383763"/>
                  <a:gd name="connsiteY20" fmla="*/ 592493 h 884852"/>
                  <a:gd name="connsiteX21" fmla="*/ 1698172 w 5383763"/>
                  <a:gd name="connsiteY21" fmla="*/ 116632 h 884852"/>
                  <a:gd name="connsiteX22" fmla="*/ 1744825 w 5383763"/>
                  <a:gd name="connsiteY22" fmla="*/ 219269 h 884852"/>
                  <a:gd name="connsiteX23" fmla="*/ 1940768 w 5383763"/>
                  <a:gd name="connsiteY23" fmla="*/ 4665 h 884852"/>
                  <a:gd name="connsiteX24" fmla="*/ 1987421 w 5383763"/>
                  <a:gd name="connsiteY24" fmla="*/ 247260 h 884852"/>
                  <a:gd name="connsiteX25" fmla="*/ 2015412 w 5383763"/>
                  <a:gd name="connsiteY25" fmla="*/ 163285 h 884852"/>
                  <a:gd name="connsiteX26" fmla="*/ 2118049 w 5383763"/>
                  <a:gd name="connsiteY26" fmla="*/ 396550 h 884852"/>
                  <a:gd name="connsiteX27" fmla="*/ 2164702 w 5383763"/>
                  <a:gd name="connsiteY27" fmla="*/ 79309 h 884852"/>
                  <a:gd name="connsiteX28" fmla="*/ 2174033 w 5383763"/>
                  <a:gd name="connsiteY28" fmla="*/ 153954 h 884852"/>
                  <a:gd name="connsiteX29" fmla="*/ 2276670 w 5383763"/>
                  <a:gd name="connsiteY29" fmla="*/ 41987 h 884852"/>
                  <a:gd name="connsiteX30" fmla="*/ 2369976 w 5383763"/>
                  <a:gd name="connsiteY30" fmla="*/ 387220 h 884852"/>
                  <a:gd name="connsiteX31" fmla="*/ 2444621 w 5383763"/>
                  <a:gd name="connsiteY31" fmla="*/ 237930 h 884852"/>
                  <a:gd name="connsiteX32" fmla="*/ 2519265 w 5383763"/>
                  <a:gd name="connsiteY32" fmla="*/ 452534 h 884852"/>
                  <a:gd name="connsiteX33" fmla="*/ 2603241 w 5383763"/>
                  <a:gd name="connsiteY33" fmla="*/ 284583 h 884852"/>
                  <a:gd name="connsiteX34" fmla="*/ 2631233 w 5383763"/>
                  <a:gd name="connsiteY34" fmla="*/ 331236 h 884852"/>
                  <a:gd name="connsiteX35" fmla="*/ 2687216 w 5383763"/>
                  <a:gd name="connsiteY35" fmla="*/ 237930 h 884852"/>
                  <a:gd name="connsiteX36" fmla="*/ 2724539 w 5383763"/>
                  <a:gd name="connsiteY36" fmla="*/ 564501 h 884852"/>
                  <a:gd name="connsiteX37" fmla="*/ 2855168 w 5383763"/>
                  <a:gd name="connsiteY37" fmla="*/ 452534 h 884852"/>
                  <a:gd name="connsiteX38" fmla="*/ 2929812 w 5383763"/>
                  <a:gd name="connsiteY38" fmla="*/ 667138 h 884852"/>
                  <a:gd name="connsiteX39" fmla="*/ 3004457 w 5383763"/>
                  <a:gd name="connsiteY39" fmla="*/ 293914 h 884852"/>
                  <a:gd name="connsiteX40" fmla="*/ 3041780 w 5383763"/>
                  <a:gd name="connsiteY40" fmla="*/ 461865 h 884852"/>
                  <a:gd name="connsiteX41" fmla="*/ 3153747 w 5383763"/>
                  <a:gd name="connsiteY41" fmla="*/ 396550 h 884852"/>
                  <a:gd name="connsiteX42" fmla="*/ 3219061 w 5383763"/>
                  <a:gd name="connsiteY42" fmla="*/ 573832 h 884852"/>
                  <a:gd name="connsiteX43" fmla="*/ 3321698 w 5383763"/>
                  <a:gd name="connsiteY43" fmla="*/ 415211 h 884852"/>
                  <a:gd name="connsiteX44" fmla="*/ 3368351 w 5383763"/>
                  <a:gd name="connsiteY44" fmla="*/ 461865 h 884852"/>
                  <a:gd name="connsiteX45" fmla="*/ 3405674 w 5383763"/>
                  <a:gd name="connsiteY45" fmla="*/ 433873 h 884852"/>
                  <a:gd name="connsiteX46" fmla="*/ 3461657 w 5383763"/>
                  <a:gd name="connsiteY46" fmla="*/ 601824 h 884852"/>
                  <a:gd name="connsiteX47" fmla="*/ 3573625 w 5383763"/>
                  <a:gd name="connsiteY47" fmla="*/ 508518 h 884852"/>
                  <a:gd name="connsiteX48" fmla="*/ 3592286 w 5383763"/>
                  <a:gd name="connsiteY48" fmla="*/ 667138 h 884852"/>
                  <a:gd name="connsiteX49" fmla="*/ 3676261 w 5383763"/>
                  <a:gd name="connsiteY49" fmla="*/ 452534 h 884852"/>
                  <a:gd name="connsiteX50" fmla="*/ 3732245 w 5383763"/>
                  <a:gd name="connsiteY50" fmla="*/ 592493 h 884852"/>
                  <a:gd name="connsiteX51" fmla="*/ 3806890 w 5383763"/>
                  <a:gd name="connsiteY51" fmla="*/ 508518 h 884852"/>
                  <a:gd name="connsiteX52" fmla="*/ 3862874 w 5383763"/>
                  <a:gd name="connsiteY52" fmla="*/ 779105 h 884852"/>
                  <a:gd name="connsiteX53" fmla="*/ 3918857 w 5383763"/>
                  <a:gd name="connsiteY53" fmla="*/ 508518 h 884852"/>
                  <a:gd name="connsiteX54" fmla="*/ 3974841 w 5383763"/>
                  <a:gd name="connsiteY54" fmla="*/ 536509 h 884852"/>
                  <a:gd name="connsiteX55" fmla="*/ 4030825 w 5383763"/>
                  <a:gd name="connsiteY55" fmla="*/ 405881 h 884852"/>
                  <a:gd name="connsiteX56" fmla="*/ 4077478 w 5383763"/>
                  <a:gd name="connsiteY56" fmla="*/ 601824 h 884852"/>
                  <a:gd name="connsiteX57" fmla="*/ 4105470 w 5383763"/>
                  <a:gd name="connsiteY57" fmla="*/ 331236 h 884852"/>
                  <a:gd name="connsiteX58" fmla="*/ 4170784 w 5383763"/>
                  <a:gd name="connsiteY58" fmla="*/ 620485 h 884852"/>
                  <a:gd name="connsiteX59" fmla="*/ 4264090 w 5383763"/>
                  <a:gd name="connsiteY59" fmla="*/ 508518 h 884852"/>
                  <a:gd name="connsiteX60" fmla="*/ 4320074 w 5383763"/>
                  <a:gd name="connsiteY60" fmla="*/ 788436 h 884852"/>
                  <a:gd name="connsiteX61" fmla="*/ 4432041 w 5383763"/>
                  <a:gd name="connsiteY61" fmla="*/ 527179 h 884852"/>
                  <a:gd name="connsiteX62" fmla="*/ 4488025 w 5383763"/>
                  <a:gd name="connsiteY62" fmla="*/ 284583 h 884852"/>
                  <a:gd name="connsiteX63" fmla="*/ 4506686 w 5383763"/>
                  <a:gd name="connsiteY63" fmla="*/ 545840 h 884852"/>
                  <a:gd name="connsiteX64" fmla="*/ 4544008 w 5383763"/>
                  <a:gd name="connsiteY64" fmla="*/ 499187 h 884852"/>
                  <a:gd name="connsiteX65" fmla="*/ 4609323 w 5383763"/>
                  <a:gd name="connsiteY65" fmla="*/ 713791 h 884852"/>
                  <a:gd name="connsiteX66" fmla="*/ 4674637 w 5383763"/>
                  <a:gd name="connsiteY66" fmla="*/ 573832 h 884852"/>
                  <a:gd name="connsiteX67" fmla="*/ 4730621 w 5383763"/>
                  <a:gd name="connsiteY67" fmla="*/ 872411 h 884852"/>
                  <a:gd name="connsiteX68" fmla="*/ 4805265 w 5383763"/>
                  <a:gd name="connsiteY68" fmla="*/ 648477 h 884852"/>
                  <a:gd name="connsiteX69" fmla="*/ 4935894 w 5383763"/>
                  <a:gd name="connsiteY69" fmla="*/ 695130 h 884852"/>
                  <a:gd name="connsiteX70" fmla="*/ 5085184 w 5383763"/>
                  <a:gd name="connsiteY70" fmla="*/ 452534 h 884852"/>
                  <a:gd name="connsiteX71" fmla="*/ 5103845 w 5383763"/>
                  <a:gd name="connsiteY71" fmla="*/ 592493 h 884852"/>
                  <a:gd name="connsiteX72" fmla="*/ 5225143 w 5383763"/>
                  <a:gd name="connsiteY72" fmla="*/ 368558 h 884852"/>
                  <a:gd name="connsiteX73" fmla="*/ 5318449 w 5383763"/>
                  <a:gd name="connsiteY73" fmla="*/ 741783 h 884852"/>
                  <a:gd name="connsiteX74" fmla="*/ 5383763 w 5383763"/>
                  <a:gd name="connsiteY74" fmla="*/ 564501 h 884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5383763" h="884852">
                    <a:moveTo>
                      <a:pt x="0" y="816428"/>
                    </a:moveTo>
                    <a:cubicBezTo>
                      <a:pt x="17883" y="724677"/>
                      <a:pt x="35767" y="632926"/>
                      <a:pt x="65314" y="629816"/>
                    </a:cubicBezTo>
                    <a:cubicBezTo>
                      <a:pt x="94861" y="626706"/>
                      <a:pt x="149290" y="791547"/>
                      <a:pt x="177282" y="797767"/>
                    </a:cubicBezTo>
                    <a:cubicBezTo>
                      <a:pt x="205274" y="803987"/>
                      <a:pt x="211494" y="657808"/>
                      <a:pt x="233265" y="667138"/>
                    </a:cubicBezTo>
                    <a:cubicBezTo>
                      <a:pt x="255036" y="676468"/>
                      <a:pt x="281473" y="869301"/>
                      <a:pt x="307910" y="853750"/>
                    </a:cubicBezTo>
                    <a:cubicBezTo>
                      <a:pt x="334347" y="838199"/>
                      <a:pt x="362339" y="592493"/>
                      <a:pt x="391886" y="573832"/>
                    </a:cubicBezTo>
                    <a:cubicBezTo>
                      <a:pt x="421433" y="555171"/>
                      <a:pt x="464976" y="726232"/>
                      <a:pt x="485192" y="741783"/>
                    </a:cubicBezTo>
                    <a:cubicBezTo>
                      <a:pt x="505408" y="757334"/>
                      <a:pt x="485192" y="667138"/>
                      <a:pt x="513184" y="667138"/>
                    </a:cubicBezTo>
                    <a:cubicBezTo>
                      <a:pt x="541176" y="667138"/>
                      <a:pt x="617376" y="797767"/>
                      <a:pt x="653143" y="741783"/>
                    </a:cubicBezTo>
                    <a:cubicBezTo>
                      <a:pt x="688910" y="685799"/>
                      <a:pt x="701351" y="349897"/>
                      <a:pt x="727788" y="331236"/>
                    </a:cubicBezTo>
                    <a:cubicBezTo>
                      <a:pt x="754225" y="312575"/>
                      <a:pt x="782216" y="590939"/>
                      <a:pt x="811763" y="629816"/>
                    </a:cubicBezTo>
                    <a:cubicBezTo>
                      <a:pt x="841310" y="668693"/>
                      <a:pt x="870858" y="566056"/>
                      <a:pt x="905070" y="564501"/>
                    </a:cubicBezTo>
                    <a:cubicBezTo>
                      <a:pt x="939282" y="562946"/>
                      <a:pt x="979715" y="654697"/>
                      <a:pt x="1017037" y="620485"/>
                    </a:cubicBezTo>
                    <a:cubicBezTo>
                      <a:pt x="1054359" y="586273"/>
                      <a:pt x="1102567" y="367004"/>
                      <a:pt x="1129004" y="359228"/>
                    </a:cubicBezTo>
                    <a:cubicBezTo>
                      <a:pt x="1155441" y="351453"/>
                      <a:pt x="1160106" y="548950"/>
                      <a:pt x="1175657" y="573832"/>
                    </a:cubicBezTo>
                    <a:cubicBezTo>
                      <a:pt x="1191208" y="598714"/>
                      <a:pt x="1203649" y="485192"/>
                      <a:pt x="1222310" y="508518"/>
                    </a:cubicBezTo>
                    <a:cubicBezTo>
                      <a:pt x="1240971" y="531845"/>
                      <a:pt x="1259633" y="768220"/>
                      <a:pt x="1287625" y="713791"/>
                    </a:cubicBezTo>
                    <a:cubicBezTo>
                      <a:pt x="1315617" y="659362"/>
                      <a:pt x="1365380" y="236374"/>
                      <a:pt x="1390261" y="181946"/>
                    </a:cubicBezTo>
                    <a:cubicBezTo>
                      <a:pt x="1415142" y="127518"/>
                      <a:pt x="1415143" y="371669"/>
                      <a:pt x="1436914" y="387220"/>
                    </a:cubicBezTo>
                    <a:cubicBezTo>
                      <a:pt x="1458685" y="402771"/>
                      <a:pt x="1496008" y="241040"/>
                      <a:pt x="1520890" y="275252"/>
                    </a:cubicBezTo>
                    <a:cubicBezTo>
                      <a:pt x="1545772" y="309464"/>
                      <a:pt x="1556657" y="618930"/>
                      <a:pt x="1586204" y="592493"/>
                    </a:cubicBezTo>
                    <a:cubicBezTo>
                      <a:pt x="1615751" y="566056"/>
                      <a:pt x="1671735" y="178836"/>
                      <a:pt x="1698172" y="116632"/>
                    </a:cubicBezTo>
                    <a:cubicBezTo>
                      <a:pt x="1724609" y="54428"/>
                      <a:pt x="1704392" y="237930"/>
                      <a:pt x="1744825" y="219269"/>
                    </a:cubicBezTo>
                    <a:cubicBezTo>
                      <a:pt x="1785258" y="200608"/>
                      <a:pt x="1900335" y="0"/>
                      <a:pt x="1940768" y="4665"/>
                    </a:cubicBezTo>
                    <a:cubicBezTo>
                      <a:pt x="1981201" y="9330"/>
                      <a:pt x="1974980" y="220823"/>
                      <a:pt x="1987421" y="247260"/>
                    </a:cubicBezTo>
                    <a:cubicBezTo>
                      <a:pt x="1999862" y="273697"/>
                      <a:pt x="1993641" y="138403"/>
                      <a:pt x="2015412" y="163285"/>
                    </a:cubicBezTo>
                    <a:cubicBezTo>
                      <a:pt x="2037183" y="188167"/>
                      <a:pt x="2093167" y="410546"/>
                      <a:pt x="2118049" y="396550"/>
                    </a:cubicBezTo>
                    <a:cubicBezTo>
                      <a:pt x="2142931" y="382554"/>
                      <a:pt x="2155371" y="119742"/>
                      <a:pt x="2164702" y="79309"/>
                    </a:cubicBezTo>
                    <a:cubicBezTo>
                      <a:pt x="2174033" y="38876"/>
                      <a:pt x="2155372" y="160174"/>
                      <a:pt x="2174033" y="153954"/>
                    </a:cubicBezTo>
                    <a:cubicBezTo>
                      <a:pt x="2192694" y="147734"/>
                      <a:pt x="2244013" y="3109"/>
                      <a:pt x="2276670" y="41987"/>
                    </a:cubicBezTo>
                    <a:cubicBezTo>
                      <a:pt x="2309327" y="80865"/>
                      <a:pt x="2341984" y="354563"/>
                      <a:pt x="2369976" y="387220"/>
                    </a:cubicBezTo>
                    <a:cubicBezTo>
                      <a:pt x="2397968" y="419877"/>
                      <a:pt x="2419740" y="227044"/>
                      <a:pt x="2444621" y="237930"/>
                    </a:cubicBezTo>
                    <a:cubicBezTo>
                      <a:pt x="2469502" y="248816"/>
                      <a:pt x="2492828" y="444759"/>
                      <a:pt x="2519265" y="452534"/>
                    </a:cubicBezTo>
                    <a:cubicBezTo>
                      <a:pt x="2545702" y="460310"/>
                      <a:pt x="2584580" y="304799"/>
                      <a:pt x="2603241" y="284583"/>
                    </a:cubicBezTo>
                    <a:cubicBezTo>
                      <a:pt x="2621902" y="264367"/>
                      <a:pt x="2617237" y="339011"/>
                      <a:pt x="2631233" y="331236"/>
                    </a:cubicBezTo>
                    <a:cubicBezTo>
                      <a:pt x="2645229" y="323461"/>
                      <a:pt x="2671665" y="199053"/>
                      <a:pt x="2687216" y="237930"/>
                    </a:cubicBezTo>
                    <a:cubicBezTo>
                      <a:pt x="2702767" y="276807"/>
                      <a:pt x="2696547" y="528734"/>
                      <a:pt x="2724539" y="564501"/>
                    </a:cubicBezTo>
                    <a:cubicBezTo>
                      <a:pt x="2752531" y="600268"/>
                      <a:pt x="2820956" y="435428"/>
                      <a:pt x="2855168" y="452534"/>
                    </a:cubicBezTo>
                    <a:cubicBezTo>
                      <a:pt x="2889380" y="469640"/>
                      <a:pt x="2904931" y="693575"/>
                      <a:pt x="2929812" y="667138"/>
                    </a:cubicBezTo>
                    <a:cubicBezTo>
                      <a:pt x="2954693" y="640701"/>
                      <a:pt x="2985796" y="328126"/>
                      <a:pt x="3004457" y="293914"/>
                    </a:cubicBezTo>
                    <a:cubicBezTo>
                      <a:pt x="3023118" y="259702"/>
                      <a:pt x="3016898" y="444759"/>
                      <a:pt x="3041780" y="461865"/>
                    </a:cubicBezTo>
                    <a:cubicBezTo>
                      <a:pt x="3066662" y="478971"/>
                      <a:pt x="3124200" y="377889"/>
                      <a:pt x="3153747" y="396550"/>
                    </a:cubicBezTo>
                    <a:cubicBezTo>
                      <a:pt x="3183294" y="415211"/>
                      <a:pt x="3191069" y="570722"/>
                      <a:pt x="3219061" y="573832"/>
                    </a:cubicBezTo>
                    <a:cubicBezTo>
                      <a:pt x="3247053" y="576942"/>
                      <a:pt x="3296816" y="433872"/>
                      <a:pt x="3321698" y="415211"/>
                    </a:cubicBezTo>
                    <a:cubicBezTo>
                      <a:pt x="3346580" y="396550"/>
                      <a:pt x="3354355" y="458755"/>
                      <a:pt x="3368351" y="461865"/>
                    </a:cubicBezTo>
                    <a:cubicBezTo>
                      <a:pt x="3382347" y="464975"/>
                      <a:pt x="3390123" y="410547"/>
                      <a:pt x="3405674" y="433873"/>
                    </a:cubicBezTo>
                    <a:cubicBezTo>
                      <a:pt x="3421225" y="457199"/>
                      <a:pt x="3433665" y="589383"/>
                      <a:pt x="3461657" y="601824"/>
                    </a:cubicBezTo>
                    <a:cubicBezTo>
                      <a:pt x="3489649" y="614265"/>
                      <a:pt x="3551854" y="497632"/>
                      <a:pt x="3573625" y="508518"/>
                    </a:cubicBezTo>
                    <a:cubicBezTo>
                      <a:pt x="3595397" y="519404"/>
                      <a:pt x="3575180" y="676469"/>
                      <a:pt x="3592286" y="667138"/>
                    </a:cubicBezTo>
                    <a:cubicBezTo>
                      <a:pt x="3609392" y="657807"/>
                      <a:pt x="3652935" y="464975"/>
                      <a:pt x="3676261" y="452534"/>
                    </a:cubicBezTo>
                    <a:cubicBezTo>
                      <a:pt x="3699587" y="440093"/>
                      <a:pt x="3710474" y="583162"/>
                      <a:pt x="3732245" y="592493"/>
                    </a:cubicBezTo>
                    <a:cubicBezTo>
                      <a:pt x="3754016" y="601824"/>
                      <a:pt x="3785119" y="477416"/>
                      <a:pt x="3806890" y="508518"/>
                    </a:cubicBezTo>
                    <a:cubicBezTo>
                      <a:pt x="3828661" y="539620"/>
                      <a:pt x="3844213" y="779105"/>
                      <a:pt x="3862874" y="779105"/>
                    </a:cubicBezTo>
                    <a:cubicBezTo>
                      <a:pt x="3881535" y="779105"/>
                      <a:pt x="3900196" y="548951"/>
                      <a:pt x="3918857" y="508518"/>
                    </a:cubicBezTo>
                    <a:cubicBezTo>
                      <a:pt x="3937518" y="468085"/>
                      <a:pt x="3956180" y="553615"/>
                      <a:pt x="3974841" y="536509"/>
                    </a:cubicBezTo>
                    <a:cubicBezTo>
                      <a:pt x="3993502" y="519403"/>
                      <a:pt x="4013719" y="394995"/>
                      <a:pt x="4030825" y="405881"/>
                    </a:cubicBezTo>
                    <a:cubicBezTo>
                      <a:pt x="4047931" y="416767"/>
                      <a:pt x="4065037" y="614265"/>
                      <a:pt x="4077478" y="601824"/>
                    </a:cubicBezTo>
                    <a:cubicBezTo>
                      <a:pt x="4089919" y="589383"/>
                      <a:pt x="4089919" y="328126"/>
                      <a:pt x="4105470" y="331236"/>
                    </a:cubicBezTo>
                    <a:cubicBezTo>
                      <a:pt x="4121021" y="334346"/>
                      <a:pt x="4144347" y="590938"/>
                      <a:pt x="4170784" y="620485"/>
                    </a:cubicBezTo>
                    <a:cubicBezTo>
                      <a:pt x="4197221" y="650032"/>
                      <a:pt x="4239208" y="480526"/>
                      <a:pt x="4264090" y="508518"/>
                    </a:cubicBezTo>
                    <a:cubicBezTo>
                      <a:pt x="4288972" y="536510"/>
                      <a:pt x="4292082" y="785326"/>
                      <a:pt x="4320074" y="788436"/>
                    </a:cubicBezTo>
                    <a:cubicBezTo>
                      <a:pt x="4348066" y="791546"/>
                      <a:pt x="4404049" y="611154"/>
                      <a:pt x="4432041" y="527179"/>
                    </a:cubicBezTo>
                    <a:cubicBezTo>
                      <a:pt x="4460033" y="443204"/>
                      <a:pt x="4475584" y="281473"/>
                      <a:pt x="4488025" y="284583"/>
                    </a:cubicBezTo>
                    <a:cubicBezTo>
                      <a:pt x="4500466" y="287693"/>
                      <a:pt x="4497355" y="510073"/>
                      <a:pt x="4506686" y="545840"/>
                    </a:cubicBezTo>
                    <a:cubicBezTo>
                      <a:pt x="4516017" y="581607"/>
                      <a:pt x="4526902" y="471195"/>
                      <a:pt x="4544008" y="499187"/>
                    </a:cubicBezTo>
                    <a:cubicBezTo>
                      <a:pt x="4561114" y="527179"/>
                      <a:pt x="4587552" y="701350"/>
                      <a:pt x="4609323" y="713791"/>
                    </a:cubicBezTo>
                    <a:cubicBezTo>
                      <a:pt x="4631095" y="726232"/>
                      <a:pt x="4654421" y="547395"/>
                      <a:pt x="4674637" y="573832"/>
                    </a:cubicBezTo>
                    <a:cubicBezTo>
                      <a:pt x="4694853" y="600269"/>
                      <a:pt x="4708850" y="859970"/>
                      <a:pt x="4730621" y="872411"/>
                    </a:cubicBezTo>
                    <a:cubicBezTo>
                      <a:pt x="4752392" y="884852"/>
                      <a:pt x="4771053" y="678024"/>
                      <a:pt x="4805265" y="648477"/>
                    </a:cubicBezTo>
                    <a:cubicBezTo>
                      <a:pt x="4839477" y="618930"/>
                      <a:pt x="4889241" y="727787"/>
                      <a:pt x="4935894" y="695130"/>
                    </a:cubicBezTo>
                    <a:cubicBezTo>
                      <a:pt x="4982547" y="662473"/>
                      <a:pt x="5057192" y="469640"/>
                      <a:pt x="5085184" y="452534"/>
                    </a:cubicBezTo>
                    <a:cubicBezTo>
                      <a:pt x="5113176" y="435428"/>
                      <a:pt x="5080519" y="606489"/>
                      <a:pt x="5103845" y="592493"/>
                    </a:cubicBezTo>
                    <a:cubicBezTo>
                      <a:pt x="5127171" y="578497"/>
                      <a:pt x="5189376" y="343676"/>
                      <a:pt x="5225143" y="368558"/>
                    </a:cubicBezTo>
                    <a:cubicBezTo>
                      <a:pt x="5260910" y="393440"/>
                      <a:pt x="5292012" y="709126"/>
                      <a:pt x="5318449" y="741783"/>
                    </a:cubicBezTo>
                    <a:cubicBezTo>
                      <a:pt x="5344886" y="774440"/>
                      <a:pt x="5364324" y="669470"/>
                      <a:pt x="5383763" y="564501"/>
                    </a:cubicBezTo>
                  </a:path>
                </a:pathLst>
              </a:cu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62" name="Isosceles Triangle 61"/>
            <p:cNvSpPr/>
            <p:nvPr/>
          </p:nvSpPr>
          <p:spPr>
            <a:xfrm rot="5400000">
              <a:off x="6980077" y="4152756"/>
              <a:ext cx="533444" cy="457233"/>
            </a:xfrm>
            <a:prstGeom prst="triangle">
              <a:avLst/>
            </a:prstGeom>
            <a:solidFill>
              <a:srgbClr val="FFCC66"/>
            </a:solidFill>
            <a:ln w="1905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37932" name="TextBox 64"/>
            <p:cNvSpPr txBox="1">
              <a:spLocks noChangeArrowheads="1"/>
            </p:cNvSpPr>
            <p:nvPr/>
          </p:nvSpPr>
          <p:spPr bwMode="auto">
            <a:xfrm>
              <a:off x="7391400" y="3752671"/>
              <a:ext cx="1752599" cy="923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altLang="en-US">
                  <a:solidFill>
                    <a:srgbClr val="FF9900"/>
                  </a:solidFill>
                </a:rPr>
                <a:t>Sub-grid PDF of </a:t>
              </a:r>
              <a:r>
                <a:rPr lang="en-GB" altLang="en-US" i="1">
                  <a:solidFill>
                    <a:srgbClr val="FF9900"/>
                  </a:solidFill>
                </a:rPr>
                <a:t>q</a:t>
              </a:r>
              <a:r>
                <a:rPr lang="en-GB" altLang="en-US" baseline="-25000">
                  <a:solidFill>
                    <a:srgbClr val="FF9900"/>
                  </a:solidFill>
                </a:rPr>
                <a:t>t</a:t>
              </a:r>
              <a:r>
                <a:rPr lang="en-GB" altLang="en-US">
                  <a:solidFill>
                    <a:srgbClr val="FF9900"/>
                  </a:solidFill>
                </a:rPr>
                <a:t> (implicit or explicit)</a:t>
              </a:r>
              <a:endParaRPr lang="en-GB" altLang="en-US" baseline="-25000">
                <a:solidFill>
                  <a:srgbClr val="FF9900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6518872" y="4377403"/>
              <a:ext cx="990681" cy="79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7929" name="Rectangle 2"/>
          <p:cNvSpPr>
            <a:spLocks noChangeArrowheads="1"/>
          </p:cNvSpPr>
          <p:nvPr/>
        </p:nvSpPr>
        <p:spPr bwMode="auto">
          <a:xfrm>
            <a:off x="6019800" y="3943350"/>
            <a:ext cx="3279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altLang="en-US">
                <a:solidFill>
                  <a:srgbClr val="FF0000"/>
                </a:solidFill>
              </a:rPr>
              <a:t>Cloud can form when gridbox RH &lt; 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2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52400"/>
            <a:ext cx="8664575" cy="765175"/>
          </a:xfrm>
        </p:spPr>
        <p:txBody>
          <a:bodyPr/>
          <a:lstStyle/>
          <a:p>
            <a:pPr eaLnBrk="1" hangingPunct="1"/>
            <a:r>
              <a:rPr lang="en-GB" altLang="en-US" smtClean="0"/>
              <a:t>Multi-region two stream</a:t>
            </a:r>
          </a:p>
        </p:txBody>
      </p:sp>
      <p:graphicFrame>
        <p:nvGraphicFramePr>
          <p:cNvPr id="100423" name="Object 71"/>
          <p:cNvGraphicFramePr>
            <a:graphicFrameLocks noGrp="1" noChangeAspect="1"/>
          </p:cNvGraphicFramePr>
          <p:nvPr>
            <p:ph idx="1"/>
          </p:nvPr>
        </p:nvGraphicFramePr>
        <p:xfrm>
          <a:off x="2051050" y="3090863"/>
          <a:ext cx="6769100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6" name="Equation" r:id="rId3" imgW="5575300" imgH="2768600" progId="">
                  <p:embed/>
                </p:oleObj>
              </mc:Choice>
              <mc:Fallback>
                <p:oleObj name="Equation" r:id="rId3" imgW="5575300" imgH="2768600" progId="">
                  <p:embed/>
                  <p:pic>
                    <p:nvPicPr>
                      <p:cNvPr id="0" name="Picture 7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3090863"/>
                        <a:ext cx="6769100" cy="336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25" name="Rectangle 4"/>
          <p:cNvSpPr>
            <a:spLocks noChangeArrowheads="1"/>
          </p:cNvSpPr>
          <p:nvPr/>
        </p:nvSpPr>
        <p:spPr bwMode="auto">
          <a:xfrm>
            <a:off x="250825" y="1125538"/>
            <a:ext cx="641350" cy="863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Times New Roman" pitchFamily="18" charset="0"/>
                <a:sym typeface="Symbol" pitchFamily="18" charset="2"/>
              </a:rPr>
              <a:t>a</a:t>
            </a:r>
            <a:endParaRPr lang="en-US" altLang="en-US" sz="24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0426" name="Rectangle 5"/>
          <p:cNvSpPr>
            <a:spLocks noChangeArrowheads="1"/>
          </p:cNvSpPr>
          <p:nvPr/>
        </p:nvSpPr>
        <p:spPr bwMode="auto">
          <a:xfrm>
            <a:off x="250825" y="1989138"/>
            <a:ext cx="1289050" cy="8763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Times New Roman" pitchFamily="18" charset="0"/>
                <a:sym typeface="Symbol" pitchFamily="18" charset="2"/>
              </a:rPr>
              <a:t>a</a:t>
            </a:r>
            <a:endParaRPr lang="en-US" altLang="en-US" sz="24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0427" name="Rectangle 6"/>
          <p:cNvSpPr>
            <a:spLocks noChangeArrowheads="1"/>
          </p:cNvSpPr>
          <p:nvPr/>
        </p:nvSpPr>
        <p:spPr bwMode="auto">
          <a:xfrm>
            <a:off x="892175" y="1125538"/>
            <a:ext cx="1512888" cy="863600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Times New Roman" pitchFamily="18" charset="0"/>
                <a:sym typeface="Symbol" pitchFamily="18" charset="2"/>
              </a:rPr>
              <a:t>b</a:t>
            </a:r>
            <a:endParaRPr lang="en-US" altLang="en-US" sz="24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0428" name="Rectangle 7"/>
          <p:cNvSpPr>
            <a:spLocks noChangeArrowheads="1"/>
          </p:cNvSpPr>
          <p:nvPr/>
        </p:nvSpPr>
        <p:spPr bwMode="auto">
          <a:xfrm>
            <a:off x="1539875" y="1989138"/>
            <a:ext cx="865188" cy="876300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Times New Roman" pitchFamily="18" charset="0"/>
                <a:sym typeface="Symbol" pitchFamily="18" charset="2"/>
              </a:rPr>
              <a:t>b</a:t>
            </a:r>
            <a:endParaRPr lang="en-US" altLang="en-US" sz="24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0429" name="Text Box 8"/>
          <p:cNvSpPr txBox="1">
            <a:spLocks noChangeArrowheads="1"/>
          </p:cNvSpPr>
          <p:nvPr/>
        </p:nvSpPr>
        <p:spPr bwMode="auto">
          <a:xfrm>
            <a:off x="2411413" y="1341438"/>
            <a:ext cx="115252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altLang="en-US" sz="1600" b="1">
                <a:latin typeface="Verdana" pitchFamily="34" charset="0"/>
                <a:sym typeface="Symbol" pitchFamily="18" charset="2"/>
              </a:rPr>
              <a:t>Layer 1</a:t>
            </a:r>
            <a:endParaRPr lang="en-US" altLang="en-US" sz="2400" b="1" baseline="30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0430" name="Text Box 9"/>
          <p:cNvSpPr txBox="1">
            <a:spLocks noChangeArrowheads="1"/>
          </p:cNvSpPr>
          <p:nvPr/>
        </p:nvSpPr>
        <p:spPr bwMode="auto">
          <a:xfrm>
            <a:off x="2411413" y="2206625"/>
            <a:ext cx="11525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altLang="en-US" sz="1600" b="1">
                <a:latin typeface="Verdana" pitchFamily="34" charset="0"/>
                <a:sym typeface="Symbol" pitchFamily="18" charset="2"/>
              </a:rPr>
              <a:t>Layer 2</a:t>
            </a:r>
            <a:endParaRPr lang="en-US" altLang="en-US" sz="2400" b="1" baseline="30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0431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3708400" y="1131888"/>
            <a:ext cx="5130800" cy="1992312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E.g. Met Office Edwards-Slingo scheme</a:t>
            </a:r>
          </a:p>
          <a:p>
            <a:pPr eaLnBrk="1" hangingPunct="1"/>
            <a:r>
              <a:rPr lang="en-GB" altLang="en-US" sz="2000" smtClean="0"/>
              <a:t>Solve for two fluxes in clear and cloudy regions</a:t>
            </a:r>
          </a:p>
          <a:p>
            <a:pPr lvl="1" eaLnBrk="1" hangingPunct="1"/>
            <a:r>
              <a:rPr lang="en-GB" altLang="en-US" sz="1800" smtClean="0"/>
              <a:t>Matrix is now denser (pentadiagonal rather than tridiagonal)</a:t>
            </a:r>
          </a:p>
        </p:txBody>
      </p:sp>
      <p:sp>
        <p:nvSpPr>
          <p:cNvPr id="100432" name="Rectangle 11"/>
          <p:cNvSpPr>
            <a:spLocks noChangeArrowheads="1"/>
          </p:cNvSpPr>
          <p:nvPr/>
        </p:nvSpPr>
        <p:spPr bwMode="auto">
          <a:xfrm>
            <a:off x="179388" y="4437063"/>
            <a:ext cx="16557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6850" lvl="1" algn="r">
              <a:spcBef>
                <a:spcPct val="20000"/>
              </a:spcBef>
            </a:pPr>
            <a:r>
              <a:rPr lang="en-GB" altLang="en-US" sz="1600" i="1">
                <a:solidFill>
                  <a:srgbClr val="CC0000"/>
                </a:solidFill>
                <a:latin typeface="Comic Sans MS" pitchFamily="66" charset="0"/>
              </a:rPr>
              <a:t>Note that coefficients describing the overlap between layers  have been omitted</a:t>
            </a:r>
            <a:endParaRPr lang="en-US" altLang="en-US" sz="16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00433" name="Line 13"/>
          <p:cNvSpPr>
            <a:spLocks noChangeShapeType="1"/>
          </p:cNvSpPr>
          <p:nvPr/>
        </p:nvSpPr>
        <p:spPr bwMode="auto">
          <a:xfrm>
            <a:off x="2051050" y="2647950"/>
            <a:ext cx="0" cy="20478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34" name="Line 14"/>
          <p:cNvSpPr>
            <a:spLocks noChangeShapeType="1"/>
          </p:cNvSpPr>
          <p:nvPr/>
        </p:nvSpPr>
        <p:spPr bwMode="auto">
          <a:xfrm flipH="1" flipV="1">
            <a:off x="1963738" y="2651125"/>
            <a:ext cx="0" cy="20161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35" name="Line 17"/>
          <p:cNvSpPr>
            <a:spLocks noChangeShapeType="1"/>
          </p:cNvSpPr>
          <p:nvPr/>
        </p:nvSpPr>
        <p:spPr bwMode="auto">
          <a:xfrm>
            <a:off x="1042988" y="2660650"/>
            <a:ext cx="0" cy="20478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36" name="Line 18"/>
          <p:cNvSpPr>
            <a:spLocks noChangeShapeType="1"/>
          </p:cNvSpPr>
          <p:nvPr/>
        </p:nvSpPr>
        <p:spPr bwMode="auto">
          <a:xfrm flipH="1" flipV="1">
            <a:off x="955675" y="2663825"/>
            <a:ext cx="0" cy="20161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37" name="Line 19"/>
          <p:cNvSpPr>
            <a:spLocks noChangeShapeType="1"/>
          </p:cNvSpPr>
          <p:nvPr/>
        </p:nvSpPr>
        <p:spPr bwMode="auto">
          <a:xfrm>
            <a:off x="1550988" y="1784350"/>
            <a:ext cx="0" cy="20478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38" name="Line 20"/>
          <p:cNvSpPr>
            <a:spLocks noChangeShapeType="1"/>
          </p:cNvSpPr>
          <p:nvPr/>
        </p:nvSpPr>
        <p:spPr bwMode="auto">
          <a:xfrm flipH="1" flipV="1">
            <a:off x="1463675" y="1787525"/>
            <a:ext cx="0" cy="20161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39" name="Line 21"/>
          <p:cNvSpPr>
            <a:spLocks noChangeShapeType="1"/>
          </p:cNvSpPr>
          <p:nvPr/>
        </p:nvSpPr>
        <p:spPr bwMode="auto">
          <a:xfrm>
            <a:off x="684213" y="1784350"/>
            <a:ext cx="0" cy="20478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40" name="Line 22"/>
          <p:cNvSpPr>
            <a:spLocks noChangeShapeType="1"/>
          </p:cNvSpPr>
          <p:nvPr/>
        </p:nvSpPr>
        <p:spPr bwMode="auto">
          <a:xfrm flipH="1" flipV="1">
            <a:off x="596900" y="1787525"/>
            <a:ext cx="0" cy="20161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41" name="Line 23"/>
          <p:cNvSpPr>
            <a:spLocks noChangeShapeType="1"/>
          </p:cNvSpPr>
          <p:nvPr/>
        </p:nvSpPr>
        <p:spPr bwMode="auto">
          <a:xfrm>
            <a:off x="1692275" y="938213"/>
            <a:ext cx="0" cy="204787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42" name="Line 24"/>
          <p:cNvSpPr>
            <a:spLocks noChangeShapeType="1"/>
          </p:cNvSpPr>
          <p:nvPr/>
        </p:nvSpPr>
        <p:spPr bwMode="auto">
          <a:xfrm flipH="1" flipV="1">
            <a:off x="1604963" y="941388"/>
            <a:ext cx="0" cy="201612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43" name="Line 25"/>
          <p:cNvSpPr>
            <a:spLocks noChangeShapeType="1"/>
          </p:cNvSpPr>
          <p:nvPr/>
        </p:nvSpPr>
        <p:spPr bwMode="auto">
          <a:xfrm>
            <a:off x="615950" y="927100"/>
            <a:ext cx="0" cy="20478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44" name="Line 26"/>
          <p:cNvSpPr>
            <a:spLocks noChangeShapeType="1"/>
          </p:cNvSpPr>
          <p:nvPr/>
        </p:nvSpPr>
        <p:spPr bwMode="auto">
          <a:xfrm flipH="1" flipV="1">
            <a:off x="528638" y="930275"/>
            <a:ext cx="0" cy="20161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93" name="Rectangle 59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Are we using computer time wisely?</a:t>
            </a:r>
          </a:p>
        </p:txBody>
      </p:sp>
      <p:graphicFrame>
        <p:nvGraphicFramePr>
          <p:cNvPr id="94292" name="Object 84"/>
          <p:cNvGraphicFramePr>
            <a:graphicFrameLocks noGrp="1" noChangeAspect="1"/>
          </p:cNvGraphicFramePr>
          <p:nvPr>
            <p:ph sz="half" idx="1"/>
          </p:nvPr>
        </p:nvGraphicFramePr>
        <p:xfrm>
          <a:off x="2555875" y="1557338"/>
          <a:ext cx="4897438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5" name="Equation" r:id="rId3" imgW="2691232" imgH="317362" progId="Equation.3">
                  <p:embed/>
                </p:oleObj>
              </mc:Choice>
              <mc:Fallback>
                <p:oleObj name="Equation" r:id="rId3" imgW="2691232" imgH="317362" progId="Equation.3">
                  <p:embed/>
                  <p:pic>
                    <p:nvPicPr>
                      <p:cNvPr id="0" name="Picture 8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557338"/>
                        <a:ext cx="4897438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7" name="Group 45"/>
          <p:cNvGraphicFramePr>
            <a:graphicFrameLocks noGrp="1"/>
          </p:cNvGraphicFramePr>
          <p:nvPr>
            <p:ph sz="half" idx="2"/>
          </p:nvPr>
        </p:nvGraphicFramePr>
        <p:xfrm>
          <a:off x="323850" y="2413000"/>
          <a:ext cx="8569325" cy="3965576"/>
        </p:xfrm>
        <a:graphic>
          <a:graphicData uri="http://schemas.openxmlformats.org/drawingml/2006/table">
            <a:tbl>
              <a:tblPr/>
              <a:tblGrid>
                <a:gridCol w="1439863"/>
                <a:gridCol w="1944687"/>
                <a:gridCol w="2143125"/>
                <a:gridCol w="3041650"/>
              </a:tblGrid>
              <a:tr h="823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Dimension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Typical number of quadrature points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How well is this dimension known?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Consequence of poor resolution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1/3 (every 3 h)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At the timestep of the model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Changed climate sensitivity (Morcrette 2000); diurnal cycle (Yang &amp; Slingo 2001)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Angle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 (sometimes 4)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Well (some uncertainty on ice phase functions)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±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 W m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(Stephens et al. 2001)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Space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 (clear+cloudy)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Poorly (clouds!)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Up to a 20 W m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long-term bias (Shonk and Hogan 2009)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2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Spectrum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100-250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Very well (HITRAN database)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Incorrect climate response to trace gases?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326" name="Rectangle 165"/>
          <p:cNvSpPr>
            <a:spLocks noGrp="1" noChangeArrowheads="1"/>
          </p:cNvSpPr>
          <p:nvPr>
            <p:ph type="body" idx="4294967295"/>
          </p:nvPr>
        </p:nvSpPr>
        <p:spPr>
          <a:xfrm>
            <a:off x="333375" y="1149350"/>
            <a:ext cx="8647113" cy="1558925"/>
          </a:xfrm>
        </p:spPr>
        <p:txBody>
          <a:bodyPr/>
          <a:lstStyle/>
          <a:p>
            <a:pPr eaLnBrk="1" hangingPunct="1"/>
            <a:r>
              <a:rPr lang="en-GB" altLang="en-US" smtClean="0"/>
              <a:t>Radiation is an integral:</a:t>
            </a:r>
          </a:p>
        </p:txBody>
      </p:sp>
      <p:sp>
        <p:nvSpPr>
          <p:cNvPr id="6" name="Explosion 2 5"/>
          <p:cNvSpPr/>
          <p:nvPr/>
        </p:nvSpPr>
        <p:spPr>
          <a:xfrm rot="1012829">
            <a:off x="3429000" y="4267200"/>
            <a:ext cx="2438400" cy="1676400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792162"/>
          </a:xfrm>
        </p:spPr>
        <p:txBody>
          <a:bodyPr/>
          <a:lstStyle/>
          <a:p>
            <a:pPr eaLnBrk="1" hangingPunct="1"/>
            <a:r>
              <a:rPr lang="en-GB" altLang="en-US" smtClean="0"/>
              <a:t>Three further issues </a:t>
            </a:r>
            <a:r>
              <a:rPr lang="en-US" altLang="en-US" smtClean="0"/>
              <a:t>for</a:t>
            </a:r>
            <a:r>
              <a:rPr lang="en-GB" altLang="en-US" smtClean="0"/>
              <a:t> clouds</a:t>
            </a:r>
          </a:p>
        </p:txBody>
      </p:sp>
      <p:sp>
        <p:nvSpPr>
          <p:cNvPr id="133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1143000"/>
            <a:ext cx="6769100" cy="5357813"/>
          </a:xfrm>
        </p:spPr>
        <p:txBody>
          <a:bodyPr/>
          <a:lstStyle/>
          <a:p>
            <a:pPr marL="381000" indent="-381000" eaLnBrk="1" hangingPunct="1">
              <a:defRPr/>
            </a:pPr>
            <a:r>
              <a:rPr lang="en-GB" altLang="en-US" dirty="0" smtClean="0"/>
              <a:t>Clouds in older GCMs used a simple cloud fraction scheme with clouds in adjacent layers being maximally overlapped</a:t>
            </a:r>
          </a:p>
          <a:p>
            <a:pPr marL="781050" lvl="1" indent="-381000" eaLnBrk="1" hangingPunct="1">
              <a:defRPr/>
            </a:pPr>
            <a:endParaRPr lang="en-GB" altLang="en-US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GB" altLang="en-US" sz="1800" dirty="0" smtClean="0"/>
              <a:t>Observations show that </a:t>
            </a:r>
            <a:r>
              <a:rPr lang="en-GB" altLang="en-US" sz="1800" u="sng" dirty="0" smtClean="0"/>
              <a:t>vertical overlap</a:t>
            </a:r>
            <a:r>
              <a:rPr lang="en-GB" altLang="en-US" sz="1800" dirty="0" smtClean="0"/>
              <a:t> of clouds in two layers tends towards random as their separation increases</a:t>
            </a:r>
            <a:endParaRPr lang="en-GB" altLang="en-US" sz="1800" dirty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endParaRPr lang="en-GB" altLang="en-US" sz="1800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GB" altLang="en-US" sz="1800" dirty="0" smtClean="0"/>
              <a:t>Real clouds are </a:t>
            </a:r>
            <a:r>
              <a:rPr lang="en-GB" altLang="en-US" sz="1800" u="sng" dirty="0" smtClean="0"/>
              <a:t>horizontally inhomogeneous</a:t>
            </a:r>
            <a:r>
              <a:rPr lang="en-GB" altLang="en-US" sz="1800" dirty="0" smtClean="0"/>
              <a:t>, leading to albedo and emissivity biases in GCMs (</a:t>
            </a:r>
            <a:r>
              <a:rPr lang="en-GB" altLang="en-US" sz="1800" dirty="0" err="1" smtClean="0"/>
              <a:t>Cahalan</a:t>
            </a:r>
            <a:r>
              <a:rPr lang="en-GB" altLang="en-US" sz="1800" dirty="0" smtClean="0"/>
              <a:t> et al 1994, </a:t>
            </a:r>
            <a:r>
              <a:rPr lang="en-GB" altLang="en-US" sz="1800" dirty="0" err="1" smtClean="0"/>
              <a:t>Pomroy</a:t>
            </a:r>
            <a:r>
              <a:rPr lang="en-GB" altLang="en-US" sz="1800" dirty="0" smtClean="0"/>
              <a:t> and Illingworth 2000)</a:t>
            </a:r>
          </a:p>
          <a:p>
            <a:pPr marL="800100" lvl="1" indent="-342900" eaLnBrk="1" hangingPunct="1">
              <a:buFont typeface="+mj-lt"/>
              <a:buAutoNum type="arabicPeriod"/>
              <a:defRPr/>
            </a:pPr>
            <a:endParaRPr lang="en-GB" altLang="en-US" sz="1800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endParaRPr lang="en-GB" altLang="en-US" sz="1800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GB" altLang="en-US" sz="1800" dirty="0" smtClean="0"/>
              <a:t>Radiation can pass through cloud sides, but these </a:t>
            </a:r>
            <a:r>
              <a:rPr lang="en-GB" altLang="en-US" sz="1800" u="sng" dirty="0" smtClean="0"/>
              <a:t>3D effects</a:t>
            </a:r>
            <a:r>
              <a:rPr lang="en-GB" altLang="en-US" sz="1800" dirty="0" smtClean="0"/>
              <a:t> are </a:t>
            </a:r>
            <a:r>
              <a:rPr lang="en-GB" altLang="en-US" sz="1800" dirty="0" err="1" smtClean="0"/>
              <a:t>negelcted</a:t>
            </a:r>
            <a:r>
              <a:rPr lang="en-GB" altLang="en-US" sz="1800" dirty="0" smtClean="0"/>
              <a:t> in all current GCMs</a:t>
            </a:r>
          </a:p>
        </p:txBody>
      </p:sp>
      <p:sp>
        <p:nvSpPr>
          <p:cNvPr id="343043" name="Rectangle 17"/>
          <p:cNvSpPr>
            <a:spLocks noChangeArrowheads="1"/>
          </p:cNvSpPr>
          <p:nvPr/>
        </p:nvSpPr>
        <p:spPr bwMode="auto">
          <a:xfrm>
            <a:off x="612775" y="1439863"/>
            <a:ext cx="431800" cy="144462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44" name="Rectangle 19"/>
          <p:cNvSpPr>
            <a:spLocks noChangeArrowheads="1"/>
          </p:cNvSpPr>
          <p:nvPr/>
        </p:nvSpPr>
        <p:spPr bwMode="auto">
          <a:xfrm>
            <a:off x="539750" y="1584325"/>
            <a:ext cx="611188" cy="144463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45" name="Rectangle 37"/>
          <p:cNvSpPr>
            <a:spLocks noChangeArrowheads="1"/>
          </p:cNvSpPr>
          <p:nvPr/>
        </p:nvSpPr>
        <p:spPr bwMode="auto">
          <a:xfrm>
            <a:off x="623888" y="4217988"/>
            <a:ext cx="431800" cy="144462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3D3D3D"/>
              </a:gs>
              <a:gs pos="100000">
                <a:srgbClr val="DDDDDD"/>
              </a:gs>
            </a:gsLst>
            <a:lin ang="0" scaled="1"/>
          </a:gra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46" name="Rectangle 38"/>
          <p:cNvSpPr>
            <a:spLocks noChangeArrowheads="1"/>
          </p:cNvSpPr>
          <p:nvPr/>
        </p:nvSpPr>
        <p:spPr bwMode="auto">
          <a:xfrm>
            <a:off x="550863" y="4075113"/>
            <a:ext cx="1096962" cy="649287"/>
          </a:xfrm>
          <a:prstGeom prst="rect">
            <a:avLst/>
          </a:prstGeom>
          <a:noFill/>
          <a:ln w="1905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47" name="Rectangle 39"/>
          <p:cNvSpPr>
            <a:spLocks noChangeArrowheads="1"/>
          </p:cNvSpPr>
          <p:nvPr/>
        </p:nvSpPr>
        <p:spPr bwMode="auto">
          <a:xfrm>
            <a:off x="712788" y="4362450"/>
            <a:ext cx="611187" cy="144463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3D3D3D"/>
              </a:gs>
              <a:gs pos="100000">
                <a:srgbClr val="DDDDDD"/>
              </a:gs>
            </a:gsLst>
            <a:lin ang="0" scaled="1"/>
          </a:gra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48" name="Rectangle 6"/>
          <p:cNvSpPr>
            <a:spLocks noChangeArrowheads="1"/>
          </p:cNvSpPr>
          <p:nvPr/>
        </p:nvSpPr>
        <p:spPr bwMode="auto">
          <a:xfrm>
            <a:off x="550863" y="2562225"/>
            <a:ext cx="1096962" cy="649288"/>
          </a:xfrm>
          <a:prstGeom prst="rect">
            <a:avLst/>
          </a:prstGeom>
          <a:noFill/>
          <a:ln w="1905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49" name="Rectangle 14"/>
          <p:cNvSpPr>
            <a:spLocks noChangeArrowheads="1"/>
          </p:cNvSpPr>
          <p:nvPr/>
        </p:nvSpPr>
        <p:spPr bwMode="auto">
          <a:xfrm>
            <a:off x="623888" y="2705100"/>
            <a:ext cx="431800" cy="144463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50" name="Rectangle 16"/>
          <p:cNvSpPr>
            <a:spLocks noChangeArrowheads="1"/>
          </p:cNvSpPr>
          <p:nvPr/>
        </p:nvSpPr>
        <p:spPr bwMode="auto">
          <a:xfrm>
            <a:off x="730250" y="2849563"/>
            <a:ext cx="611188" cy="144462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51" name="Rectangle 9"/>
          <p:cNvSpPr>
            <a:spLocks noChangeArrowheads="1"/>
          </p:cNvSpPr>
          <p:nvPr/>
        </p:nvSpPr>
        <p:spPr bwMode="auto">
          <a:xfrm>
            <a:off x="539750" y="1298575"/>
            <a:ext cx="1096963" cy="66675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52" name="Rectangle 37"/>
          <p:cNvSpPr>
            <a:spLocks noChangeArrowheads="1"/>
          </p:cNvSpPr>
          <p:nvPr/>
        </p:nvSpPr>
        <p:spPr bwMode="auto">
          <a:xfrm>
            <a:off x="612775" y="5659438"/>
            <a:ext cx="431800" cy="144462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3D3D3D"/>
              </a:gs>
              <a:gs pos="100000">
                <a:srgbClr val="DDDDDD"/>
              </a:gs>
            </a:gsLst>
            <a:lin ang="0" scaled="1"/>
          </a:gra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53" name="Rectangle 38"/>
          <p:cNvSpPr>
            <a:spLocks noChangeArrowheads="1"/>
          </p:cNvSpPr>
          <p:nvPr/>
        </p:nvSpPr>
        <p:spPr bwMode="auto">
          <a:xfrm>
            <a:off x="539750" y="5516563"/>
            <a:ext cx="1096963" cy="649287"/>
          </a:xfrm>
          <a:prstGeom prst="rect">
            <a:avLst/>
          </a:prstGeom>
          <a:noFill/>
          <a:ln w="1905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54" name="Rectangle 39"/>
          <p:cNvSpPr>
            <a:spLocks noChangeArrowheads="1"/>
          </p:cNvSpPr>
          <p:nvPr/>
        </p:nvSpPr>
        <p:spPr bwMode="auto">
          <a:xfrm>
            <a:off x="701675" y="5803900"/>
            <a:ext cx="611188" cy="144463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3D3D3D"/>
              </a:gs>
              <a:gs pos="100000">
                <a:srgbClr val="DDDDDD"/>
              </a:gs>
            </a:gsLst>
            <a:lin ang="0" scaled="1"/>
          </a:gra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3055" name="Line 25"/>
          <p:cNvSpPr>
            <a:spLocks noChangeShapeType="1"/>
          </p:cNvSpPr>
          <p:nvPr/>
        </p:nvSpPr>
        <p:spPr bwMode="auto">
          <a:xfrm flipH="1">
            <a:off x="1312863" y="5734050"/>
            <a:ext cx="323850" cy="144463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3056" name="Line 26"/>
          <p:cNvSpPr>
            <a:spLocks noChangeShapeType="1"/>
          </p:cNvSpPr>
          <p:nvPr/>
        </p:nvSpPr>
        <p:spPr bwMode="auto">
          <a:xfrm flipH="1">
            <a:off x="1042988" y="5516563"/>
            <a:ext cx="431800" cy="217487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Outline</a:t>
            </a:r>
          </a:p>
        </p:txBody>
      </p:sp>
      <p:sp>
        <p:nvSpPr>
          <p:cNvPr id="2119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477000" cy="4525963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bg1">
                    <a:lumMod val="65000"/>
                  </a:schemeClr>
                </a:solidFill>
              </a:rPr>
              <a:t>Lecture 1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altLang="en-US" dirty="0" smtClean="0">
                <a:solidFill>
                  <a:schemeClr val="bg1">
                    <a:lumMod val="65000"/>
                  </a:schemeClr>
                </a:solidFill>
              </a:rPr>
              <a:t>Global context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altLang="en-US" dirty="0" smtClean="0">
                <a:solidFill>
                  <a:schemeClr val="bg1">
                    <a:lumMod val="65000"/>
                  </a:schemeClr>
                </a:solidFill>
              </a:rPr>
              <a:t>From Maxwell to the two-stream equations</a:t>
            </a:r>
          </a:p>
          <a:p>
            <a:pPr eaLnBrk="1" hangingPunct="1"/>
            <a:r>
              <a:rPr lang="en-GB" altLang="en-US" dirty="0" smtClean="0"/>
              <a:t>Lecture 2</a:t>
            </a:r>
            <a:endParaRPr lang="en-GB" altLang="en-US" dirty="0"/>
          </a:p>
          <a:p>
            <a:pPr marL="914400" lvl="1" indent="-457200" eaLnBrk="1" hangingPunct="1">
              <a:buFont typeface="+mj-lt"/>
              <a:buAutoNum type="arabicPeriod" startAt="3"/>
            </a:pPr>
            <a:r>
              <a:rPr lang="en-GB" altLang="en-US" dirty="0"/>
              <a:t>Gaseous absorption and emission</a:t>
            </a:r>
          </a:p>
          <a:p>
            <a:pPr marL="914400" lvl="1" indent="-457200" eaLnBrk="1" hangingPunct="1">
              <a:buFont typeface="+mj-lt"/>
              <a:buAutoNum type="arabicPeriod" startAt="3"/>
            </a:pPr>
            <a:r>
              <a:rPr lang="en-GB" altLang="en-US" dirty="0" smtClean="0"/>
              <a:t>Representing </a:t>
            </a:r>
            <a:r>
              <a:rPr lang="en-GB" altLang="en-US" dirty="0"/>
              <a:t>cloud structure</a:t>
            </a:r>
          </a:p>
          <a:p>
            <a:pPr marL="914400" lvl="1" indent="-457200" eaLnBrk="1" hangingPunct="1">
              <a:buFont typeface="+mj-lt"/>
              <a:buAutoNum type="arabicPeriod" startAt="3"/>
            </a:pPr>
            <a:r>
              <a:rPr lang="en-GB" altLang="en-US" dirty="0"/>
              <a:t>Some remaining challenges</a:t>
            </a:r>
          </a:p>
          <a:p>
            <a:pPr eaLnBrk="1" hangingPunct="1"/>
            <a:r>
              <a:rPr lang="en-GB" altLang="en-US" dirty="0" smtClean="0"/>
              <a:t>Lecture </a:t>
            </a:r>
            <a:r>
              <a:rPr lang="en-GB" altLang="en-US" dirty="0"/>
              <a:t>3</a:t>
            </a:r>
            <a:r>
              <a:rPr lang="en-GB" altLang="en-US" dirty="0" smtClean="0"/>
              <a:t> </a:t>
            </a:r>
            <a:r>
              <a:rPr lang="en-GB" altLang="en-US" dirty="0" smtClean="0"/>
              <a:t>(</a:t>
            </a:r>
            <a:r>
              <a:rPr lang="en-GB" altLang="en-US" dirty="0" err="1" smtClean="0"/>
              <a:t>Alessio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Bozzo</a:t>
            </a:r>
            <a:r>
              <a:rPr lang="en-GB" altLang="en-US" dirty="0" smtClean="0"/>
              <a:t>)</a:t>
            </a:r>
          </a:p>
          <a:p>
            <a:pPr lvl="1" eaLnBrk="1" hangingPunct="1"/>
            <a:r>
              <a:rPr lang="en-GB" altLang="en-US" dirty="0" smtClean="0"/>
              <a:t>The ECMWF radiation scheme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pic>
        <p:nvPicPr>
          <p:cNvPr id="211971" name="Picture 10" descr="http://upload.wikimedia.org/wikipedia/commons/thumb/f/fa/Globe.svg/600px-Globe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76200"/>
            <a:ext cx="16383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2" name="Picture 12" descr="http://upload.wikimedia.org/wikipedia/commons/8/87/Water_Molecule_3D_X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5588000"/>
            <a:ext cx="1833563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3" name="Picture 14" descr="http://www.vic-cloud.com/sites/g/files/g718466/f/doodle-525-clou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2251075"/>
            <a:ext cx="16764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4" name="Picture 16" descr="http://www.its.caltech.edu/~atomic/snowcrystals/photos/w031230b0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8725" y="3886200"/>
            <a:ext cx="13589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Cloud overlap parametrization</a:t>
            </a:r>
          </a:p>
        </p:txBody>
      </p:sp>
      <p:sp>
        <p:nvSpPr>
          <p:cNvPr id="344066" name="Content Placeholder 2"/>
          <p:cNvSpPr>
            <a:spLocks noGrp="1"/>
          </p:cNvSpPr>
          <p:nvPr>
            <p:ph idx="1"/>
          </p:nvPr>
        </p:nvSpPr>
        <p:spPr>
          <a:xfrm>
            <a:off x="457200" y="1096963"/>
            <a:ext cx="8229600" cy="990600"/>
          </a:xfrm>
        </p:spPr>
        <p:txBody>
          <a:bodyPr/>
          <a:lstStyle/>
          <a:p>
            <a:pPr eaLnBrk="1" hangingPunct="1"/>
            <a:r>
              <a:rPr lang="en-GB" altLang="en-US" smtClean="0"/>
              <a:t>Even if can predict cloud fraction versus height, cloud cover (and hence radiation) depends on cloud </a:t>
            </a:r>
            <a:r>
              <a:rPr lang="en-GB" altLang="en-US" i="1" smtClean="0"/>
              <a:t>overlap</a:t>
            </a:r>
          </a:p>
          <a:p>
            <a:pPr lvl="1" eaLnBrk="1" hangingPunct="1"/>
            <a:r>
              <a:rPr lang="en-GB" altLang="en-US" i="1" smtClean="0"/>
              <a:t>sdfsdfs</a:t>
            </a:r>
          </a:p>
        </p:txBody>
      </p:sp>
      <p:pic>
        <p:nvPicPr>
          <p:cNvPr id="344067" name="Picture 4" descr="overlap_inmodels"/>
          <p:cNvPicPr>
            <a:picLocks noChangeAspect="1" noChangeArrowheads="1"/>
          </p:cNvPicPr>
          <p:nvPr/>
        </p:nvPicPr>
        <p:blipFill>
          <a:blip r:embed="rId2"/>
          <a:srcRect r="66866"/>
          <a:stretch>
            <a:fillRect/>
          </a:stretch>
        </p:blipFill>
        <p:spPr bwMode="auto">
          <a:xfrm>
            <a:off x="6781800" y="1968500"/>
            <a:ext cx="2085975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4068" name="Picture 4" descr="overlap_expra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935163"/>
            <a:ext cx="65659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57200" y="1935163"/>
            <a:ext cx="8382000" cy="4495800"/>
            <a:chOff x="457200" y="2133600"/>
            <a:chExt cx="8382000" cy="4495800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457200" y="4800600"/>
              <a:ext cx="83820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Tx/>
                <a:buChar char="•"/>
                <a:defRPr/>
              </a:pPr>
              <a:r>
                <a:rPr lang="en-GB" sz="2400" kern="0" dirty="0">
                  <a:latin typeface="+mn-lt"/>
                  <a:cs typeface="+mn-cs"/>
                </a:rPr>
                <a:t>Observations (Hogan and Illingworth 2000) support “exponential-random overlap”:</a:t>
              </a:r>
            </a:p>
            <a:p>
              <a:pPr marL="800100" lvl="1" indent="-342900">
                <a:spcBef>
                  <a:spcPct val="20000"/>
                </a:spcBef>
                <a:buFont typeface="Tahoma" pitchFamily="34" charset="0"/>
                <a:buChar char="−"/>
                <a:defRPr/>
              </a:pPr>
              <a:r>
                <a:rPr lang="en-GB" sz="2200" kern="0" dirty="0">
                  <a:solidFill>
                    <a:srgbClr val="CC0000"/>
                  </a:solidFill>
                  <a:latin typeface="+mn-lt"/>
                  <a:cs typeface="+mn-cs"/>
                </a:rPr>
                <a:t>Non-adjacent clouds are randomly overlapped</a:t>
              </a:r>
            </a:p>
            <a:p>
              <a:pPr marL="800100" lvl="1" indent="-342900">
                <a:spcBef>
                  <a:spcPct val="20000"/>
                </a:spcBef>
                <a:buFont typeface="Tahoma" pitchFamily="34" charset="0"/>
                <a:buChar char="−"/>
                <a:defRPr/>
              </a:pPr>
              <a:r>
                <a:rPr lang="en-GB" sz="2200" kern="0" dirty="0">
                  <a:solidFill>
                    <a:srgbClr val="CC0000"/>
                  </a:solidFill>
                  <a:latin typeface="+mn-lt"/>
                  <a:cs typeface="+mn-cs"/>
                </a:rPr>
                <a:t>Adjacent clouds correlated with </a:t>
              </a:r>
              <a:r>
                <a:rPr lang="en-GB" sz="2200" kern="0" dirty="0" err="1">
                  <a:solidFill>
                    <a:srgbClr val="CC0000"/>
                  </a:solidFill>
                  <a:latin typeface="+mn-lt"/>
                  <a:cs typeface="+mn-cs"/>
                </a:rPr>
                <a:t>decorrelation</a:t>
              </a:r>
              <a:r>
                <a:rPr lang="en-GB" sz="2200" kern="0" dirty="0">
                  <a:solidFill>
                    <a:srgbClr val="CC0000"/>
                  </a:solidFill>
                  <a:latin typeface="+mn-lt"/>
                  <a:cs typeface="+mn-cs"/>
                </a:rPr>
                <a:t> length ~2km</a:t>
              </a:r>
            </a:p>
            <a:p>
              <a:pPr marL="800100" lvl="1" indent="-342900">
                <a:spcBef>
                  <a:spcPct val="20000"/>
                </a:spcBef>
                <a:buFont typeface="Tahoma" pitchFamily="34" charset="0"/>
                <a:buChar char="−"/>
                <a:defRPr/>
              </a:pPr>
              <a:r>
                <a:rPr lang="en-GB" sz="2200" kern="0" dirty="0" smtClean="0">
                  <a:solidFill>
                    <a:srgbClr val="CC0000"/>
                  </a:solidFill>
                  <a:latin typeface="+mn-lt"/>
                  <a:cs typeface="+mn-cs"/>
                </a:rPr>
                <a:t>Many models </a:t>
              </a:r>
              <a:r>
                <a:rPr lang="en-GB" sz="2200" kern="0" dirty="0">
                  <a:solidFill>
                    <a:srgbClr val="CC0000"/>
                  </a:solidFill>
                  <a:latin typeface="+mn-lt"/>
                  <a:cs typeface="+mn-cs"/>
                </a:rPr>
                <a:t>still use “maximum-random overlap”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286000" y="2133600"/>
              <a:ext cx="2362200" cy="2667000"/>
            </a:xfrm>
            <a:prstGeom prst="rect">
              <a:avLst/>
            </a:prstGeom>
            <a:noFill/>
            <a:ln w="254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8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74638"/>
            <a:ext cx="8991600" cy="1108075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Cloud overlap from radar: example</a:t>
            </a:r>
          </a:p>
        </p:txBody>
      </p:sp>
      <p:pic>
        <p:nvPicPr>
          <p:cNvPr id="345090" name="Picture 3" descr="overlap_eg981211_c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363" y="1382713"/>
            <a:ext cx="67103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769100" y="1530350"/>
            <a:ext cx="2374900" cy="4675188"/>
          </a:xfrm>
        </p:spPr>
        <p:txBody>
          <a:bodyPr/>
          <a:lstStyle/>
          <a:p>
            <a:pPr eaLnBrk="1" hangingPunct="1"/>
            <a:r>
              <a:rPr lang="en-GB" altLang="en-US" smtClean="0"/>
              <a:t>Radar can observe the actual overlap of clouds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Cloud overlap: results</a:t>
            </a:r>
          </a:p>
        </p:txBody>
      </p:sp>
      <p:sp>
        <p:nvSpPr>
          <p:cNvPr id="1034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805363"/>
            <a:ext cx="8161338" cy="1443037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Vertically isolated clouds are randomly overlapped</a:t>
            </a:r>
          </a:p>
          <a:p>
            <a:pPr eaLnBrk="1" hangingPunct="1"/>
            <a:r>
              <a:rPr lang="en-GB" altLang="en-US" i="1" dirty="0" smtClean="0"/>
              <a:t>Overlap of vertically continuous clouds becomes rapidly more random with increasing thickness, characterized by an overlap decorrelation length z</a:t>
            </a:r>
            <a:r>
              <a:rPr lang="en-GB" altLang="en-US" i="1" baseline="-25000" dirty="0" smtClean="0"/>
              <a:t>0 </a:t>
            </a:r>
            <a:r>
              <a:rPr lang="en-GB" altLang="en-US" i="1" dirty="0" smtClean="0"/>
              <a:t>~ </a:t>
            </a:r>
            <a:r>
              <a:rPr lang="en-GB" altLang="en-US" i="1" dirty="0" smtClean="0"/>
              <a:t>2 </a:t>
            </a:r>
            <a:r>
              <a:rPr lang="en-GB" altLang="en-US" i="1" dirty="0" smtClean="0"/>
              <a:t>km </a:t>
            </a:r>
          </a:p>
        </p:txBody>
      </p:sp>
      <p:sp>
        <p:nvSpPr>
          <p:cNvPr id="103481" name="Text Box 4"/>
          <p:cNvSpPr txBox="1">
            <a:spLocks noChangeArrowheads="1"/>
          </p:cNvSpPr>
          <p:nvPr/>
        </p:nvSpPr>
        <p:spPr bwMode="auto">
          <a:xfrm>
            <a:off x="4724400" y="6415088"/>
            <a:ext cx="3970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i="1">
                <a:solidFill>
                  <a:srgbClr val="006600"/>
                </a:solidFill>
                <a:latin typeface="Verdana" pitchFamily="34" charset="0"/>
              </a:rPr>
              <a:t>Hogan and Illingworth (QJ 2000)</a:t>
            </a:r>
          </a:p>
        </p:txBody>
      </p:sp>
      <p:pic>
        <p:nvPicPr>
          <p:cNvPr id="103482" name="Picture 5" descr="overlap_stats_colo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25" y="1143000"/>
            <a:ext cx="874712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478" name="Object 54"/>
          <p:cNvGraphicFramePr>
            <a:graphicFrameLocks noChangeAspect="1"/>
          </p:cNvGraphicFramePr>
          <p:nvPr/>
        </p:nvGraphicFramePr>
        <p:xfrm>
          <a:off x="2700338" y="1628775"/>
          <a:ext cx="147002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1" name="Equation" r:id="rId4" imgW="1016000" imgH="482600" progId="">
                  <p:embed/>
                </p:oleObj>
              </mc:Choice>
              <mc:Fallback>
                <p:oleObj name="Equation" r:id="rId4" imgW="1016000" imgH="48260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628775"/>
                        <a:ext cx="1470025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568575"/>
            <a:ext cx="557530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6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Cloud overlap globally</a:t>
            </a:r>
          </a:p>
        </p:txBody>
      </p:sp>
      <p:sp>
        <p:nvSpPr>
          <p:cNvPr id="348163" name="Text Box 5"/>
          <p:cNvSpPr txBox="1">
            <a:spLocks noChangeArrowheads="1"/>
          </p:cNvSpPr>
          <p:nvPr/>
        </p:nvSpPr>
        <p:spPr bwMode="auto">
          <a:xfrm rot="-1444314">
            <a:off x="749300" y="2679700"/>
            <a:ext cx="2098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en-GB" altLang="en-US" sz="1400" b="1">
                <a:solidFill>
                  <a:srgbClr val="0000FF"/>
                </a:solidFill>
                <a:latin typeface="Arial Narrow" pitchFamily="34" charset="0"/>
              </a:rPr>
              <a:t>TWP (Mace &amp; Benson 2002)</a:t>
            </a:r>
          </a:p>
        </p:txBody>
      </p:sp>
      <p:sp>
        <p:nvSpPr>
          <p:cNvPr id="348164" name="Text Box 6"/>
          <p:cNvSpPr txBox="1">
            <a:spLocks noChangeArrowheads="1"/>
          </p:cNvSpPr>
          <p:nvPr/>
        </p:nvSpPr>
        <p:spPr bwMode="auto">
          <a:xfrm rot="-1363374">
            <a:off x="2589213" y="3070225"/>
            <a:ext cx="2081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en-GB" altLang="en-US" sz="1400" b="1">
                <a:solidFill>
                  <a:srgbClr val="0000FF"/>
                </a:solidFill>
                <a:latin typeface="Arial Narrow" pitchFamily="34" charset="0"/>
              </a:rPr>
              <a:t>SGP (Mace &amp; Benson 2002)</a:t>
            </a:r>
          </a:p>
        </p:txBody>
      </p:sp>
      <p:sp>
        <p:nvSpPr>
          <p:cNvPr id="348165" name="Text Box 7"/>
          <p:cNvSpPr txBox="1">
            <a:spLocks noChangeArrowheads="1"/>
          </p:cNvSpPr>
          <p:nvPr/>
        </p:nvSpPr>
        <p:spPr bwMode="auto">
          <a:xfrm>
            <a:off x="3457575" y="4306888"/>
            <a:ext cx="2790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en-GB" altLang="en-US" sz="1400" b="1">
                <a:solidFill>
                  <a:srgbClr val="0000FF"/>
                </a:solidFill>
                <a:latin typeface="Arial Narrow" pitchFamily="34" charset="0"/>
              </a:rPr>
              <a:t>Chilbolton (Hogan &amp; Illingworth 2000)</a:t>
            </a:r>
          </a:p>
        </p:txBody>
      </p:sp>
      <p:sp>
        <p:nvSpPr>
          <p:cNvPr id="348166" name="Text Box 8"/>
          <p:cNvSpPr txBox="1">
            <a:spLocks noChangeArrowheads="1"/>
          </p:cNvSpPr>
          <p:nvPr/>
        </p:nvSpPr>
        <p:spPr bwMode="auto">
          <a:xfrm>
            <a:off x="4395787" y="4800600"/>
            <a:ext cx="2081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en-GB" altLang="en-US" sz="1400" b="1" dirty="0">
                <a:solidFill>
                  <a:srgbClr val="0000FF"/>
                </a:solidFill>
                <a:latin typeface="Arial Narrow" pitchFamily="34" charset="0"/>
              </a:rPr>
              <a:t>NSA (Mace &amp; Benson 2002)</a:t>
            </a:r>
          </a:p>
        </p:txBody>
      </p:sp>
      <p:sp>
        <p:nvSpPr>
          <p:cNvPr id="348167" name="Rectangle 11"/>
          <p:cNvSpPr>
            <a:spLocks noChangeArrowheads="1"/>
          </p:cNvSpPr>
          <p:nvPr/>
        </p:nvSpPr>
        <p:spPr bwMode="auto">
          <a:xfrm>
            <a:off x="179388" y="1143000"/>
            <a:ext cx="84423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altLang="en-US">
                <a:latin typeface="Verdana" pitchFamily="34" charset="0"/>
              </a:rPr>
              <a:t>Latitudinal dependence of decorrelation length from Chilbolton and the worldwide ARM sites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altLang="en-US" sz="1600">
                <a:solidFill>
                  <a:srgbClr val="FF0000"/>
                </a:solidFill>
                <a:latin typeface="Comic Sans MS" pitchFamily="66" charset="0"/>
              </a:rPr>
              <a:t>More convection and less shear in the tropics so more maximally overlapped</a:t>
            </a:r>
          </a:p>
        </p:txBody>
      </p:sp>
      <p:sp>
        <p:nvSpPr>
          <p:cNvPr id="348168" name="Text Box 13"/>
          <p:cNvSpPr txBox="1">
            <a:spLocks noChangeArrowheads="1"/>
          </p:cNvSpPr>
          <p:nvPr/>
        </p:nvSpPr>
        <p:spPr bwMode="auto">
          <a:xfrm>
            <a:off x="6935788" y="5486400"/>
            <a:ext cx="1352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en-US" b="1">
                <a:latin typeface="Verdana" pitchFamily="34" charset="0"/>
              </a:rPr>
              <a:t>Random overlap</a:t>
            </a:r>
          </a:p>
        </p:txBody>
      </p:sp>
      <p:sp>
        <p:nvSpPr>
          <p:cNvPr id="348169" name="Text Box 14"/>
          <p:cNvSpPr txBox="1">
            <a:spLocks noChangeArrowheads="1"/>
          </p:cNvSpPr>
          <p:nvPr/>
        </p:nvSpPr>
        <p:spPr bwMode="auto">
          <a:xfrm>
            <a:off x="6919913" y="2514600"/>
            <a:ext cx="1973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en-US" b="1">
                <a:latin typeface="Verdana" pitchFamily="34" charset="0"/>
              </a:rPr>
              <a:t>Maximum overlap</a:t>
            </a:r>
          </a:p>
        </p:txBody>
      </p:sp>
      <p:sp>
        <p:nvSpPr>
          <p:cNvPr id="348170" name="Line 15"/>
          <p:cNvSpPr>
            <a:spLocks noChangeShapeType="1"/>
          </p:cNvSpPr>
          <p:nvPr/>
        </p:nvSpPr>
        <p:spPr bwMode="auto">
          <a:xfrm flipV="1">
            <a:off x="5651500" y="2593975"/>
            <a:ext cx="0" cy="4429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71" name="Rectangle 17"/>
          <p:cNvSpPr>
            <a:spLocks noChangeArrowheads="1"/>
          </p:cNvSpPr>
          <p:nvPr/>
        </p:nvSpPr>
        <p:spPr bwMode="auto">
          <a:xfrm>
            <a:off x="5900738" y="2655888"/>
            <a:ext cx="431800" cy="144462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8172" name="Rectangle 19"/>
          <p:cNvSpPr>
            <a:spLocks noChangeArrowheads="1"/>
          </p:cNvSpPr>
          <p:nvPr/>
        </p:nvSpPr>
        <p:spPr bwMode="auto">
          <a:xfrm>
            <a:off x="5827713" y="2800350"/>
            <a:ext cx="611187" cy="144463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8173" name="Rectangle 6"/>
          <p:cNvSpPr>
            <a:spLocks noChangeArrowheads="1"/>
          </p:cNvSpPr>
          <p:nvPr/>
        </p:nvSpPr>
        <p:spPr bwMode="auto">
          <a:xfrm>
            <a:off x="5838825" y="5486400"/>
            <a:ext cx="1096963" cy="64928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8174" name="Rectangle 14"/>
          <p:cNvSpPr>
            <a:spLocks noChangeArrowheads="1"/>
          </p:cNvSpPr>
          <p:nvPr/>
        </p:nvSpPr>
        <p:spPr bwMode="auto">
          <a:xfrm>
            <a:off x="5911850" y="5629275"/>
            <a:ext cx="431800" cy="144463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8175" name="Rectangle 16"/>
          <p:cNvSpPr>
            <a:spLocks noChangeArrowheads="1"/>
          </p:cNvSpPr>
          <p:nvPr/>
        </p:nvSpPr>
        <p:spPr bwMode="auto">
          <a:xfrm>
            <a:off x="6172200" y="5773738"/>
            <a:ext cx="611188" cy="144462"/>
          </a:xfrm>
          <a:prstGeom prst="rect">
            <a:avLst/>
          </a:prstGeom>
          <a:solidFill>
            <a:srgbClr val="808080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8176" name="Rectangle 9"/>
          <p:cNvSpPr>
            <a:spLocks noChangeArrowheads="1"/>
          </p:cNvSpPr>
          <p:nvPr/>
        </p:nvSpPr>
        <p:spPr bwMode="auto">
          <a:xfrm>
            <a:off x="5827713" y="2514600"/>
            <a:ext cx="1096962" cy="66675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400">
              <a:latin typeface="Verdana" pitchFamily="34" charset="0"/>
            </a:endParaRPr>
          </a:p>
        </p:txBody>
      </p:sp>
      <p:sp>
        <p:nvSpPr>
          <p:cNvPr id="348177" name="Rectangle 26"/>
          <p:cNvSpPr>
            <a:spLocks noChangeArrowheads="1"/>
          </p:cNvSpPr>
          <p:nvPr/>
        </p:nvSpPr>
        <p:spPr bwMode="auto">
          <a:xfrm>
            <a:off x="6443663" y="3505200"/>
            <a:ext cx="24653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GB" altLang="en-US" sz="2000">
                <a:solidFill>
                  <a:srgbClr val="0000FF"/>
                </a:solidFill>
                <a:latin typeface="Comic Sans MS" pitchFamily="66" charset="0"/>
              </a:rPr>
              <a:t>Latitudinal dependence available as an option in the ECMWF model</a:t>
            </a:r>
          </a:p>
        </p:txBody>
      </p:sp>
      <p:sp>
        <p:nvSpPr>
          <p:cNvPr id="348178" name="Line 15"/>
          <p:cNvSpPr>
            <a:spLocks noChangeShapeType="1"/>
          </p:cNvSpPr>
          <p:nvPr/>
        </p:nvSpPr>
        <p:spPr bwMode="auto">
          <a:xfrm>
            <a:off x="5656263" y="5632450"/>
            <a:ext cx="0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79" name="Text Box 4"/>
          <p:cNvSpPr txBox="1">
            <a:spLocks noChangeArrowheads="1"/>
          </p:cNvSpPr>
          <p:nvPr/>
        </p:nvSpPr>
        <p:spPr bwMode="auto">
          <a:xfrm>
            <a:off x="6081713" y="6415088"/>
            <a:ext cx="2833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i="1" dirty="0" err="1">
                <a:solidFill>
                  <a:srgbClr val="006600"/>
                </a:solidFill>
                <a:latin typeface="Verdana" pitchFamily="34" charset="0"/>
              </a:rPr>
              <a:t>Shonk</a:t>
            </a:r>
            <a:r>
              <a:rPr lang="en-GB" altLang="en-US" i="1" dirty="0">
                <a:solidFill>
                  <a:srgbClr val="006600"/>
                </a:solidFill>
                <a:latin typeface="Verdana" pitchFamily="34" charset="0"/>
              </a:rPr>
              <a:t> et al. (QJ 2010)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612" name="Picture 2" descr="albedo_schematic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4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076" name="Picture 4" descr="albedo_schematic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04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077" name="Picture 5" descr="albedo_schematic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8" y="0"/>
            <a:ext cx="404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6615" name="Group 6"/>
          <p:cNvGrpSpPr>
            <a:grpSpLocks/>
          </p:cNvGrpSpPr>
          <p:nvPr/>
        </p:nvGrpSpPr>
        <p:grpSpPr bwMode="auto">
          <a:xfrm>
            <a:off x="4876800" y="4240213"/>
            <a:ext cx="3733800" cy="901700"/>
            <a:chOff x="3072" y="2112"/>
            <a:chExt cx="2352" cy="568"/>
          </a:xfrm>
        </p:grpSpPr>
        <p:grpSp>
          <p:nvGrpSpPr>
            <p:cNvPr id="106626" name="Group 7"/>
            <p:cNvGrpSpPr>
              <a:grpSpLocks/>
            </p:cNvGrpSpPr>
            <p:nvPr/>
          </p:nvGrpSpPr>
          <p:grpSpPr bwMode="auto">
            <a:xfrm>
              <a:off x="3072" y="2400"/>
              <a:ext cx="2352" cy="280"/>
              <a:chOff x="3072" y="1872"/>
              <a:chExt cx="2352" cy="280"/>
            </a:xfrm>
          </p:grpSpPr>
          <p:pic>
            <p:nvPicPr>
              <p:cNvPr id="106628" name="Picture 8" descr="inhom_noslant"/>
              <p:cNvPicPr>
                <a:picLocks noChangeAspect="1" noChangeArrowheads="1"/>
              </p:cNvPicPr>
              <p:nvPr/>
            </p:nvPicPr>
            <p:blipFill>
              <a:blip r:embed="rId6">
                <a:lum contrast="24000"/>
              </a:blip>
              <a:srcRect/>
              <a:stretch>
                <a:fillRect/>
              </a:stretch>
            </p:blipFill>
            <p:spPr bwMode="auto">
              <a:xfrm>
                <a:off x="3075" y="1872"/>
                <a:ext cx="2349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06629" name="Rectangle 9"/>
              <p:cNvSpPr>
                <a:spLocks noChangeArrowheads="1"/>
              </p:cNvSpPr>
              <p:nvPr/>
            </p:nvSpPr>
            <p:spPr bwMode="auto">
              <a:xfrm>
                <a:off x="3072" y="1872"/>
                <a:ext cx="864" cy="27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en-US"/>
              </a:p>
            </p:txBody>
          </p:sp>
        </p:grpSp>
        <p:sp>
          <p:nvSpPr>
            <p:cNvPr id="106627" name="Text Box 10"/>
            <p:cNvSpPr txBox="1">
              <a:spLocks noChangeArrowheads="1"/>
            </p:cNvSpPr>
            <p:nvPr/>
          </p:nvSpPr>
          <p:spPr bwMode="auto">
            <a:xfrm>
              <a:off x="3185" y="2112"/>
              <a:ext cx="20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GB" altLang="en-US" i="1">
                  <a:solidFill>
                    <a:srgbClr val="CC0000"/>
                  </a:solidFill>
                  <a:latin typeface="Comic Sans MS" pitchFamily="66" charset="0"/>
                  <a:sym typeface="Symbol" pitchFamily="18" charset="2"/>
                </a:rPr>
                <a:t>Inhomogeneous cloud</a:t>
              </a:r>
            </a:p>
          </p:txBody>
        </p:sp>
      </p:grpSp>
      <p:sp>
        <p:nvSpPr>
          <p:cNvPr id="106616" name="Rectangle 11"/>
          <p:cNvSpPr>
            <a:spLocks noChangeArrowheads="1"/>
          </p:cNvSpPr>
          <p:nvPr/>
        </p:nvSpPr>
        <p:spPr bwMode="auto">
          <a:xfrm>
            <a:off x="4284663" y="5307013"/>
            <a:ext cx="4706937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altLang="en-US" sz="2000"/>
              <a:t>Non-uniform clouds have lower mean emissivity &amp; albedo for same mean </a:t>
            </a:r>
            <a:r>
              <a:rPr lang="en-GB" altLang="en-US" sz="2000">
                <a:sym typeface="Symbol" pitchFamily="18" charset="2"/>
              </a:rPr>
              <a:t>optical depth </a:t>
            </a:r>
            <a:r>
              <a:rPr lang="en-GB" altLang="en-US" sz="2000"/>
              <a:t>due to curvature in the relationships</a:t>
            </a:r>
          </a:p>
        </p:txBody>
      </p:sp>
      <p:sp>
        <p:nvSpPr>
          <p:cNvPr id="106617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284663" y="2411413"/>
            <a:ext cx="4289425" cy="922337"/>
          </a:xfrm>
        </p:spPr>
        <p:txBody>
          <a:bodyPr/>
          <a:lstStyle/>
          <a:p>
            <a:pPr eaLnBrk="1" hangingPunct="1"/>
            <a:r>
              <a:rPr lang="en-GB" altLang="en-US" smtClean="0"/>
              <a:t>An example of </a:t>
            </a:r>
            <a:r>
              <a:rPr lang="en-GB" altLang="en-US" i="1" smtClean="0"/>
              <a:t>non-linear averaging</a:t>
            </a:r>
          </a:p>
        </p:txBody>
      </p:sp>
      <p:sp>
        <p:nvSpPr>
          <p:cNvPr id="106618" name="Rectangle 14"/>
          <p:cNvSpPr>
            <a:spLocks noGrp="1" noChangeArrowheads="1"/>
          </p:cNvSpPr>
          <p:nvPr>
            <p:ph type="title"/>
          </p:nvPr>
        </p:nvSpPr>
        <p:spPr>
          <a:xfrm>
            <a:off x="4105275" y="228600"/>
            <a:ext cx="4886325" cy="2016125"/>
          </a:xfrm>
        </p:spPr>
        <p:txBody>
          <a:bodyPr/>
          <a:lstStyle/>
          <a:p>
            <a:pPr eaLnBrk="1" hangingPunct="1"/>
            <a:r>
              <a:rPr lang="en-GB" altLang="en-US" smtClean="0"/>
              <a:t>Why is cloud structure important?</a:t>
            </a:r>
          </a:p>
        </p:txBody>
      </p:sp>
      <p:grpSp>
        <p:nvGrpSpPr>
          <p:cNvPr id="106619" name="Group 15"/>
          <p:cNvGrpSpPr>
            <a:grpSpLocks/>
          </p:cNvGrpSpPr>
          <p:nvPr/>
        </p:nvGrpSpPr>
        <p:grpSpPr bwMode="auto">
          <a:xfrm>
            <a:off x="4808538" y="3275013"/>
            <a:ext cx="3814762" cy="812800"/>
            <a:chOff x="3029" y="1460"/>
            <a:chExt cx="2403" cy="512"/>
          </a:xfrm>
        </p:grpSpPr>
        <p:sp>
          <p:nvSpPr>
            <p:cNvPr id="106622" name="Rectangle 16"/>
            <p:cNvSpPr>
              <a:spLocks noChangeArrowheads="1"/>
            </p:cNvSpPr>
            <p:nvPr/>
          </p:nvSpPr>
          <p:spPr bwMode="auto">
            <a:xfrm>
              <a:off x="3049" y="1710"/>
              <a:ext cx="2383" cy="26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grpSp>
          <p:nvGrpSpPr>
            <p:cNvPr id="106623" name="Group 17"/>
            <p:cNvGrpSpPr>
              <a:grpSpLocks/>
            </p:cNvGrpSpPr>
            <p:nvPr/>
          </p:nvGrpSpPr>
          <p:grpSpPr bwMode="auto">
            <a:xfrm>
              <a:off x="3029" y="1460"/>
              <a:ext cx="1932" cy="508"/>
              <a:chOff x="3029" y="1460"/>
              <a:chExt cx="1932" cy="508"/>
            </a:xfrm>
          </p:grpSpPr>
          <p:sp>
            <p:nvSpPr>
              <p:cNvPr id="106624" name="Text Box 18"/>
              <p:cNvSpPr txBox="1">
                <a:spLocks noChangeArrowheads="1"/>
              </p:cNvSpPr>
              <p:nvPr/>
            </p:nvSpPr>
            <p:spPr bwMode="auto">
              <a:xfrm>
                <a:off x="3029" y="1460"/>
                <a:ext cx="193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en-GB" altLang="en-US" i="1">
                    <a:solidFill>
                      <a:srgbClr val="CC0000"/>
                    </a:solidFill>
                    <a:latin typeface="Comic Sans MS" pitchFamily="66" charset="0"/>
                    <a:sym typeface="Symbol" pitchFamily="18" charset="2"/>
                  </a:rPr>
                  <a:t>Clear air	              Cloud      </a:t>
                </a:r>
              </a:p>
            </p:txBody>
          </p:sp>
          <p:sp>
            <p:nvSpPr>
              <p:cNvPr id="106625" name="Rectangle 19"/>
              <p:cNvSpPr>
                <a:spLocks noChangeArrowheads="1"/>
              </p:cNvSpPr>
              <p:nvPr/>
            </p:nvSpPr>
            <p:spPr bwMode="auto">
              <a:xfrm>
                <a:off x="3048" y="1709"/>
                <a:ext cx="888" cy="25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en-US"/>
              </a:p>
            </p:txBody>
          </p:sp>
        </p:grpSp>
      </p:grpSp>
      <p:pic>
        <p:nvPicPr>
          <p:cNvPr id="259096" name="Picture 24" descr="albedo_schematic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88" y="0"/>
            <a:ext cx="404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621" name="Text Box 26"/>
          <p:cNvSpPr txBox="1">
            <a:spLocks noChangeArrowheads="1"/>
          </p:cNvSpPr>
          <p:nvPr/>
        </p:nvSpPr>
        <p:spPr bwMode="auto">
          <a:xfrm>
            <a:off x="379413" y="6573838"/>
            <a:ext cx="2195512" cy="26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tIns="3600" rIns="7200">
            <a:spAutoFit/>
          </a:bodyPr>
          <a:lstStyle/>
          <a:p>
            <a:r>
              <a:rPr lang="en-GB" altLang="en-US" sz="1400">
                <a:latin typeface="Arial Narrow" pitchFamily="34" charset="0"/>
              </a:rPr>
              <a:t>Infrared absorption optical depth</a:t>
            </a:r>
          </a:p>
        </p:txBody>
      </p:sp>
      <p:graphicFrame>
        <p:nvGraphicFramePr>
          <p:cNvPr id="106610" name="Object 114"/>
          <p:cNvGraphicFramePr>
            <a:graphicFrameLocks noChangeAspect="1"/>
          </p:cNvGraphicFramePr>
          <p:nvPr/>
        </p:nvGraphicFramePr>
        <p:xfrm>
          <a:off x="2827338" y="190500"/>
          <a:ext cx="1030287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76" name="Equation" r:id="rId8" imgW="596900" imgH="241300" progId="Equation.3">
                  <p:embed/>
                </p:oleObj>
              </mc:Choice>
              <mc:Fallback>
                <p:oleObj name="Equation" r:id="rId8" imgW="596900" imgH="241300" progId="Equation.3">
                  <p:embed/>
                  <p:pic>
                    <p:nvPicPr>
                      <p:cNvPr id="0" name="Picture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7338" y="190500"/>
                        <a:ext cx="1030287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611" name="Object 115"/>
          <p:cNvGraphicFramePr>
            <a:graphicFrameLocks noChangeAspect="1"/>
          </p:cNvGraphicFramePr>
          <p:nvPr/>
        </p:nvGraphicFramePr>
        <p:xfrm>
          <a:off x="1743075" y="3375025"/>
          <a:ext cx="21463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77" name="Equation" r:id="rId10" imgW="2146300" imgH="381000" progId="Equation.3">
                  <p:embed/>
                </p:oleObj>
              </mc:Choice>
              <mc:Fallback>
                <p:oleObj name="Equation" r:id="rId10" imgW="2146300" imgH="381000" progId="Equation.3">
                  <p:embed/>
                  <p:pic>
                    <p:nvPicPr>
                      <p:cNvPr id="0" name="Picture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5" y="3375025"/>
                        <a:ext cx="21463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3" name="Picture 8" descr="fig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4550" y="838200"/>
            <a:ext cx="579755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algn="r" eaLnBrk="1" hangingPunct="1"/>
            <a:r>
              <a:rPr lang="en-GB" altLang="en-US" smtClean="0"/>
              <a:t>Example from MODIS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5105400"/>
            <a:ext cx="8137525" cy="1125538"/>
          </a:xfrm>
        </p:spPr>
        <p:txBody>
          <a:bodyPr/>
          <a:lstStyle/>
          <a:p>
            <a:pPr eaLnBrk="1" hangingPunct="1"/>
            <a:r>
              <a:rPr lang="en-GB" altLang="en-US" smtClean="0"/>
              <a:t>By scaling the optical depth it appears we can get an unbiased fit to the true top-of-atmosphere albedo</a:t>
            </a:r>
          </a:p>
          <a:p>
            <a:pPr lvl="1" eaLnBrk="1" hangingPunct="1"/>
            <a:r>
              <a:rPr lang="en-GB" altLang="en-US" smtClean="0"/>
              <a:t>Until McRad (2007), ECMWF used a constant factor of 0.7</a:t>
            </a:r>
          </a:p>
          <a:p>
            <a:pPr lvl="1" eaLnBrk="1" hangingPunct="1"/>
            <a:r>
              <a:rPr lang="en-GB" altLang="en-US" smtClean="0"/>
              <a:t>Now a more sophisticated scheme is used</a:t>
            </a:r>
          </a:p>
        </p:txBody>
      </p:sp>
      <p:pic>
        <p:nvPicPr>
          <p:cNvPr id="351236" name="Picture 6" descr="modis"/>
          <p:cNvPicPr>
            <a:picLocks noChangeAspect="1" noChangeArrowheads="1"/>
          </p:cNvPicPr>
          <p:nvPr/>
        </p:nvPicPr>
        <p:blipFill>
          <a:blip r:embed="rId3"/>
          <a:srcRect b="49490"/>
          <a:stretch>
            <a:fillRect/>
          </a:stretch>
        </p:blipFill>
        <p:spPr bwMode="auto">
          <a:xfrm>
            <a:off x="250825" y="333375"/>
            <a:ext cx="28717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37" name="Text Box 7"/>
          <p:cNvSpPr txBox="1">
            <a:spLocks noChangeArrowheads="1"/>
          </p:cNvSpPr>
          <p:nvPr/>
        </p:nvSpPr>
        <p:spPr bwMode="auto">
          <a:xfrm>
            <a:off x="322263" y="3213100"/>
            <a:ext cx="27368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en-US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MODIS Stratocumulus</a:t>
            </a:r>
          </a:p>
          <a:p>
            <a:pPr>
              <a:spcBef>
                <a:spcPct val="20000"/>
              </a:spcBef>
            </a:pPr>
            <a:r>
              <a:rPr lang="en-GB" altLang="en-US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100-km boxes</a:t>
            </a:r>
          </a:p>
        </p:txBody>
      </p:sp>
      <p:sp>
        <p:nvSpPr>
          <p:cNvPr id="351238" name="Rectangle 9"/>
          <p:cNvSpPr>
            <a:spLocks noChangeArrowheads="1"/>
          </p:cNvSpPr>
          <p:nvPr/>
        </p:nvSpPr>
        <p:spPr bwMode="auto">
          <a:xfrm>
            <a:off x="4038600" y="3581400"/>
            <a:ext cx="45370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</a:pPr>
            <a:r>
              <a:rPr lang="en-GB" altLang="en-US">
                <a:solidFill>
                  <a:schemeClr val="accent2"/>
                </a:solidFill>
                <a:latin typeface="Arial Narrow" pitchFamily="34" charset="0"/>
              </a:rPr>
              <a:t>Plane-parallel albedo</a:t>
            </a:r>
          </a:p>
          <a:p>
            <a:pPr marL="342900" indent="-342900" algn="r">
              <a:spcBef>
                <a:spcPct val="20000"/>
              </a:spcBef>
            </a:pPr>
            <a:r>
              <a:rPr lang="en-GB" altLang="en-US">
                <a:latin typeface="Arial Narrow" pitchFamily="34" charset="0"/>
              </a:rPr>
              <a:t>True mean albedo</a:t>
            </a:r>
          </a:p>
          <a:p>
            <a:pPr marL="342900" indent="-342900" algn="r">
              <a:spcBef>
                <a:spcPct val="20000"/>
              </a:spcBef>
            </a:pPr>
            <a:r>
              <a:rPr lang="en-GB" altLang="en-US">
                <a:solidFill>
                  <a:srgbClr val="FF0000"/>
                </a:solidFill>
                <a:latin typeface="Arial Narrow" pitchFamily="34" charset="0"/>
              </a:rPr>
              <a:t>PP albedo for scaled optical depth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-76200"/>
            <a:ext cx="8813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Representing cloud structure: </a:t>
            </a:r>
            <a:r>
              <a:rPr lang="en-US" sz="3600" dirty="0" err="1" smtClean="0"/>
              <a:t>Tripleclouds</a:t>
            </a:r>
            <a:endParaRPr lang="en-US" sz="3600" dirty="0" smtClean="0"/>
          </a:p>
        </p:txBody>
      </p:sp>
      <p:pic>
        <p:nvPicPr>
          <p:cNvPr id="354306" name="Picture 3" descr="qualitativ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25" t="5272" r="5498" b="7494"/>
          <a:stretch>
            <a:fillRect/>
          </a:stretch>
        </p:blipFill>
        <p:spPr bwMode="auto">
          <a:xfrm>
            <a:off x="428625" y="836613"/>
            <a:ext cx="4370388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7" name="Text Box 4"/>
          <p:cNvSpPr txBox="1">
            <a:spLocks noChangeArrowheads="1"/>
          </p:cNvSpPr>
          <p:nvPr/>
        </p:nvSpPr>
        <p:spPr bwMode="auto">
          <a:xfrm rot="-5400000">
            <a:off x="-397668" y="1480343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/>
              <a:t>Height (km)</a:t>
            </a:r>
            <a:endParaRPr lang="en-US" altLang="en-US"/>
          </a:p>
        </p:txBody>
      </p:sp>
      <p:sp>
        <p:nvSpPr>
          <p:cNvPr id="354308" name="Text Box 5"/>
          <p:cNvSpPr txBox="1">
            <a:spLocks noChangeArrowheads="1"/>
          </p:cNvSpPr>
          <p:nvPr/>
        </p:nvSpPr>
        <p:spPr bwMode="auto">
          <a:xfrm rot="-5400000">
            <a:off x="-391318" y="3425031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/>
              <a:t>Height (km)</a:t>
            </a:r>
            <a:endParaRPr lang="en-US" altLang="en-US"/>
          </a:p>
        </p:txBody>
      </p:sp>
      <p:sp>
        <p:nvSpPr>
          <p:cNvPr id="354309" name="Text Box 6"/>
          <p:cNvSpPr txBox="1">
            <a:spLocks noChangeArrowheads="1"/>
          </p:cNvSpPr>
          <p:nvPr/>
        </p:nvSpPr>
        <p:spPr bwMode="auto">
          <a:xfrm rot="-5400000">
            <a:off x="-397668" y="5299868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/>
              <a:t>Height (km)</a:t>
            </a:r>
            <a:endParaRPr lang="en-US" altLang="en-US"/>
          </a:p>
        </p:txBody>
      </p:sp>
      <p:sp>
        <p:nvSpPr>
          <p:cNvPr id="354310" name="Text Box 7"/>
          <p:cNvSpPr txBox="1">
            <a:spLocks noChangeArrowheads="1"/>
          </p:cNvSpPr>
          <p:nvPr/>
        </p:nvSpPr>
        <p:spPr bwMode="auto">
          <a:xfrm>
            <a:off x="1724025" y="6303963"/>
            <a:ext cx="147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/>
              <a:t>Time (hours)</a:t>
            </a:r>
            <a:endParaRPr lang="en-US" altLang="en-US"/>
          </a:p>
        </p:txBody>
      </p:sp>
      <p:sp>
        <p:nvSpPr>
          <p:cNvPr id="354311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799013" y="1052513"/>
            <a:ext cx="4181475" cy="5689600"/>
          </a:xfrm>
        </p:spPr>
        <p:txBody>
          <a:bodyPr/>
          <a:lstStyle/>
          <a:p>
            <a:pPr eaLnBrk="1" hangingPunct="1"/>
            <a:r>
              <a:rPr lang="en-GB" altLang="en-US" sz="1800" dirty="0" smtClean="0"/>
              <a:t>Ice water content from Chilbolton radar, log</a:t>
            </a:r>
            <a:r>
              <a:rPr lang="en-GB" altLang="en-US" sz="1800" baseline="-25000" dirty="0" smtClean="0"/>
              <a:t>10</a:t>
            </a:r>
            <a:r>
              <a:rPr lang="en-GB" altLang="en-US" sz="1800" dirty="0" smtClean="0"/>
              <a:t>(kg m</a:t>
            </a:r>
            <a:r>
              <a:rPr lang="en-GB" altLang="en-US" sz="1800" baseline="30000" dirty="0" smtClean="0"/>
              <a:t>–3</a:t>
            </a:r>
            <a:r>
              <a:rPr lang="en-GB" altLang="en-US" sz="1800" dirty="0" smtClean="0"/>
              <a:t>)</a:t>
            </a:r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endParaRPr lang="en-US" altLang="en-US" sz="1800" dirty="0" smtClean="0"/>
          </a:p>
          <a:p>
            <a:pPr eaLnBrk="1" hangingPunct="1"/>
            <a:r>
              <a:rPr lang="en-GB" altLang="en-US" sz="1800" dirty="0" smtClean="0"/>
              <a:t>Plane-parallel </a:t>
            </a:r>
            <a:r>
              <a:rPr lang="en-GB" altLang="en-US" sz="1800" dirty="0" err="1" smtClean="0"/>
              <a:t>approx</a:t>
            </a:r>
            <a:r>
              <a:rPr lang="en-GB" altLang="en-US" sz="1800" dirty="0" smtClean="0"/>
              <a:t>:</a:t>
            </a:r>
          </a:p>
          <a:p>
            <a:pPr lvl="1" eaLnBrk="1" hangingPunct="1"/>
            <a:r>
              <a:rPr lang="en-GB" altLang="en-US" sz="1600" dirty="0" smtClean="0"/>
              <a:t>2 regions in each layer, one clear and one cloudy</a:t>
            </a:r>
          </a:p>
          <a:p>
            <a:pPr eaLnBrk="1" hangingPunct="1"/>
            <a:endParaRPr lang="en-GB" altLang="en-US" sz="1800" dirty="0" smtClean="0"/>
          </a:p>
          <a:p>
            <a:pPr eaLnBrk="1" hangingPunct="1"/>
            <a:endParaRPr lang="en-GB" altLang="en-US" sz="1800" dirty="0" smtClean="0"/>
          </a:p>
          <a:p>
            <a:pPr eaLnBrk="1" hangingPunct="1"/>
            <a:r>
              <a:rPr lang="en-GB" altLang="en-US" sz="1800" dirty="0" smtClean="0"/>
              <a:t>“</a:t>
            </a:r>
            <a:r>
              <a:rPr lang="en-GB" altLang="en-US" sz="1800" dirty="0" err="1" smtClean="0"/>
              <a:t>Tripleclouds</a:t>
            </a:r>
            <a:r>
              <a:rPr lang="en-GB" altLang="en-US" sz="1800" dirty="0" smtClean="0"/>
              <a:t>”:</a:t>
            </a:r>
          </a:p>
          <a:p>
            <a:pPr lvl="1" eaLnBrk="1" hangingPunct="1"/>
            <a:r>
              <a:rPr lang="en-GB" altLang="en-US" sz="1600" dirty="0" smtClean="0"/>
              <a:t>3 regions in each layer</a:t>
            </a:r>
          </a:p>
          <a:p>
            <a:pPr lvl="1" eaLnBrk="1" hangingPunct="1"/>
            <a:r>
              <a:rPr lang="en-US" altLang="en-US" sz="1600" dirty="0" smtClean="0"/>
              <a:t>Alternative to </a:t>
            </a:r>
            <a:r>
              <a:rPr lang="en-US" altLang="en-US" sz="1600" dirty="0" err="1" smtClean="0"/>
              <a:t>McICA</a:t>
            </a:r>
            <a:endParaRPr lang="en-US" altLang="en-US" sz="1600" dirty="0" smtClean="0"/>
          </a:p>
          <a:p>
            <a:pPr lvl="1" eaLnBrk="1" hangingPunct="1"/>
            <a:r>
              <a:rPr lang="en-US" altLang="en-US" sz="1600" dirty="0" smtClean="0"/>
              <a:t>Uses Edwards-</a:t>
            </a:r>
            <a:r>
              <a:rPr lang="en-US" altLang="en-US" sz="1600" dirty="0" err="1" smtClean="0"/>
              <a:t>Slingo</a:t>
            </a:r>
            <a:r>
              <a:rPr lang="en-US" altLang="en-US" sz="1600" dirty="0" smtClean="0"/>
              <a:t> capability for </a:t>
            </a:r>
            <a:r>
              <a:rPr lang="en-US" altLang="en-US" sz="1600" dirty="0" err="1" smtClean="0"/>
              <a:t>stratiform</a:t>
            </a:r>
            <a:r>
              <a:rPr lang="en-US" altLang="en-US" sz="1600" dirty="0" smtClean="0"/>
              <a:t>/convective regions for another purpose</a:t>
            </a:r>
          </a:p>
        </p:txBody>
      </p:sp>
      <p:sp>
        <p:nvSpPr>
          <p:cNvPr id="354312" name="Rectangle 9"/>
          <p:cNvSpPr>
            <a:spLocks noChangeArrowheads="1"/>
          </p:cNvSpPr>
          <p:nvPr/>
        </p:nvSpPr>
        <p:spPr bwMode="auto">
          <a:xfrm>
            <a:off x="539750" y="6381750"/>
            <a:ext cx="858837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</a:pPr>
            <a:r>
              <a:rPr lang="en-GB" altLang="en-US" sz="2000" i="1">
                <a:solidFill>
                  <a:srgbClr val="006600"/>
                </a:solidFill>
                <a:latin typeface="Verdana" pitchFamily="34" charset="0"/>
              </a:rPr>
              <a:t>Shonk and Hogan (JClim 2008)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29" name="Title 1"/>
          <p:cNvSpPr>
            <a:spLocks noGrp="1"/>
          </p:cNvSpPr>
          <p:nvPr>
            <p:ph type="title" idx="4294967295"/>
          </p:nvPr>
        </p:nvSpPr>
        <p:spPr>
          <a:xfrm>
            <a:off x="234950" y="152400"/>
            <a:ext cx="8686800" cy="1143000"/>
          </a:xfrm>
          <a:noFill/>
        </p:spPr>
        <p:txBody>
          <a:bodyPr/>
          <a:lstStyle/>
          <a:p>
            <a:r>
              <a:rPr lang="en-GB" altLang="en-US" dirty="0" smtClean="0"/>
              <a:t>Global impact of cloud structure</a:t>
            </a:r>
            <a:br>
              <a:rPr lang="en-GB" altLang="en-US" dirty="0" smtClean="0"/>
            </a:br>
            <a:r>
              <a:rPr lang="en-GB" altLang="en-US" sz="2000" dirty="0" err="1" smtClean="0"/>
              <a:t>Shonk</a:t>
            </a:r>
            <a:r>
              <a:rPr lang="en-GB" altLang="en-US" sz="2000" dirty="0" smtClean="0"/>
              <a:t> and Hogan (2010)</a:t>
            </a:r>
          </a:p>
        </p:txBody>
      </p:sp>
      <p:sp>
        <p:nvSpPr>
          <p:cNvPr id="3553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r>
              <a:rPr lang="en-GB" altLang="en-US" sz="1400" smtClean="0"/>
              <a:t>Cloud radiative forcing (CRF) is change to top-of-atmosphere net flux due to clouds</a:t>
            </a:r>
          </a:p>
          <a:p>
            <a:r>
              <a:rPr lang="en-GB" altLang="en-US" sz="1400" smtClean="0"/>
              <a:t>Clouds cool the earth in the shortwave and warm it in the longwave:</a:t>
            </a:r>
          </a:p>
          <a:p>
            <a:endParaRPr lang="en-GB" altLang="en-US" sz="1400" smtClean="0"/>
          </a:p>
          <a:p>
            <a:endParaRPr lang="en-GB" altLang="en-US" sz="1400" smtClean="0"/>
          </a:p>
          <a:p>
            <a:pPr>
              <a:buFontTx/>
              <a:buNone/>
            </a:pPr>
            <a:endParaRPr lang="en-GB" altLang="en-US" sz="1400" smtClean="0"/>
          </a:p>
          <a:p>
            <a:endParaRPr lang="en-GB" altLang="en-US" sz="1400" smtClean="0"/>
          </a:p>
          <a:p>
            <a:endParaRPr lang="en-GB" altLang="en-US" sz="1400" smtClean="0"/>
          </a:p>
          <a:p>
            <a:endParaRPr lang="en-GB" altLang="en-US" sz="1400" smtClean="0"/>
          </a:p>
          <a:p>
            <a:endParaRPr lang="en-GB" altLang="en-US" sz="1400" smtClean="0"/>
          </a:p>
          <a:p>
            <a:endParaRPr lang="en-GB" altLang="en-US" sz="1400" smtClean="0"/>
          </a:p>
          <a:p>
            <a:r>
              <a:rPr lang="en-GB" altLang="en-US" sz="1400" smtClean="0"/>
              <a:t>Representing horizontal cloud structure reduces absolute CRF by around 12%:</a:t>
            </a:r>
          </a:p>
        </p:txBody>
      </p:sp>
      <p:pic>
        <p:nvPicPr>
          <p:cNvPr id="3553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8153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0"/>
            <a:ext cx="41148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572000"/>
            <a:ext cx="39624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3" name="Title 1"/>
          <p:cNvSpPr>
            <a:spLocks noGrp="1"/>
          </p:cNvSpPr>
          <p:nvPr>
            <p:ph type="title" idx="4294967295"/>
          </p:nvPr>
        </p:nvSpPr>
        <p:spPr>
          <a:xfrm>
            <a:off x="234950" y="46037"/>
            <a:ext cx="8686800" cy="868363"/>
          </a:xfrm>
          <a:noFill/>
        </p:spPr>
        <p:txBody>
          <a:bodyPr/>
          <a:lstStyle/>
          <a:p>
            <a:r>
              <a:rPr lang="en-GB" sz="4000" dirty="0" smtClean="0"/>
              <a:t>Horizontal versus vertical structure</a:t>
            </a:r>
          </a:p>
        </p:txBody>
      </p:sp>
      <p:sp>
        <p:nvSpPr>
          <p:cNvPr id="3563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4572000"/>
            <a:ext cx="8229600" cy="1676400"/>
          </a:xfrm>
        </p:spPr>
        <p:txBody>
          <a:bodyPr/>
          <a:lstStyle/>
          <a:p>
            <a:r>
              <a:rPr lang="en-GB" dirty="0" smtClean="0"/>
              <a:t>Correcting cloud structure changes cloud radiative effect by around 10%</a:t>
            </a:r>
          </a:p>
          <a:p>
            <a:r>
              <a:rPr lang="en-GB" dirty="0" smtClean="0"/>
              <a:t>Impact of adding horizontal structure about twice that of improving vertical overlap</a:t>
            </a:r>
          </a:p>
          <a:p>
            <a:r>
              <a:rPr lang="en-GB" dirty="0" smtClean="0"/>
              <a:t>Note that uncertainties in the horizontal structure effect are much larger than in the vertical overlap effect</a:t>
            </a:r>
          </a:p>
        </p:txBody>
      </p:sp>
      <p:pic>
        <p:nvPicPr>
          <p:cNvPr id="356355" name="Picture 2"/>
          <p:cNvPicPr>
            <a:picLocks noChangeAspect="1" noChangeArrowheads="1"/>
          </p:cNvPicPr>
          <p:nvPr/>
        </p:nvPicPr>
        <p:blipFill>
          <a:blip r:embed="rId2"/>
          <a:srcRect b="49550"/>
          <a:stretch>
            <a:fillRect/>
          </a:stretch>
        </p:blipFill>
        <p:spPr bwMode="auto">
          <a:xfrm>
            <a:off x="228600" y="914400"/>
            <a:ext cx="8686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6356" name="Text Box 5"/>
          <p:cNvSpPr txBox="1">
            <a:spLocks noChangeArrowheads="1"/>
          </p:cNvSpPr>
          <p:nvPr/>
        </p:nvSpPr>
        <p:spPr bwMode="auto">
          <a:xfrm>
            <a:off x="1406525" y="914400"/>
            <a:ext cx="3622675" cy="952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Horizontal structure, maximum overlap</a:t>
            </a:r>
          </a:p>
          <a:p>
            <a:r>
              <a:rPr lang="en-GB" sz="1400" dirty="0"/>
              <a:t>Horizontal structure, realistic overlap</a:t>
            </a:r>
          </a:p>
          <a:p>
            <a:r>
              <a:rPr lang="en-GB" sz="1400" dirty="0">
                <a:solidFill>
                  <a:srgbClr val="0000FF"/>
                </a:solidFill>
              </a:rPr>
              <a:t>Horizontally homogeneous, max overlap</a:t>
            </a:r>
          </a:p>
          <a:p>
            <a:r>
              <a:rPr lang="en-GB" sz="1400" dirty="0">
                <a:solidFill>
                  <a:srgbClr val="00CCFF"/>
                </a:solidFill>
              </a:rPr>
              <a:t>Horizontally homogeneous, realistic overlap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5: Remaining challenges</a:t>
            </a:r>
            <a:endParaRPr lang="en-GB" dirty="0" smtClean="0"/>
          </a:p>
        </p:txBody>
      </p:sp>
      <p:sp>
        <p:nvSpPr>
          <p:cNvPr id="3584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GB" dirty="0" smtClean="0"/>
              <a:t>Improve efficiency</a:t>
            </a:r>
          </a:p>
          <a:p>
            <a:pPr lvl="1"/>
            <a:r>
              <a:rPr lang="en-GB" dirty="0" smtClean="0"/>
              <a:t>Radiation schemes often the slowest part of the model, so may called infrequently and not in every model column</a:t>
            </a:r>
          </a:p>
          <a:p>
            <a:r>
              <a:rPr lang="en-GB" dirty="0" smtClean="0"/>
              <a:t>Improve accuracy</a:t>
            </a:r>
          </a:p>
          <a:p>
            <a:pPr lvl="1"/>
            <a:r>
              <a:rPr lang="en-GB" dirty="0" smtClean="0"/>
              <a:t>Better spectroscopic data, particularly the continuum</a:t>
            </a:r>
          </a:p>
          <a:p>
            <a:pPr lvl="1"/>
            <a:r>
              <a:rPr lang="en-GB" dirty="0" smtClean="0"/>
              <a:t>Better treatment of upper stratosphere/mesosphere to enable satellite observations here to be assimilated</a:t>
            </a:r>
          </a:p>
          <a:p>
            <a:pPr lvl="1"/>
            <a:r>
              <a:rPr lang="en-GB" dirty="0" smtClean="0"/>
              <a:t>Evaluate against new observations</a:t>
            </a:r>
          </a:p>
          <a:p>
            <a:r>
              <a:rPr lang="en-GB" dirty="0" smtClean="0"/>
              <a:t>Add new processes</a:t>
            </a:r>
          </a:p>
          <a:p>
            <a:pPr lvl="1"/>
            <a:r>
              <a:rPr lang="en-GB" dirty="0" smtClean="0"/>
              <a:t>Radiative properties of prognostic aerosols</a:t>
            </a:r>
          </a:p>
          <a:p>
            <a:pPr lvl="1"/>
            <a:r>
              <a:rPr lang="en-GB" dirty="0" smtClean="0"/>
              <a:t>Non-local-thermodynamic </a:t>
            </a:r>
            <a:r>
              <a:rPr lang="en-GB" dirty="0" smtClean="0"/>
              <a:t>equilibrium for high-top models</a:t>
            </a:r>
          </a:p>
          <a:p>
            <a:pPr lvl="1"/>
            <a:r>
              <a:rPr lang="en-GB" dirty="0" smtClean="0"/>
              <a:t>Cloud inhomogeneity information from cloud </a:t>
            </a:r>
            <a:r>
              <a:rPr lang="en-GB" dirty="0" smtClean="0"/>
              <a:t>scheme</a:t>
            </a:r>
          </a:p>
          <a:p>
            <a:pPr lvl="1"/>
            <a:r>
              <a:rPr lang="en-GB" i="1" dirty="0"/>
              <a:t>Three dimensional radiative transfer in presence of </a:t>
            </a:r>
            <a:r>
              <a:rPr lang="en-GB" i="1" dirty="0" smtClean="0"/>
              <a:t>clouds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395" name="Picture 12" descr="http://upload.wikimedia.org/wikipedia/commons/8/87/Water_Molecule_3D_X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057400"/>
            <a:ext cx="441960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5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Part 3: Gaseous absorption and emission</a:t>
            </a:r>
          </a:p>
        </p:txBody>
      </p:sp>
      <p:sp>
        <p:nvSpPr>
          <p:cNvPr id="315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 2 considered monochromatic radiative transfer only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What causes complex emission/absorption spectra of gases?</a:t>
            </a:r>
          </a:p>
          <a:p>
            <a:r>
              <a:rPr lang="en-GB" i="1" dirty="0" smtClean="0"/>
              <a:t>Lecture 3 will outline how we represent </a:t>
            </a:r>
            <a:r>
              <a:rPr lang="en-GB" i="1" dirty="0" smtClean="0"/>
              <a:t>this efficiently in </a:t>
            </a:r>
            <a:r>
              <a:rPr lang="en-GB" i="1" dirty="0" smtClean="0"/>
              <a:t>models</a:t>
            </a:r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250905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bg1">
                <a:lumMod val="85000"/>
              </a:schemeClr>
            </a:gs>
            <a:gs pos="81000">
              <a:schemeClr val="tx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repuscularRaysOctober28200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" b="-28"/>
          <a:stretch/>
        </p:blipFill>
        <p:spPr bwMode="auto">
          <a:xfrm>
            <a:off x="-461486" y="0"/>
            <a:ext cx="10254098" cy="684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1403648" y="4538554"/>
            <a:ext cx="2664296" cy="2415481"/>
            <a:chOff x="2330792" y="4394538"/>
            <a:chExt cx="2664296" cy="2415481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330792" y="4394538"/>
              <a:ext cx="2664296" cy="2415481"/>
            </a:xfrm>
            <a:prstGeom prst="rect">
              <a:avLst/>
            </a:prstGeom>
            <a:solidFill>
              <a:srgbClr val="80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 fov="5100000">
                <a:rot lat="18804343" lon="2899481" rev="18356322"/>
              </a:camera>
              <a:lightRig rig="balanced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b="1">
                <a:solidFill>
                  <a:srgbClr val="000000"/>
                </a:solidFill>
                <a:ea typeface="ＭＳ Ｐゴシック" pitchFamily="36" charset="-128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309978" y="5243967"/>
              <a:ext cx="757971" cy="818830"/>
            </a:xfrm>
            <a:prstGeom prst="rect">
              <a:avLst/>
            </a:prstGeom>
            <a:solidFill>
              <a:srgbClr val="FFCCCC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 fov="5100000">
                <a:rot lat="18804343" lon="2899481" rev="18356322"/>
              </a:camera>
              <a:lightRig rig="balanced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b="1">
                <a:solidFill>
                  <a:srgbClr val="000000"/>
                </a:solidFill>
                <a:ea typeface="ＭＳ Ｐゴシック" pitchFamily="36" charset="-128"/>
                <a:cs typeface="+mn-cs"/>
              </a:endParaRPr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1403648" y="4541911"/>
            <a:ext cx="2664296" cy="241548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9000">
                <a:srgbClr val="FFCCCC"/>
              </a:gs>
              <a:gs pos="81000">
                <a:srgbClr val="800000"/>
              </a:gs>
            </a:gsLst>
            <a:path path="circle">
              <a:fillToRect l="50000" t="50000" r="50000" b="50000"/>
            </a:path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Above" fov="5100000">
              <a:rot lat="18804343" lon="2899481" rev="18356322"/>
            </a:camera>
            <a:lightRig rig="balanced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b="1">
              <a:solidFill>
                <a:srgbClr val="000000"/>
              </a:solidFill>
              <a:ea typeface="ＭＳ Ｐゴシック" pitchFamily="36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Errors due to neglecting 3D effects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555" y="764054"/>
            <a:ext cx="4968552" cy="2684015"/>
          </a:xfrm>
        </p:spPr>
        <p:txBody>
          <a:bodyPr/>
          <a:lstStyle/>
          <a:p>
            <a:pPr>
              <a:buClr>
                <a:schemeClr val="tx2">
                  <a:lumMod val="20000"/>
                  <a:lumOff val="80000"/>
                </a:schemeClr>
              </a:buClr>
            </a:pPr>
            <a:r>
              <a:rPr lang="en-GB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Shortwave side illumination</a:t>
            </a:r>
          </a:p>
          <a:p>
            <a:pPr lvl="1">
              <a:buClr>
                <a:schemeClr val="tx2">
                  <a:lumMod val="20000"/>
                  <a:lumOff val="80000"/>
                </a:schemeClr>
              </a:buClr>
            </a:pPr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Strongest when sun near horizon</a:t>
            </a:r>
          </a:p>
          <a:p>
            <a:pPr lvl="1">
              <a:buClr>
                <a:schemeClr val="tx2">
                  <a:lumMod val="20000"/>
                  <a:lumOff val="80000"/>
                </a:schemeClr>
              </a:buClr>
            </a:pPr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Increases chance of sunlight intercepting cloud</a:t>
            </a: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08"/>
          <a:stretch/>
        </p:blipFill>
        <p:spPr bwMode="auto">
          <a:xfrm>
            <a:off x="962635" y="1833155"/>
            <a:ext cx="2038103" cy="16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34"/>
          <a:stretch/>
        </p:blipFill>
        <p:spPr bwMode="auto">
          <a:xfrm>
            <a:off x="6472982" y="2381111"/>
            <a:ext cx="1567670" cy="160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69634" y="980728"/>
            <a:ext cx="377436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eaLnBrk="0" hangingPunct="0">
              <a:lnSpc>
                <a:spcPts val="2400"/>
              </a:lnSpc>
              <a:spcAft>
                <a:spcPts val="300"/>
              </a:spcAft>
              <a:buClr>
                <a:srgbClr val="00279F">
                  <a:lumMod val="20000"/>
                  <a:lumOff val="80000"/>
                </a:srgbClr>
              </a:buClr>
              <a:buSzPct val="110000"/>
              <a:buFont typeface="Lucida Grande CE"/>
              <a:buChar char="●"/>
            </a:pPr>
            <a:r>
              <a:rPr lang="en-GB" sz="2400" b="1" kern="0" dirty="0">
                <a:solidFill>
                  <a:srgbClr val="00279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39" charset="-128"/>
                <a:cs typeface="+mn-cs"/>
              </a:rPr>
              <a:t>Shortwave side escape</a:t>
            </a:r>
          </a:p>
          <a:p>
            <a:pPr marL="536575" lvl="1" indent="-268288" eaLnBrk="0" hangingPunct="0">
              <a:lnSpc>
                <a:spcPts val="2400"/>
              </a:lnSpc>
              <a:spcAft>
                <a:spcPts val="300"/>
              </a:spcAft>
              <a:buClr>
                <a:srgbClr val="00279F">
                  <a:lumMod val="20000"/>
                  <a:lumOff val="80000"/>
                </a:srgbClr>
              </a:buClr>
              <a:buSzPct val="100000"/>
              <a:buFont typeface="Lucida Grande"/>
              <a:buChar char="–"/>
            </a:pPr>
            <a:r>
              <a:rPr lang="en-GB" sz="1600" kern="0" dirty="0" smtClean="0">
                <a:solidFill>
                  <a:srgbClr val="00279F">
                    <a:lumMod val="20000"/>
                    <a:lumOff val="80000"/>
                  </a:srgbClr>
                </a:solidFill>
                <a:latin typeface="Arial"/>
                <a:ea typeface="ＭＳ Ｐゴシック" charset="-128"/>
                <a:cs typeface="+mn-cs"/>
              </a:rPr>
              <a:t>Strongest when sun </a:t>
            </a:r>
            <a:r>
              <a:rPr lang="en-GB" sz="1600" kern="0" dirty="0">
                <a:solidFill>
                  <a:srgbClr val="00279F">
                    <a:lumMod val="20000"/>
                    <a:lumOff val="80000"/>
                  </a:srgbClr>
                </a:solidFill>
                <a:latin typeface="Arial"/>
                <a:ea typeface="ＭＳ Ｐゴシック" charset="-128"/>
                <a:cs typeface="+mn-cs"/>
              </a:rPr>
              <a:t>near zenith</a:t>
            </a:r>
          </a:p>
          <a:p>
            <a:pPr marL="536575" lvl="1" indent="-268288" eaLnBrk="0" hangingPunct="0">
              <a:lnSpc>
                <a:spcPts val="2400"/>
              </a:lnSpc>
              <a:spcAft>
                <a:spcPts val="300"/>
              </a:spcAft>
              <a:buClr>
                <a:srgbClr val="00279F">
                  <a:lumMod val="20000"/>
                  <a:lumOff val="80000"/>
                </a:srgbClr>
              </a:buClr>
              <a:buSzPct val="100000"/>
              <a:buFont typeface="Lucida Grande"/>
              <a:buChar char="–"/>
            </a:pPr>
            <a:r>
              <a:rPr lang="en-GB" sz="1600" kern="0" dirty="0">
                <a:solidFill>
                  <a:srgbClr val="00279F">
                    <a:lumMod val="20000"/>
                    <a:lumOff val="80000"/>
                  </a:srgbClr>
                </a:solidFill>
                <a:latin typeface="Arial"/>
                <a:ea typeface="ＭＳ Ｐゴシック" charset="-128"/>
                <a:cs typeface="+mn-cs"/>
              </a:rPr>
              <a:t>Forward scattering leads to more sunlight reaching the ground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996697" y="3704710"/>
            <a:ext cx="1257580" cy="1729968"/>
            <a:chOff x="2923841" y="3560694"/>
            <a:chExt cx="1257580" cy="1729968"/>
          </a:xfrm>
        </p:grpSpPr>
        <p:cxnSp>
          <p:nvCxnSpPr>
            <p:cNvPr id="35" name="Straight Arrow Connector 34"/>
            <p:cNvCxnSpPr/>
            <p:nvPr/>
          </p:nvCxnSpPr>
          <p:spPr bwMode="auto">
            <a:xfrm flipH="1">
              <a:off x="2923841" y="4602212"/>
              <a:ext cx="429455" cy="688450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>
              <a:off x="3791739" y="4602212"/>
              <a:ext cx="389682" cy="630445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3779917" y="3560694"/>
              <a:ext cx="270778" cy="829443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flipH="1" flipV="1">
              <a:off x="3025395" y="3643676"/>
              <a:ext cx="452425" cy="716568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3" name="Straight Arrow Connector 12"/>
          <p:cNvCxnSpPr/>
          <p:nvPr/>
        </p:nvCxnSpPr>
        <p:spPr bwMode="auto">
          <a:xfrm flipH="1">
            <a:off x="2524252" y="5056470"/>
            <a:ext cx="184500" cy="676786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2852773" y="4999073"/>
            <a:ext cx="182392" cy="852404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2132693" y="4360629"/>
            <a:ext cx="720080" cy="685139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HeroicExtremeLeftFacing">
              <a:rot lat="1086546" lon="2035770" rev="118222"/>
            </a:camera>
            <a:lightRig rig="soft" dir="t"/>
          </a:scene3d>
          <a:sp3d extrusionH="850900">
            <a:extrusionClr>
              <a:schemeClr val="bg1">
                <a:lumMod val="85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b="1">
              <a:solidFill>
                <a:srgbClr val="000000"/>
              </a:solidFill>
              <a:ea typeface="ＭＳ Ｐゴシック" pitchFamily="36" charset="-128"/>
              <a:cs typeface="+mn-cs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969732" y="3871881"/>
            <a:ext cx="1749999" cy="2083794"/>
            <a:chOff x="2896876" y="3727865"/>
            <a:chExt cx="1749999" cy="2083794"/>
          </a:xfrm>
        </p:grpSpPr>
        <p:cxnSp>
          <p:nvCxnSpPr>
            <p:cNvPr id="28" name="Straight Arrow Connector 27"/>
            <p:cNvCxnSpPr/>
            <p:nvPr/>
          </p:nvCxnSpPr>
          <p:spPr bwMode="auto">
            <a:xfrm flipH="1" flipV="1">
              <a:off x="2903994" y="3753590"/>
              <a:ext cx="539023" cy="702603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H="1">
              <a:off x="2896876" y="4648120"/>
              <a:ext cx="552638" cy="1163539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3935760" y="4620398"/>
              <a:ext cx="711115" cy="1191261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3935761" y="3727865"/>
              <a:ext cx="508294" cy="702604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9" name="Group 58"/>
          <p:cNvGrpSpPr/>
          <p:nvPr/>
        </p:nvGrpSpPr>
        <p:grpSpPr>
          <a:xfrm>
            <a:off x="2382834" y="3573016"/>
            <a:ext cx="625782" cy="714400"/>
            <a:chOff x="3251607" y="3256776"/>
            <a:chExt cx="764612" cy="886624"/>
          </a:xfrm>
        </p:grpSpPr>
        <p:cxnSp>
          <p:nvCxnSpPr>
            <p:cNvPr id="47" name="Straight Arrow Connector 46"/>
            <p:cNvCxnSpPr/>
            <p:nvPr/>
          </p:nvCxnSpPr>
          <p:spPr bwMode="auto">
            <a:xfrm flipV="1">
              <a:off x="3707910" y="3318116"/>
              <a:ext cx="308309" cy="825284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flipH="1" flipV="1">
              <a:off x="3251607" y="3256776"/>
              <a:ext cx="259959" cy="859743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1" name="Rectangle 60"/>
          <p:cNvSpPr/>
          <p:nvPr/>
        </p:nvSpPr>
        <p:spPr>
          <a:xfrm>
            <a:off x="4404844" y="4397015"/>
            <a:ext cx="427161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eaLnBrk="0" hangingPunct="0">
              <a:lnSpc>
                <a:spcPts val="2400"/>
              </a:lnSpc>
              <a:spcAft>
                <a:spcPts val="300"/>
              </a:spcAft>
              <a:buClr>
                <a:srgbClr val="FF7C80"/>
              </a:buClr>
              <a:buSzPct val="110000"/>
              <a:buFont typeface="Lucida Grande CE"/>
              <a:buChar char="●"/>
            </a:pPr>
            <a:r>
              <a:rPr lang="en-GB" sz="2400" b="1" kern="0" dirty="0" err="1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39" charset="-128"/>
                <a:cs typeface="+mn-cs"/>
              </a:rPr>
              <a:t>Longwave</a:t>
            </a:r>
            <a:r>
              <a:rPr lang="en-GB" sz="2400" b="1" kern="0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39" charset="-128"/>
                <a:cs typeface="+mn-cs"/>
              </a:rPr>
              <a:t> effect</a:t>
            </a:r>
            <a:endParaRPr lang="en-GB" sz="2400" b="1" kern="0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pitchFamily="39" charset="-128"/>
              <a:cs typeface="+mn-cs"/>
            </a:endParaRPr>
          </a:p>
          <a:p>
            <a:pPr marL="536575" lvl="1" indent="-268288" eaLnBrk="0" hangingPunct="0">
              <a:lnSpc>
                <a:spcPts val="2400"/>
              </a:lnSpc>
              <a:spcAft>
                <a:spcPts val="300"/>
              </a:spcAft>
              <a:buClr>
                <a:srgbClr val="FF7C80"/>
              </a:buClr>
              <a:buSzPct val="100000"/>
              <a:buFont typeface="Lucida Grande"/>
              <a:buChar char="–"/>
            </a:pPr>
            <a:r>
              <a:rPr lang="en-GB" sz="1600" kern="0" dirty="0" smtClean="0">
                <a:solidFill>
                  <a:srgbClr val="FF7C80"/>
                </a:solidFill>
                <a:latin typeface="Arial"/>
                <a:ea typeface="ＭＳ Ｐゴシック" charset="-128"/>
                <a:cs typeface="+mn-cs"/>
              </a:rPr>
              <a:t>Radiation can now be emitted from the side of a cloud</a:t>
            </a:r>
            <a:endParaRPr lang="en-GB" sz="1600" kern="0" dirty="0">
              <a:solidFill>
                <a:srgbClr val="FF7C80"/>
              </a:solidFill>
              <a:latin typeface="Arial"/>
              <a:ea typeface="ＭＳ Ｐゴシック" charset="-128"/>
              <a:cs typeface="+mn-cs"/>
            </a:endParaRPr>
          </a:p>
          <a:p>
            <a:pPr marL="536575" lvl="1" indent="-268288" eaLnBrk="0" hangingPunct="0">
              <a:lnSpc>
                <a:spcPts val="2400"/>
              </a:lnSpc>
              <a:spcAft>
                <a:spcPts val="300"/>
              </a:spcAft>
              <a:buClr>
                <a:srgbClr val="FF7C80"/>
              </a:buClr>
              <a:buSzPct val="100000"/>
              <a:buFont typeface="Lucida Grande"/>
              <a:buChar char="–"/>
            </a:pPr>
            <a:r>
              <a:rPr lang="en-GB" sz="1600" kern="0" dirty="0" smtClean="0">
                <a:solidFill>
                  <a:srgbClr val="FF7C80"/>
                </a:solidFill>
                <a:latin typeface="Arial"/>
                <a:ea typeface="ＭＳ Ｐゴシック" charset="-128"/>
                <a:cs typeface="+mn-cs"/>
              </a:rPr>
              <a:t>3D effects can increase surface cloud forcing by a </a:t>
            </a:r>
            <a:r>
              <a:rPr lang="en-GB" sz="1600" i="1" kern="0" dirty="0" smtClean="0">
                <a:solidFill>
                  <a:srgbClr val="FF7C80"/>
                </a:solidFill>
                <a:latin typeface="Arial"/>
                <a:ea typeface="ＭＳ Ｐゴシック" charset="-128"/>
                <a:cs typeface="+mn-cs"/>
              </a:rPr>
              <a:t>factor of 3 </a:t>
            </a:r>
            <a:r>
              <a:rPr lang="en-GB" sz="1600" kern="0" dirty="0" smtClean="0">
                <a:solidFill>
                  <a:srgbClr val="FF7C80"/>
                </a:solidFill>
                <a:latin typeface="Arial"/>
                <a:ea typeface="ＭＳ Ｐゴシック" charset="-128"/>
                <a:cs typeface="+mn-cs"/>
              </a:rPr>
              <a:t>(for an isolated, optically thick, cubic cloud in vacuum!)</a:t>
            </a:r>
            <a:endParaRPr lang="en-GB" sz="1600" kern="0" dirty="0">
              <a:solidFill>
                <a:srgbClr val="FF7C80"/>
              </a:solidFill>
              <a:latin typeface="Arial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54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0" grpId="0" animBg="1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34950" y="0"/>
            <a:ext cx="7156450" cy="1219200"/>
          </a:xfrm>
        </p:spPr>
        <p:txBody>
          <a:bodyPr/>
          <a:lstStyle/>
          <a:p>
            <a:r>
              <a:rPr lang="en-GB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3D cloud benchmark</a:t>
            </a:r>
          </a:p>
        </p:txBody>
      </p:sp>
      <p:pic>
        <p:nvPicPr>
          <p:cNvPr id="4372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01" y="2019658"/>
            <a:ext cx="3170000" cy="294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7252" name="Picture 3"/>
          <p:cNvPicPr>
            <a:picLocks noChangeAspect="1" noChangeArrowheads="1"/>
          </p:cNvPicPr>
          <p:nvPr/>
        </p:nvPicPr>
        <p:blipFill rotWithShape="1">
          <a:blip r:embed="rId3"/>
          <a:srcRect b="50000"/>
          <a:stretch/>
        </p:blipFill>
        <p:spPr bwMode="auto">
          <a:xfrm>
            <a:off x="3200400" y="2057400"/>
            <a:ext cx="57594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725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32275" y="1143000"/>
            <a:ext cx="8210519" cy="2273300"/>
          </a:xfrm>
        </p:spPr>
        <p:txBody>
          <a:bodyPr/>
          <a:lstStyle/>
          <a:p>
            <a:r>
              <a:rPr lang="en-GB" dirty="0" smtClean="0"/>
              <a:t>Large </a:t>
            </a:r>
            <a:r>
              <a:rPr lang="en-GB" dirty="0" smtClean="0"/>
              <a:t>spread in 1D models, whether used in ICA mode or with cloud-fraction </a:t>
            </a:r>
            <a:r>
              <a:rPr lang="en-GB" dirty="0"/>
              <a:t>scheme Barker et al. (</a:t>
            </a:r>
            <a:r>
              <a:rPr lang="en-GB" dirty="0" err="1"/>
              <a:t>JClim</a:t>
            </a:r>
            <a:r>
              <a:rPr lang="en-GB" dirty="0"/>
              <a:t> 2003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64655" y="5638800"/>
            <a:ext cx="8795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i="1" dirty="0">
                <a:solidFill>
                  <a:srgbClr val="CC0000"/>
                </a:solidFill>
                <a:sym typeface="Symbol" pitchFamily="18" charset="2"/>
              </a:rPr>
              <a:t>How can we represent this effect in GCM radiation schemes?</a:t>
            </a:r>
          </a:p>
        </p:txBody>
      </p:sp>
    </p:spTree>
    <p:extLst>
      <p:ext uri="{BB962C8B-B14F-4D97-AF65-F5344CB8AC3E}">
        <p14:creationId xmlns:p14="http://schemas.microsoft.com/office/powerpoint/2010/main" val="18544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Direct shortwave calculation</a:t>
            </a:r>
          </a:p>
        </p:txBody>
      </p:sp>
      <p:sp>
        <p:nvSpPr>
          <p:cNvPr id="376834" name="Content Placeholder 2"/>
          <p:cNvSpPr>
            <a:spLocks noGrp="1"/>
          </p:cNvSpPr>
          <p:nvPr>
            <p:ph idx="4294967295"/>
          </p:nvPr>
        </p:nvSpPr>
        <p:spPr>
          <a:xfrm>
            <a:off x="3786188" y="1149350"/>
            <a:ext cx="5194300" cy="2136775"/>
          </a:xfrm>
        </p:spPr>
        <p:txBody>
          <a:bodyPr/>
          <a:lstStyle/>
          <a:p>
            <a:pPr eaLnBrk="1" hangingPunct="1"/>
            <a:r>
              <a:rPr lang="en-GB" smtClean="0"/>
              <a:t>First part of a shortwave calculation is to determine how far direct (unscattered) beam penetrates</a:t>
            </a:r>
          </a:p>
          <a:p>
            <a:pPr lvl="1" eaLnBrk="1" hangingPunct="1"/>
            <a:r>
              <a:rPr lang="en-GB" smtClean="0"/>
              <a:t>Solve this equation independently in the clear and cloudy regions (</a:t>
            </a:r>
            <a:r>
              <a:rPr lang="en-GB" smtClean="0">
                <a:latin typeface="Symbol" pitchFamily="18" charset="2"/>
              </a:rPr>
              <a:t>d</a:t>
            </a:r>
            <a:r>
              <a:rPr lang="en-GB" smtClean="0"/>
              <a:t> is optical depth):</a:t>
            </a:r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</p:txBody>
      </p:sp>
      <p:sp>
        <p:nvSpPr>
          <p:cNvPr id="376835" name="Rectangle 17"/>
          <p:cNvSpPr>
            <a:spLocks noChangeArrowheads="1"/>
          </p:cNvSpPr>
          <p:nvPr/>
        </p:nvSpPr>
        <p:spPr bwMode="auto">
          <a:xfrm>
            <a:off x="908050" y="1404938"/>
            <a:ext cx="2592388" cy="1200150"/>
          </a:xfrm>
          <a:prstGeom prst="rect">
            <a:avLst/>
          </a:prstGeom>
          <a:solidFill>
            <a:srgbClr val="66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6836" name="Rectangle 19"/>
          <p:cNvSpPr>
            <a:spLocks noChangeArrowheads="1"/>
          </p:cNvSpPr>
          <p:nvPr/>
        </p:nvSpPr>
        <p:spPr bwMode="auto">
          <a:xfrm>
            <a:off x="1341438" y="1911350"/>
            <a:ext cx="431800" cy="28733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6837" name="Rectangle 20"/>
          <p:cNvSpPr>
            <a:spLocks noChangeArrowheads="1"/>
          </p:cNvSpPr>
          <p:nvPr/>
        </p:nvSpPr>
        <p:spPr bwMode="auto">
          <a:xfrm>
            <a:off x="2636838" y="1908175"/>
            <a:ext cx="431800" cy="28733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6838" name="Rectangle 21"/>
          <p:cNvSpPr>
            <a:spLocks noChangeArrowheads="1"/>
          </p:cNvSpPr>
          <p:nvPr/>
        </p:nvSpPr>
        <p:spPr bwMode="auto">
          <a:xfrm>
            <a:off x="1341438" y="2195513"/>
            <a:ext cx="431800" cy="407987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6839" name="Rectangle 22"/>
          <p:cNvSpPr>
            <a:spLocks noChangeArrowheads="1"/>
          </p:cNvSpPr>
          <p:nvPr/>
        </p:nvSpPr>
        <p:spPr bwMode="auto">
          <a:xfrm>
            <a:off x="2636838" y="2195513"/>
            <a:ext cx="431800" cy="407987"/>
          </a:xfrm>
          <a:prstGeom prst="rect">
            <a:avLst/>
          </a:prstGeom>
          <a:solidFill>
            <a:srgbClr val="0000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6840" name="Rectangle 25"/>
          <p:cNvSpPr>
            <a:spLocks noChangeArrowheads="1"/>
          </p:cNvSpPr>
          <p:nvPr/>
        </p:nvSpPr>
        <p:spPr bwMode="auto">
          <a:xfrm>
            <a:off x="1916113" y="1260475"/>
            <a:ext cx="503237" cy="1512888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6841" name="Line 26"/>
          <p:cNvSpPr>
            <a:spLocks noChangeShapeType="1"/>
          </p:cNvSpPr>
          <p:nvPr/>
        </p:nvSpPr>
        <p:spPr bwMode="auto">
          <a:xfrm>
            <a:off x="1917700" y="1522413"/>
            <a:ext cx="503238" cy="16986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2" name="Line 27"/>
          <p:cNvSpPr>
            <a:spLocks noChangeShapeType="1"/>
          </p:cNvSpPr>
          <p:nvPr/>
        </p:nvSpPr>
        <p:spPr bwMode="auto">
          <a:xfrm>
            <a:off x="1917700" y="1692275"/>
            <a:ext cx="503238" cy="169863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3" name="Line 28"/>
          <p:cNvSpPr>
            <a:spLocks noChangeShapeType="1"/>
          </p:cNvSpPr>
          <p:nvPr/>
        </p:nvSpPr>
        <p:spPr bwMode="auto">
          <a:xfrm>
            <a:off x="1917700" y="1882775"/>
            <a:ext cx="503238" cy="169863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4" name="Line 29"/>
          <p:cNvSpPr>
            <a:spLocks noChangeShapeType="1"/>
          </p:cNvSpPr>
          <p:nvPr/>
        </p:nvSpPr>
        <p:spPr bwMode="auto">
          <a:xfrm>
            <a:off x="1917700" y="2052638"/>
            <a:ext cx="503238" cy="16986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5" name="Line 30"/>
          <p:cNvSpPr>
            <a:spLocks noChangeShapeType="1"/>
          </p:cNvSpPr>
          <p:nvPr/>
        </p:nvSpPr>
        <p:spPr bwMode="auto">
          <a:xfrm>
            <a:off x="1917700" y="2243138"/>
            <a:ext cx="503238" cy="168275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6" name="Line 31"/>
          <p:cNvSpPr>
            <a:spLocks noChangeShapeType="1"/>
          </p:cNvSpPr>
          <p:nvPr/>
        </p:nvSpPr>
        <p:spPr bwMode="auto">
          <a:xfrm>
            <a:off x="1917700" y="2411413"/>
            <a:ext cx="503238" cy="16986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7" name="Text Box 35"/>
          <p:cNvSpPr txBox="1">
            <a:spLocks noChangeArrowheads="1"/>
          </p:cNvSpPr>
          <p:nvPr/>
        </p:nvSpPr>
        <p:spPr bwMode="auto">
          <a:xfrm>
            <a:off x="2803525" y="1008063"/>
            <a:ext cx="660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>
                <a:solidFill>
                  <a:srgbClr val="CC0000"/>
                </a:solidFill>
                <a:latin typeface="Comic Sans MS" pitchFamily="66" charset="0"/>
              </a:rPr>
              <a:t>ICA</a:t>
            </a:r>
          </a:p>
        </p:txBody>
      </p:sp>
      <p:sp>
        <p:nvSpPr>
          <p:cNvPr id="376848" name="Line 23"/>
          <p:cNvSpPr>
            <a:spLocks noChangeShapeType="1"/>
          </p:cNvSpPr>
          <p:nvPr/>
        </p:nvSpPr>
        <p:spPr bwMode="auto">
          <a:xfrm>
            <a:off x="573088" y="858838"/>
            <a:ext cx="1855787" cy="649287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6849" name="AutoShape 33"/>
          <p:cNvSpPr>
            <a:spLocks noChangeArrowheads="1"/>
          </p:cNvSpPr>
          <p:nvPr/>
        </p:nvSpPr>
        <p:spPr bwMode="auto">
          <a:xfrm>
            <a:off x="214313" y="571500"/>
            <a:ext cx="493712" cy="457200"/>
          </a:xfrm>
          <a:prstGeom prst="star16">
            <a:avLst>
              <a:gd name="adj" fmla="val 37500"/>
            </a:avLst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pic>
        <p:nvPicPr>
          <p:cNvPr id="376850" name="Picture 2"/>
          <p:cNvPicPr>
            <a:picLocks noChangeAspect="1" noChangeArrowheads="1"/>
          </p:cNvPicPr>
          <p:nvPr/>
        </p:nvPicPr>
        <p:blipFill>
          <a:blip r:embed="rId2"/>
          <a:srcRect t="14018" b="15887"/>
          <a:stretch>
            <a:fillRect/>
          </a:stretch>
        </p:blipFill>
        <p:spPr bwMode="auto">
          <a:xfrm>
            <a:off x="5476875" y="2786063"/>
            <a:ext cx="1524000" cy="71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768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357563"/>
            <a:ext cx="4019550" cy="3214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642938" y="3071813"/>
            <a:ext cx="8337550" cy="3101975"/>
            <a:chOff x="642938" y="3071813"/>
            <a:chExt cx="8337544" cy="3101975"/>
          </a:xfrm>
        </p:grpSpPr>
        <p:sp>
          <p:nvSpPr>
            <p:cNvPr id="27" name="Content Placeholder 2"/>
            <p:cNvSpPr txBox="1">
              <a:spLocks/>
            </p:cNvSpPr>
            <p:nvPr/>
          </p:nvSpPr>
          <p:spPr bwMode="auto">
            <a:xfrm>
              <a:off x="3786186" y="3363913"/>
              <a:ext cx="5194296" cy="993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742950" lvl="1" indent="-285750">
                <a:spcBef>
                  <a:spcPct val="20000"/>
                </a:spcBef>
                <a:buFontTx/>
                <a:buChar char="–"/>
                <a:defRPr/>
              </a:pPr>
              <a:endParaRPr lang="en-GB" kern="0" dirty="0">
                <a:solidFill>
                  <a:srgbClr val="CC0000"/>
                </a:solidFill>
                <a:latin typeface="Comic Sans MS" pitchFamily="66" charset="0"/>
                <a:cs typeface="+mn-cs"/>
              </a:endParaRPr>
            </a:p>
            <a:p>
              <a:pPr marL="742950" lvl="1" indent="-285750">
                <a:spcBef>
                  <a:spcPct val="20000"/>
                </a:spcBef>
                <a:buFontTx/>
                <a:buChar char="–"/>
                <a:defRPr/>
              </a:pPr>
              <a:r>
                <a:rPr lang="en-GB" kern="0" dirty="0">
                  <a:solidFill>
                    <a:srgbClr val="CC0000"/>
                  </a:solidFill>
                  <a:latin typeface="Comic Sans MS" pitchFamily="66" charset="0"/>
                  <a:cs typeface="+mn-cs"/>
                </a:rPr>
                <a:t>The solution is Beer’s law:</a:t>
              </a:r>
            </a:p>
            <a:p>
              <a:pPr marL="742950" lvl="1" indent="-285750">
                <a:spcBef>
                  <a:spcPct val="20000"/>
                </a:spcBef>
                <a:buFontTx/>
                <a:buChar char="–"/>
                <a:defRPr/>
              </a:pPr>
              <a:endParaRPr lang="en-GB" kern="0" dirty="0">
                <a:solidFill>
                  <a:srgbClr val="CC0000"/>
                </a:solidFill>
                <a:latin typeface="Comic Sans MS" pitchFamily="66" charset="0"/>
                <a:cs typeface="+mn-cs"/>
              </a:endParaRPr>
            </a:p>
          </p:txBody>
        </p:sp>
        <p:pic>
          <p:nvPicPr>
            <p:cNvPr id="376854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57813" y="4143375"/>
              <a:ext cx="2438400" cy="4286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pSp>
          <p:nvGrpSpPr>
            <p:cNvPr id="376855" name="Group 27"/>
            <p:cNvGrpSpPr>
              <a:grpSpLocks/>
            </p:cNvGrpSpPr>
            <p:nvPr/>
          </p:nvGrpSpPr>
          <p:grpSpPr bwMode="auto">
            <a:xfrm>
              <a:off x="642938" y="3071813"/>
              <a:ext cx="3725862" cy="3101975"/>
              <a:chOff x="642910" y="3071810"/>
              <a:chExt cx="3725580" cy="3101752"/>
            </a:xfrm>
          </p:grpSpPr>
          <p:sp>
            <p:nvSpPr>
              <p:cNvPr id="376856" name="Freeform 23"/>
              <p:cNvSpPr>
                <a:spLocks noChangeArrowheads="1"/>
              </p:cNvSpPr>
              <p:nvPr/>
            </p:nvSpPr>
            <p:spPr bwMode="auto">
              <a:xfrm>
                <a:off x="654957" y="3473905"/>
                <a:ext cx="1304472" cy="2688771"/>
              </a:xfrm>
              <a:custGeom>
                <a:avLst/>
                <a:gdLst>
                  <a:gd name="T0" fmla="*/ 9072 w 1304472"/>
                  <a:gd name="T1" fmla="*/ 2688771 h 2688771"/>
                  <a:gd name="T2" fmla="*/ 9072 w 1304472"/>
                  <a:gd name="T3" fmla="*/ 1839693 h 2688771"/>
                  <a:gd name="T4" fmla="*/ 52614 w 1304472"/>
                  <a:gd name="T5" fmla="*/ 1066808 h 2688771"/>
                  <a:gd name="T6" fmla="*/ 324757 w 1304472"/>
                  <a:gd name="T7" fmla="*/ 457200 h 2688771"/>
                  <a:gd name="T8" fmla="*/ 781957 w 1304472"/>
                  <a:gd name="T9" fmla="*/ 185057 h 2688771"/>
                  <a:gd name="T10" fmla="*/ 1304472 w 1304472"/>
                  <a:gd name="T11" fmla="*/ 0 h 26887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04472"/>
                  <a:gd name="T19" fmla="*/ 0 h 2688771"/>
                  <a:gd name="T20" fmla="*/ 1304472 w 1304472"/>
                  <a:gd name="T21" fmla="*/ 2688771 h 26887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04472" h="2688771">
                    <a:moveTo>
                      <a:pt x="9072" y="2688771"/>
                    </a:moveTo>
                    <a:cubicBezTo>
                      <a:pt x="5443" y="2399392"/>
                      <a:pt x="1815" y="2110013"/>
                      <a:pt x="9072" y="1839685"/>
                    </a:cubicBezTo>
                    <a:cubicBezTo>
                      <a:pt x="16329" y="1569357"/>
                      <a:pt x="0" y="1297214"/>
                      <a:pt x="52614" y="1066800"/>
                    </a:cubicBezTo>
                    <a:cubicBezTo>
                      <a:pt x="105228" y="836386"/>
                      <a:pt x="203200" y="604157"/>
                      <a:pt x="324757" y="457200"/>
                    </a:cubicBezTo>
                    <a:cubicBezTo>
                      <a:pt x="446314" y="310243"/>
                      <a:pt x="618671" y="261257"/>
                      <a:pt x="781957" y="185057"/>
                    </a:cubicBezTo>
                    <a:cubicBezTo>
                      <a:pt x="945243" y="108857"/>
                      <a:pt x="1124857" y="54428"/>
                      <a:pt x="1304472" y="0"/>
                    </a:cubicBezTo>
                  </a:path>
                </a:pathLst>
              </a:custGeom>
              <a:noFill/>
              <a:ln w="63500" algn="ctr">
                <a:solidFill>
                  <a:schemeClr val="accent2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6857" name="Freeform 24"/>
              <p:cNvSpPr>
                <a:spLocks noChangeArrowheads="1"/>
              </p:cNvSpPr>
              <p:nvPr/>
            </p:nvSpPr>
            <p:spPr bwMode="auto">
              <a:xfrm>
                <a:off x="3156857" y="3463019"/>
                <a:ext cx="217714" cy="2710543"/>
              </a:xfrm>
              <a:custGeom>
                <a:avLst/>
                <a:gdLst>
                  <a:gd name="T0" fmla="*/ 0 w 217714"/>
                  <a:gd name="T1" fmla="*/ 2710543 h 2710543"/>
                  <a:gd name="T2" fmla="*/ 141514 w 217714"/>
                  <a:gd name="T3" fmla="*/ 1045028 h 2710543"/>
                  <a:gd name="T4" fmla="*/ 217714 w 217714"/>
                  <a:gd name="T5" fmla="*/ 0 h 2710543"/>
                  <a:gd name="T6" fmla="*/ 0 60000 65536"/>
                  <a:gd name="T7" fmla="*/ 0 60000 65536"/>
                  <a:gd name="T8" fmla="*/ 0 60000 65536"/>
                  <a:gd name="T9" fmla="*/ 0 w 217714"/>
                  <a:gd name="T10" fmla="*/ 0 h 2710543"/>
                  <a:gd name="T11" fmla="*/ 217714 w 217714"/>
                  <a:gd name="T12" fmla="*/ 2710543 h 27105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714" h="2710543">
                    <a:moveTo>
                      <a:pt x="0" y="2710543"/>
                    </a:moveTo>
                    <a:cubicBezTo>
                      <a:pt x="52614" y="2103664"/>
                      <a:pt x="105228" y="1496785"/>
                      <a:pt x="141514" y="1045028"/>
                    </a:cubicBezTo>
                    <a:cubicBezTo>
                      <a:pt x="177800" y="593271"/>
                      <a:pt x="197757" y="296635"/>
                      <a:pt x="217714" y="0"/>
                    </a:cubicBezTo>
                  </a:path>
                </a:pathLst>
              </a:custGeom>
              <a:solidFill>
                <a:schemeClr val="accent1"/>
              </a:solidFill>
              <a:ln w="63500" algn="ctr">
                <a:solidFill>
                  <a:srgbClr val="00B0F0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6858" name="TextBox 25"/>
              <p:cNvSpPr txBox="1">
                <a:spLocks noChangeArrowheads="1"/>
              </p:cNvSpPr>
              <p:nvPr/>
            </p:nvSpPr>
            <p:spPr bwMode="auto">
              <a:xfrm>
                <a:off x="642910" y="3071810"/>
                <a:ext cx="197842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b="1">
                    <a:solidFill>
                      <a:schemeClr val="accent2"/>
                    </a:solidFill>
                    <a:latin typeface="Verdana" pitchFamily="34" charset="0"/>
                  </a:rPr>
                  <a:t>Cloudy region</a:t>
                </a:r>
              </a:p>
            </p:txBody>
          </p:sp>
          <p:sp>
            <p:nvSpPr>
              <p:cNvPr id="376859" name="TextBox 26"/>
              <p:cNvSpPr txBox="1">
                <a:spLocks noChangeArrowheads="1"/>
              </p:cNvSpPr>
              <p:nvPr/>
            </p:nvSpPr>
            <p:spPr bwMode="auto">
              <a:xfrm>
                <a:off x="2603262" y="3071810"/>
                <a:ext cx="176522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b="1">
                    <a:solidFill>
                      <a:srgbClr val="00B0F0"/>
                    </a:solidFill>
                    <a:latin typeface="Verdana" pitchFamily="34" charset="0"/>
                  </a:rPr>
                  <a:t>Clear region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Direct shortwave calculation</a:t>
            </a:r>
          </a:p>
        </p:txBody>
      </p:sp>
      <p:sp>
        <p:nvSpPr>
          <p:cNvPr id="377858" name="Content Placeholder 2"/>
          <p:cNvSpPr>
            <a:spLocks noGrp="1"/>
          </p:cNvSpPr>
          <p:nvPr>
            <p:ph idx="4294967295"/>
          </p:nvPr>
        </p:nvSpPr>
        <p:spPr>
          <a:xfrm>
            <a:off x="3786188" y="1149350"/>
            <a:ext cx="5194300" cy="5351463"/>
          </a:xfrm>
        </p:spPr>
        <p:txBody>
          <a:bodyPr/>
          <a:lstStyle/>
          <a:p>
            <a:pPr eaLnBrk="1" hangingPunct="1"/>
            <a:r>
              <a:rPr lang="en-GB" i="1" smtClean="0"/>
              <a:t>Alternative: add terms expressing exchange between regions a &amp; b:</a:t>
            </a:r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>
              <a:solidFill>
                <a:srgbClr val="FF9933"/>
              </a:solidFill>
            </a:endParaRPr>
          </a:p>
          <a:p>
            <a:pPr lvl="1" eaLnBrk="1" hangingPunct="1"/>
            <a:r>
              <a:rPr lang="en-GB" smtClean="0">
                <a:solidFill>
                  <a:srgbClr val="FF9900"/>
                </a:solidFill>
              </a:rPr>
              <a:t>New terms </a:t>
            </a:r>
            <a:r>
              <a:rPr lang="en-GB" smtClean="0"/>
              <a:t>depend on geometric constants </a:t>
            </a:r>
            <a:r>
              <a:rPr lang="en-GB" i="1" smtClean="0"/>
              <a:t>f </a:t>
            </a:r>
            <a:r>
              <a:rPr lang="en-GB" baseline="30000" smtClean="0"/>
              <a:t>ab</a:t>
            </a:r>
            <a:r>
              <a:rPr lang="en-GB" smtClean="0"/>
              <a:t> and </a:t>
            </a:r>
            <a:r>
              <a:rPr lang="en-GB" i="1" smtClean="0"/>
              <a:t>f </a:t>
            </a:r>
            <a:r>
              <a:rPr lang="en-GB" baseline="30000" smtClean="0"/>
              <a:t>ba</a:t>
            </a:r>
          </a:p>
          <a:p>
            <a:pPr lvl="1" eaLnBrk="1" hangingPunct="1"/>
            <a:r>
              <a:rPr lang="en-GB" smtClean="0"/>
              <a:t>Solution of pair of coupled ODEs:</a:t>
            </a:r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endParaRPr lang="en-GB" smtClean="0"/>
          </a:p>
          <a:p>
            <a:pPr lvl="1" eaLnBrk="1" hangingPunct="1"/>
            <a:r>
              <a:rPr lang="en-GB" smtClean="0"/>
              <a:t>Result: much less radiation gets through to next atmospheric layer!</a:t>
            </a:r>
          </a:p>
        </p:txBody>
      </p:sp>
      <p:pic>
        <p:nvPicPr>
          <p:cNvPr id="3778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357563"/>
            <a:ext cx="4019550" cy="3214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77860" name="TextBox 25"/>
          <p:cNvSpPr txBox="1">
            <a:spLocks noChangeArrowheads="1"/>
          </p:cNvSpPr>
          <p:nvPr/>
        </p:nvSpPr>
        <p:spPr bwMode="auto">
          <a:xfrm>
            <a:off x="642938" y="3071813"/>
            <a:ext cx="1978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>
                <a:solidFill>
                  <a:schemeClr val="accent2"/>
                </a:solidFill>
                <a:latin typeface="Verdana" pitchFamily="34" charset="0"/>
              </a:rPr>
              <a:t>Cloudy region</a:t>
            </a:r>
          </a:p>
        </p:txBody>
      </p:sp>
      <p:sp>
        <p:nvSpPr>
          <p:cNvPr id="377861" name="TextBox 26"/>
          <p:cNvSpPr txBox="1">
            <a:spLocks noChangeArrowheads="1"/>
          </p:cNvSpPr>
          <p:nvPr/>
        </p:nvSpPr>
        <p:spPr bwMode="auto">
          <a:xfrm>
            <a:off x="2603500" y="3071813"/>
            <a:ext cx="1765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>
                <a:solidFill>
                  <a:srgbClr val="00B0F0"/>
                </a:solidFill>
                <a:latin typeface="Verdana" pitchFamily="34" charset="0"/>
              </a:rPr>
              <a:t>Clear region</a:t>
            </a:r>
          </a:p>
        </p:txBody>
      </p:sp>
      <p:sp>
        <p:nvSpPr>
          <p:cNvPr id="377862" name="Rectangle 6"/>
          <p:cNvSpPr>
            <a:spLocks noChangeArrowheads="1"/>
          </p:cNvSpPr>
          <p:nvPr/>
        </p:nvSpPr>
        <p:spPr bwMode="auto">
          <a:xfrm>
            <a:off x="908050" y="1419225"/>
            <a:ext cx="2592388" cy="1200150"/>
          </a:xfrm>
          <a:prstGeom prst="rect">
            <a:avLst/>
          </a:prstGeom>
          <a:solidFill>
            <a:srgbClr val="66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7863" name="Freeform 16"/>
          <p:cNvSpPr>
            <a:spLocks/>
          </p:cNvSpPr>
          <p:nvPr/>
        </p:nvSpPr>
        <p:spPr bwMode="auto">
          <a:xfrm>
            <a:off x="908050" y="1922463"/>
            <a:ext cx="2592388" cy="720725"/>
          </a:xfrm>
          <a:custGeom>
            <a:avLst/>
            <a:gdLst>
              <a:gd name="T0" fmla="*/ 2147483647 w 1633"/>
              <a:gd name="T1" fmla="*/ 0 h 454"/>
              <a:gd name="T2" fmla="*/ 2147483647 w 1633"/>
              <a:gd name="T3" fmla="*/ 2147483647 h 454"/>
              <a:gd name="T4" fmla="*/ 2147483647 w 1633"/>
              <a:gd name="T5" fmla="*/ 0 h 454"/>
              <a:gd name="T6" fmla="*/ 2147483647 w 1633"/>
              <a:gd name="T7" fmla="*/ 2147483647 h 454"/>
              <a:gd name="T8" fmla="*/ 2147483647 w 1633"/>
              <a:gd name="T9" fmla="*/ 2147483647 h 454"/>
              <a:gd name="T10" fmla="*/ 0 w 1633"/>
              <a:gd name="T11" fmla="*/ 2147483647 h 454"/>
              <a:gd name="T12" fmla="*/ 0 w 1633"/>
              <a:gd name="T13" fmla="*/ 2147483647 h 454"/>
              <a:gd name="T14" fmla="*/ 2147483647 w 1633"/>
              <a:gd name="T15" fmla="*/ 2147483647 h 454"/>
              <a:gd name="T16" fmla="*/ 2147483647 w 1633"/>
              <a:gd name="T17" fmla="*/ 0 h 4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33"/>
              <a:gd name="T28" fmla="*/ 0 h 454"/>
              <a:gd name="T29" fmla="*/ 1633 w 1633"/>
              <a:gd name="T30" fmla="*/ 454 h 4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33" h="454">
                <a:moveTo>
                  <a:pt x="545" y="0"/>
                </a:moveTo>
                <a:lnTo>
                  <a:pt x="1089" y="181"/>
                </a:lnTo>
                <a:lnTo>
                  <a:pt x="1361" y="0"/>
                </a:lnTo>
                <a:lnTo>
                  <a:pt x="1633" y="91"/>
                </a:lnTo>
                <a:lnTo>
                  <a:pt x="1633" y="454"/>
                </a:lnTo>
                <a:lnTo>
                  <a:pt x="0" y="454"/>
                </a:lnTo>
                <a:lnTo>
                  <a:pt x="0" y="91"/>
                </a:lnTo>
                <a:lnTo>
                  <a:pt x="273" y="181"/>
                </a:lnTo>
                <a:lnTo>
                  <a:pt x="545" y="0"/>
                </a:lnTo>
                <a:close/>
              </a:path>
            </a:pathLst>
          </a:custGeom>
          <a:solidFill>
            <a:srgbClr val="00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7864" name="Rectangle 5"/>
          <p:cNvSpPr>
            <a:spLocks noChangeArrowheads="1"/>
          </p:cNvSpPr>
          <p:nvPr/>
        </p:nvSpPr>
        <p:spPr bwMode="auto">
          <a:xfrm>
            <a:off x="1322388" y="1925638"/>
            <a:ext cx="431800" cy="28733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7865" name="Rectangle 13"/>
          <p:cNvSpPr>
            <a:spLocks noChangeArrowheads="1"/>
          </p:cNvSpPr>
          <p:nvPr/>
        </p:nvSpPr>
        <p:spPr bwMode="auto">
          <a:xfrm>
            <a:off x="2633663" y="1925638"/>
            <a:ext cx="431800" cy="28733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7866" name="Line 23"/>
          <p:cNvSpPr>
            <a:spLocks noChangeShapeType="1"/>
          </p:cNvSpPr>
          <p:nvPr/>
        </p:nvSpPr>
        <p:spPr bwMode="auto">
          <a:xfrm>
            <a:off x="547688" y="1346200"/>
            <a:ext cx="2087562" cy="720725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7867" name="AutoShape 33"/>
          <p:cNvSpPr>
            <a:spLocks noChangeArrowheads="1"/>
          </p:cNvSpPr>
          <p:nvPr/>
        </p:nvSpPr>
        <p:spPr bwMode="auto">
          <a:xfrm>
            <a:off x="188913" y="1058863"/>
            <a:ext cx="493712" cy="457200"/>
          </a:xfrm>
          <a:prstGeom prst="star16">
            <a:avLst>
              <a:gd name="adj" fmla="val 37500"/>
            </a:avLst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377868" name="Text Box 34"/>
          <p:cNvSpPr txBox="1">
            <a:spLocks noChangeArrowheads="1"/>
          </p:cNvSpPr>
          <p:nvPr/>
        </p:nvSpPr>
        <p:spPr bwMode="auto">
          <a:xfrm>
            <a:off x="1770063" y="987425"/>
            <a:ext cx="16589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>
                <a:solidFill>
                  <a:srgbClr val="CC0000"/>
                </a:solidFill>
                <a:latin typeface="Comic Sans MS" pitchFamily="66" charset="0"/>
              </a:rPr>
              <a:t>3D radiation</a:t>
            </a:r>
          </a:p>
        </p:txBody>
      </p:sp>
      <p:pic>
        <p:nvPicPr>
          <p:cNvPr id="3778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857375"/>
            <a:ext cx="4362450" cy="1677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77870" name="Oval 36"/>
          <p:cNvSpPr>
            <a:spLocks noChangeArrowheads="1"/>
          </p:cNvSpPr>
          <p:nvPr/>
        </p:nvSpPr>
        <p:spPr bwMode="auto">
          <a:xfrm>
            <a:off x="6715125" y="1785938"/>
            <a:ext cx="2286000" cy="1857375"/>
          </a:xfrm>
          <a:prstGeom prst="ellips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solidFill>
                <a:srgbClr val="FF9933"/>
              </a:solidFill>
              <a:latin typeface="Verdana" pitchFamily="34" charset="0"/>
            </a:endParaRPr>
          </a:p>
        </p:txBody>
      </p:sp>
      <p:sp>
        <p:nvSpPr>
          <p:cNvPr id="377871" name="Freeform 37"/>
          <p:cNvSpPr>
            <a:spLocks noChangeArrowheads="1"/>
          </p:cNvSpPr>
          <p:nvPr/>
        </p:nvSpPr>
        <p:spPr bwMode="auto">
          <a:xfrm>
            <a:off x="803275" y="3460750"/>
            <a:ext cx="1214438" cy="2693988"/>
          </a:xfrm>
          <a:custGeom>
            <a:avLst/>
            <a:gdLst>
              <a:gd name="T0" fmla="*/ 0 w 1215483"/>
              <a:gd name="T1" fmla="*/ 2688662 h 2694877"/>
              <a:gd name="T2" fmla="*/ 188433 w 1215483"/>
              <a:gd name="T3" fmla="*/ 1286853 h 2694877"/>
              <a:gd name="T4" fmla="*/ 421203 w 1215483"/>
              <a:gd name="T5" fmla="*/ 474685 h 2694877"/>
              <a:gd name="T6" fmla="*/ 964331 w 1215483"/>
              <a:gd name="T7" fmla="*/ 74173 h 2694877"/>
              <a:gd name="T8" fmla="*/ 1208187 w 1215483"/>
              <a:gd name="T9" fmla="*/ 29666 h 2694877"/>
              <a:gd name="T10" fmla="*/ 1208187 w 1215483"/>
              <a:gd name="T11" fmla="*/ 29666 h 26948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15483"/>
              <a:gd name="T19" fmla="*/ 0 h 2694877"/>
              <a:gd name="T20" fmla="*/ 1215483 w 1215483"/>
              <a:gd name="T21" fmla="*/ 2694877 h 26948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15483" h="2694877">
                <a:moveTo>
                  <a:pt x="0" y="2694877"/>
                </a:moveTo>
                <a:cubicBezTo>
                  <a:pt x="59473" y="2177275"/>
                  <a:pt x="118947" y="1659673"/>
                  <a:pt x="189571" y="1289824"/>
                </a:cubicBezTo>
                <a:cubicBezTo>
                  <a:pt x="260195" y="919975"/>
                  <a:pt x="293649" y="678365"/>
                  <a:pt x="423746" y="475784"/>
                </a:cubicBezTo>
                <a:cubicBezTo>
                  <a:pt x="553844" y="273204"/>
                  <a:pt x="838200" y="148682"/>
                  <a:pt x="970156" y="74341"/>
                </a:cubicBezTo>
                <a:cubicBezTo>
                  <a:pt x="1102112" y="0"/>
                  <a:pt x="1215483" y="29736"/>
                  <a:pt x="1215483" y="29736"/>
                </a:cubicBezTo>
              </a:path>
            </a:pathLst>
          </a:custGeom>
          <a:noFill/>
          <a:ln w="63500" algn="ctr">
            <a:solidFill>
              <a:schemeClr val="accent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7872" name="Freeform 38"/>
          <p:cNvSpPr>
            <a:spLocks noChangeArrowheads="1"/>
          </p:cNvSpPr>
          <p:nvPr/>
        </p:nvSpPr>
        <p:spPr bwMode="auto">
          <a:xfrm>
            <a:off x="1282700" y="3479800"/>
            <a:ext cx="2073275" cy="2686050"/>
          </a:xfrm>
          <a:custGeom>
            <a:avLst/>
            <a:gdLst>
              <a:gd name="T0" fmla="*/ 0 w 2074127"/>
              <a:gd name="T1" fmla="*/ 2677698 h 2687444"/>
              <a:gd name="T2" fmla="*/ 622677 w 2074127"/>
              <a:gd name="T3" fmla="*/ 1477736 h 2687444"/>
              <a:gd name="T4" fmla="*/ 1401019 w 2074127"/>
              <a:gd name="T5" fmla="*/ 655537 h 2687444"/>
              <a:gd name="T6" fmla="*/ 1901383 w 2074127"/>
              <a:gd name="T7" fmla="*/ 255548 h 2687444"/>
              <a:gd name="T8" fmla="*/ 2068170 w 2074127"/>
              <a:gd name="T9" fmla="*/ 0 h 2687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74127"/>
              <a:gd name="T16" fmla="*/ 0 h 2687444"/>
              <a:gd name="T17" fmla="*/ 2074127 w 2074127"/>
              <a:gd name="T18" fmla="*/ 2687444 h 2687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74127" h="2687444">
                <a:moveTo>
                  <a:pt x="0" y="2687444"/>
                </a:moveTo>
                <a:cubicBezTo>
                  <a:pt x="195146" y="2254405"/>
                  <a:pt x="390293" y="1821367"/>
                  <a:pt x="624469" y="1483113"/>
                </a:cubicBezTo>
                <a:cubicBezTo>
                  <a:pt x="858645" y="1144859"/>
                  <a:pt x="1191322" y="862361"/>
                  <a:pt x="1405054" y="657922"/>
                </a:cubicBezTo>
                <a:cubicBezTo>
                  <a:pt x="1618786" y="453483"/>
                  <a:pt x="1795347" y="366133"/>
                  <a:pt x="1906859" y="256479"/>
                </a:cubicBezTo>
                <a:cubicBezTo>
                  <a:pt x="2018371" y="146825"/>
                  <a:pt x="2046249" y="73412"/>
                  <a:pt x="2074127" y="0"/>
                </a:cubicBezTo>
              </a:path>
            </a:pathLst>
          </a:custGeom>
          <a:noFill/>
          <a:ln w="63500" algn="ctr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7787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2588" y="4786313"/>
            <a:ext cx="2300287" cy="116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778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6375" y="4781550"/>
            <a:ext cx="2443163" cy="1133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77875" name="Text Box 21"/>
          <p:cNvSpPr txBox="1">
            <a:spLocks noChangeArrowheads="1"/>
          </p:cNvSpPr>
          <p:nvPr/>
        </p:nvSpPr>
        <p:spPr bwMode="auto">
          <a:xfrm>
            <a:off x="889000" y="1890713"/>
            <a:ext cx="787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i="1">
                <a:solidFill>
                  <a:schemeClr val="bg1"/>
                </a:solidFill>
                <a:latin typeface="Verdana" pitchFamily="34" charset="0"/>
              </a:rPr>
              <a:t>a</a:t>
            </a:r>
            <a:r>
              <a:rPr lang="en-GB" i="1">
                <a:latin typeface="Verdana" pitchFamily="34" charset="0"/>
              </a:rPr>
              <a:t>    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 of fast 3D scheme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4488" y="1066800"/>
            <a:ext cx="8447087" cy="5334000"/>
          </a:xfrm>
        </p:spPr>
        <p:txBody>
          <a:bodyPr/>
          <a:lstStyle/>
          <a:p>
            <a:r>
              <a:rPr lang="en-GB" dirty="0" smtClean="0"/>
              <a:t>New solver implementing these ideas: SPARTACUS (Speedy algorithm for radiative transfer through cloud sides)</a:t>
            </a:r>
          </a:p>
          <a:p>
            <a:r>
              <a:rPr lang="en-GB" dirty="0" smtClean="0"/>
              <a:t>Compare </a:t>
            </a:r>
            <a:r>
              <a:rPr lang="en-GB" dirty="0" smtClean="0"/>
              <a:t>to full 3D Monte Carlo calculation </a:t>
            </a:r>
            <a:r>
              <a:rPr lang="en-GB" dirty="0" smtClean="0"/>
              <a:t>in cumulus</a:t>
            </a:r>
          </a:p>
          <a:p>
            <a:pPr lvl="1"/>
            <a:r>
              <a:rPr lang="en-GB" dirty="0" smtClean="0"/>
              <a:t>Mean of 4 solar azimuths, error bar indicates standard deviation due to sun orientation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Good </a:t>
            </a:r>
            <a:r>
              <a:rPr lang="en-GB" dirty="0" smtClean="0"/>
              <a:t>match!</a:t>
            </a:r>
          </a:p>
          <a:p>
            <a:r>
              <a:rPr lang="en-GB" dirty="0" smtClean="0"/>
              <a:t>3D effect up to 20 W m</a:t>
            </a:r>
            <a:r>
              <a:rPr lang="en-GB" baseline="30000" dirty="0" smtClean="0"/>
              <a:t>-2</a:t>
            </a:r>
            <a:r>
              <a:rPr lang="en-GB" dirty="0"/>
              <a:t>, similar to inhomogeneity effect</a:t>
            </a:r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31"/>
          <a:stretch/>
        </p:blipFill>
        <p:spPr>
          <a:xfrm>
            <a:off x="799871" y="2743200"/>
            <a:ext cx="7544257" cy="2921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3" t="74519" r="15358" b="7573"/>
          <a:stretch/>
        </p:blipFill>
        <p:spPr>
          <a:xfrm>
            <a:off x="1498362" y="4280732"/>
            <a:ext cx="1447800" cy="838201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81713" y="6415088"/>
            <a:ext cx="30091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i="1" dirty="0" smtClean="0">
                <a:solidFill>
                  <a:srgbClr val="006600"/>
                </a:solidFill>
                <a:latin typeface="Verdana" pitchFamily="34" charset="0"/>
              </a:rPr>
              <a:t>Hogan et </a:t>
            </a:r>
            <a:r>
              <a:rPr lang="en-GB" altLang="en-US" i="1" dirty="0">
                <a:solidFill>
                  <a:srgbClr val="006600"/>
                </a:solidFill>
                <a:latin typeface="Verdana" pitchFamily="34" charset="0"/>
              </a:rPr>
              <a:t>al. </a:t>
            </a:r>
            <a:r>
              <a:rPr lang="en-GB" altLang="en-US" i="1" dirty="0" smtClean="0">
                <a:solidFill>
                  <a:srgbClr val="006600"/>
                </a:solidFill>
                <a:latin typeface="Verdana" pitchFamily="34" charset="0"/>
              </a:rPr>
              <a:t>(JGR 2016)</a:t>
            </a:r>
            <a:endParaRPr lang="en-GB" altLang="en-US" i="1" dirty="0">
              <a:solidFill>
                <a:srgbClr val="0066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3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76200"/>
            <a:ext cx="8686800" cy="1143000"/>
          </a:xfrm>
        </p:spPr>
        <p:txBody>
          <a:bodyPr/>
          <a:lstStyle/>
          <a:p>
            <a:pPr algn="ctr"/>
            <a:r>
              <a:rPr lang="en-GB" sz="3600" dirty="0" smtClean="0"/>
              <a:t>Towards a global estimate of the impact of 3D effects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61" y="3706043"/>
            <a:ext cx="3657035" cy="291323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214" y="1209790"/>
            <a:ext cx="5151146" cy="2496253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251520" y="1401788"/>
            <a:ext cx="3770578" cy="519623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Instantaneous cloud radiative forcing calculated by applying SPARTACUS to one ERA-Interim cloud field</a:t>
            </a:r>
          </a:p>
          <a:p>
            <a:r>
              <a:rPr lang="en-GB" i="1" dirty="0" smtClean="0"/>
              <a:t>3D effect is appreciable!</a:t>
            </a:r>
          </a:p>
          <a:p>
            <a:r>
              <a:rPr lang="en-GB" dirty="0" smtClean="0"/>
              <a:t>Next step: annual mean</a:t>
            </a:r>
          </a:p>
          <a:p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3936214" y="3677576"/>
            <a:ext cx="5081059" cy="2517268"/>
            <a:chOff x="4010807" y="3256516"/>
            <a:chExt cx="5081059" cy="251726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0807" y="3268377"/>
              <a:ext cx="5081059" cy="2505407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7596336" y="3256516"/>
              <a:ext cx="120417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0" dirty="0" smtClean="0">
                  <a:solidFill>
                    <a:srgbClr val="FF0000"/>
                  </a:solidFill>
                  <a:latin typeface="+mn-lt"/>
                  <a:cs typeface="Helvetica" panose="020B0604020202020204" pitchFamily="34" charset="0"/>
                </a:rPr>
                <a:t>Solar zenith angle</a:t>
              </a:r>
              <a:endParaRPr lang="en-GB" sz="1000" dirty="0">
                <a:latin typeface="+mn-lt"/>
                <a:cs typeface="Helvetica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23928" y="4785877"/>
            <a:ext cx="5109983" cy="1919723"/>
            <a:chOff x="3998521" y="4364817"/>
            <a:chExt cx="5109983" cy="1919723"/>
          </a:xfrm>
        </p:grpSpPr>
        <p:sp>
          <p:nvSpPr>
            <p:cNvPr id="8" name="TextBox 7"/>
            <p:cNvSpPr txBox="1"/>
            <p:nvPr/>
          </p:nvSpPr>
          <p:spPr>
            <a:xfrm>
              <a:off x="3998521" y="5694733"/>
              <a:ext cx="15662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0" i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Night-time: </a:t>
              </a:r>
              <a:r>
                <a:rPr lang="en-GB" sz="1600" b="0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positive LW effect</a:t>
              </a:r>
              <a:endParaRPr lang="en-GB" sz="1600" b="0" dirty="0">
                <a:solidFill>
                  <a:srgbClr val="FF00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0256" y="5699765"/>
              <a:ext cx="1766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0" i="1" dirty="0" smtClean="0">
                  <a:solidFill>
                    <a:srgbClr val="0000FF"/>
                  </a:solidFill>
                  <a:latin typeface="Arial Narrow" panose="020B0606020202030204" pitchFamily="34" charset="0"/>
                </a:rPr>
                <a:t>Low sun:</a:t>
              </a:r>
            </a:p>
            <a:p>
              <a:pPr algn="ctr"/>
              <a:r>
                <a:rPr lang="en-GB" sz="1600" b="0" dirty="0" smtClean="0">
                  <a:solidFill>
                    <a:srgbClr val="0000FF"/>
                  </a:solidFill>
                  <a:latin typeface="Arial Narrow" panose="020B0606020202030204" pitchFamily="34" charset="0"/>
                </a:rPr>
                <a:t>negative SW effect</a:t>
              </a:r>
              <a:endParaRPr lang="en-GB" sz="1600" b="0" dirty="0">
                <a:solidFill>
                  <a:srgbClr val="0000FF"/>
                </a:solidFill>
                <a:latin typeface="Arial Narrow" panose="020B060602020203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4781621" y="4725145"/>
              <a:ext cx="366443" cy="89786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3" name="Straight Arrow Connector 12"/>
            <p:cNvCxnSpPr>
              <a:stCxn id="10" idx="0"/>
            </p:cNvCxnSpPr>
            <p:nvPr/>
          </p:nvCxnSpPr>
          <p:spPr bwMode="auto">
            <a:xfrm flipH="1" flipV="1">
              <a:off x="6444208" y="4364817"/>
              <a:ext cx="1579188" cy="1331392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" name="Straight Arrow Connector 15"/>
            <p:cNvCxnSpPr>
              <a:stCxn id="9" idx="0"/>
            </p:cNvCxnSpPr>
            <p:nvPr/>
          </p:nvCxnSpPr>
          <p:spPr bwMode="auto">
            <a:xfrm flipH="1" flipV="1">
              <a:off x="6228184" y="4725145"/>
              <a:ext cx="125092" cy="974620"/>
            </a:xfrm>
            <a:prstGeom prst="straightConnector1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6938287" y="5696209"/>
              <a:ext cx="21702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0" i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High sun: </a:t>
              </a:r>
            </a:p>
            <a:p>
              <a:pPr algn="ctr"/>
              <a:r>
                <a:rPr lang="en-GB" sz="1600" b="0" i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positive</a:t>
              </a:r>
              <a:r>
                <a:rPr lang="en-GB" sz="1600" b="0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 SW effect</a:t>
              </a:r>
              <a:endParaRPr lang="en-GB" sz="1600" b="0" dirty="0">
                <a:solidFill>
                  <a:srgbClr val="FF0000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630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Summary so far</a:t>
            </a:r>
          </a:p>
        </p:txBody>
      </p:sp>
      <p:sp>
        <p:nvSpPr>
          <p:cNvPr id="38093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r>
              <a:rPr lang="en-GB" altLang="en-US" dirty="0" smtClean="0"/>
              <a:t>Complex </a:t>
            </a:r>
            <a:r>
              <a:rPr lang="en-GB" altLang="en-US" dirty="0" smtClean="0"/>
              <a:t>absorption spectra arise due to quantum mechanics</a:t>
            </a:r>
          </a:p>
          <a:p>
            <a:pPr lvl="1"/>
            <a:r>
              <a:rPr lang="en-GB" altLang="en-US" dirty="0" smtClean="0"/>
              <a:t>Discrepancies </a:t>
            </a:r>
            <a:r>
              <a:rPr lang="en-GB" altLang="en-US" dirty="0" smtClean="0"/>
              <a:t>remain between models, especially in representing the water vapour continuum and stratosphere/mesosphere infrared cooling </a:t>
            </a:r>
            <a:r>
              <a:rPr lang="en-GB" altLang="en-US" dirty="0" smtClean="0"/>
              <a:t>rates</a:t>
            </a:r>
          </a:p>
          <a:p>
            <a:pPr lvl="1"/>
            <a:r>
              <a:rPr lang="en-GB" altLang="en-US" dirty="0"/>
              <a:t>The correlated-k-distribution is the state-of-the-art for representing gaseous absorption spectra in </a:t>
            </a:r>
            <a:r>
              <a:rPr lang="en-GB" altLang="en-US" dirty="0" smtClean="0"/>
              <a:t>models</a:t>
            </a:r>
            <a:endParaRPr lang="en-GB" altLang="en-US" dirty="0" smtClean="0"/>
          </a:p>
          <a:p>
            <a:r>
              <a:rPr lang="en-GB" altLang="en-US" dirty="0" smtClean="0"/>
              <a:t>Observations of clouds from cloud radar have had a significant impact on the way they are represented in radiation schemes</a:t>
            </a:r>
          </a:p>
          <a:p>
            <a:pPr lvl="1"/>
            <a:r>
              <a:rPr lang="en-GB" altLang="en-US" dirty="0" smtClean="0"/>
              <a:t>Significant errors still remain, e.g. representation of 3D effects</a:t>
            </a:r>
          </a:p>
          <a:p>
            <a:pPr lvl="1"/>
            <a:r>
              <a:rPr lang="en-GB" altLang="en-US" dirty="0" smtClean="0"/>
              <a:t>Challenge to know whether we are allocating our computational resources wisely</a:t>
            </a:r>
          </a:p>
          <a:p>
            <a:pPr lvl="1"/>
            <a:endParaRPr lang="en-GB" altLang="en-US" dirty="0"/>
          </a:p>
          <a:p>
            <a:r>
              <a:rPr lang="en-GB" altLang="en-US" i="1" dirty="0" smtClean="0"/>
              <a:t>Next lecture: what we currently implement in the ECMWF radiation scheme </a:t>
            </a:r>
            <a:endParaRPr lang="en-GB" alt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405977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doc20080512193318"/>
          <p:cNvPicPr>
            <a:picLocks noChangeAspect="1" noChangeArrowheads="1"/>
          </p:cNvPicPr>
          <p:nvPr/>
        </p:nvPicPr>
        <p:blipFill rotWithShape="1">
          <a:blip r:embed="rId3" cstate="print"/>
          <a:srcRect l="8729" t="8022" r="17632" b="11852"/>
          <a:stretch/>
        </p:blipFill>
        <p:spPr bwMode="auto">
          <a:xfrm rot="5400000">
            <a:off x="5233524" y="2768063"/>
            <a:ext cx="4041699" cy="3779251"/>
          </a:xfrm>
          <a:prstGeom prst="rect">
            <a:avLst/>
          </a:prstGeom>
          <a:noFill/>
        </p:spPr>
      </p:pic>
      <p:sp>
        <p:nvSpPr>
          <p:cNvPr id="2007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Planck’s law</a:t>
            </a:r>
          </a:p>
        </p:txBody>
      </p:sp>
      <p:sp>
        <p:nvSpPr>
          <p:cNvPr id="200751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5181600" cy="4830763"/>
          </a:xfrm>
        </p:spPr>
        <p:txBody>
          <a:bodyPr/>
          <a:lstStyle/>
          <a:p>
            <a:r>
              <a:rPr lang="en-GB" dirty="0" smtClean="0"/>
              <a:t>Spectral radiance [W m</a:t>
            </a:r>
            <a:r>
              <a:rPr lang="en-GB" baseline="30000" dirty="0" smtClean="0"/>
              <a:t>-2</a:t>
            </a:r>
            <a:r>
              <a:rPr lang="en-GB" dirty="0" smtClean="0"/>
              <a:t> sr</a:t>
            </a:r>
            <a:r>
              <a:rPr lang="en-GB" baseline="30000" dirty="0" smtClean="0"/>
              <a:t>-1</a:t>
            </a:r>
            <a:r>
              <a:rPr lang="en-GB" dirty="0" smtClean="0"/>
              <a:t> Hz</a:t>
            </a:r>
            <a:r>
              <a:rPr lang="en-GB" baseline="30000" dirty="0" smtClean="0"/>
              <a:t>-1</a:t>
            </a:r>
            <a:r>
              <a:rPr lang="en-GB" dirty="0" smtClean="0"/>
              <a:t>] emitted by a black body at temperature T is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Can </a:t>
            </a:r>
            <a:r>
              <a:rPr lang="en-GB" dirty="0" smtClean="0"/>
              <a:t>change to per-unit-wavelength via </a:t>
            </a:r>
            <a:r>
              <a:rPr lang="en-GB" i="1" dirty="0" err="1" smtClean="0"/>
              <a:t>B</a:t>
            </a:r>
            <a:r>
              <a:rPr lang="en-GB" baseline="-25000" dirty="0" err="1" smtClean="0">
                <a:latin typeface="Symbol" pitchFamily="18" charset="2"/>
              </a:rPr>
              <a:t>n</a:t>
            </a:r>
            <a:r>
              <a:rPr lang="en-GB" dirty="0" err="1" smtClean="0"/>
              <a:t>d</a:t>
            </a:r>
            <a:r>
              <a:rPr lang="en-GB" dirty="0" err="1" smtClean="0">
                <a:latin typeface="Symbol" pitchFamily="18" charset="2"/>
              </a:rPr>
              <a:t>n</a:t>
            </a:r>
            <a:r>
              <a:rPr lang="en-GB" dirty="0" smtClean="0"/>
              <a:t>=</a:t>
            </a:r>
            <a:r>
              <a:rPr lang="en-GB" i="1" dirty="0" err="1" smtClean="0"/>
              <a:t>B</a:t>
            </a:r>
            <a:r>
              <a:rPr lang="en-GB" baseline="-25000" dirty="0" err="1" smtClean="0">
                <a:latin typeface="Symbol" pitchFamily="18" charset="2"/>
              </a:rPr>
              <a:t>l</a:t>
            </a:r>
            <a:r>
              <a:rPr lang="en-GB" dirty="0" err="1" smtClean="0"/>
              <a:t>d</a:t>
            </a:r>
            <a:r>
              <a:rPr lang="en-GB" dirty="0" err="1" smtClean="0">
                <a:latin typeface="Symbol" pitchFamily="18" charset="2"/>
              </a:rPr>
              <a:t>l</a:t>
            </a:r>
            <a:r>
              <a:rPr lang="en-GB" dirty="0" smtClean="0"/>
              <a:t>:</a:t>
            </a:r>
          </a:p>
        </p:txBody>
      </p:sp>
      <p:graphicFrame>
        <p:nvGraphicFramePr>
          <p:cNvPr id="200748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719013"/>
              </p:ext>
            </p:extLst>
          </p:nvPr>
        </p:nvGraphicFramePr>
        <p:xfrm>
          <a:off x="457200" y="5486400"/>
          <a:ext cx="4387677" cy="112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6" name="Equation" r:id="rId4" imgW="2032000" imgH="495300" progId="Equation.3">
                  <p:embed/>
                </p:oleObj>
              </mc:Choice>
              <mc:Fallback>
                <p:oleObj name="Equation" r:id="rId4" imgW="20320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486400"/>
                        <a:ext cx="4387677" cy="11210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49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447757"/>
              </p:ext>
            </p:extLst>
          </p:nvPr>
        </p:nvGraphicFramePr>
        <p:xfrm>
          <a:off x="550119" y="2305955"/>
          <a:ext cx="4294758" cy="1197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7" name="Equation" r:id="rId6" imgW="2005729" imgH="533169" progId="Equation.DSMT4">
                  <p:embed/>
                </p:oleObj>
              </mc:Choice>
              <mc:Fallback>
                <p:oleObj name="Equation" r:id="rId6" imgW="2005729" imgH="5331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119" y="2305955"/>
                        <a:ext cx="4294758" cy="11971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0752" name="TextBox 5"/>
          <p:cNvSpPr txBox="1">
            <a:spLocks noChangeArrowheads="1"/>
          </p:cNvSpPr>
          <p:nvPr/>
        </p:nvSpPr>
        <p:spPr bwMode="auto">
          <a:xfrm>
            <a:off x="623269" y="3733800"/>
            <a:ext cx="42883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h = Planck’s constant 6.626x10</a:t>
            </a:r>
            <a:r>
              <a:rPr lang="en-GB" baseline="30000" dirty="0">
                <a:solidFill>
                  <a:srgbClr val="C00000"/>
                </a:solidFill>
                <a:latin typeface="Comic Sans MS" pitchFamily="66" charset="0"/>
              </a:rPr>
              <a:t>-34</a:t>
            </a:r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 J s</a:t>
            </a:r>
          </a:p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k = Boltzmann’s </a:t>
            </a:r>
            <a:r>
              <a:rPr lang="en-GB" dirty="0" err="1">
                <a:solidFill>
                  <a:srgbClr val="C00000"/>
                </a:solidFill>
                <a:latin typeface="Comic Sans MS" pitchFamily="66" charset="0"/>
              </a:rPr>
              <a:t>const</a:t>
            </a:r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 1.381x10</a:t>
            </a:r>
            <a:r>
              <a:rPr lang="en-GB" baseline="30000" dirty="0">
                <a:solidFill>
                  <a:srgbClr val="C00000"/>
                </a:solidFill>
                <a:latin typeface="Comic Sans MS" pitchFamily="66" charset="0"/>
              </a:rPr>
              <a:t>-23</a:t>
            </a:r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 J K</a:t>
            </a:r>
            <a:r>
              <a:rPr lang="en-GB" baseline="30000" dirty="0">
                <a:solidFill>
                  <a:srgbClr val="C00000"/>
                </a:solidFill>
                <a:latin typeface="Comic Sans MS" pitchFamily="66" charset="0"/>
              </a:rPr>
              <a:t>-1</a:t>
            </a:r>
          </a:p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c = speed of light </a:t>
            </a:r>
            <a:r>
              <a:rPr lang="en-GB" dirty="0" smtClean="0">
                <a:solidFill>
                  <a:srgbClr val="C00000"/>
                </a:solidFill>
                <a:latin typeface="Comic Sans MS" pitchFamily="66" charset="0"/>
              </a:rPr>
              <a:t>299792458 </a:t>
            </a:r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m s</a:t>
            </a:r>
            <a:r>
              <a:rPr lang="en-GB" baseline="30000" dirty="0">
                <a:solidFill>
                  <a:srgbClr val="C00000"/>
                </a:solidFill>
                <a:latin typeface="Comic Sans MS" pitchFamily="66" charset="0"/>
              </a:rPr>
              <a:t>-1</a:t>
            </a:r>
          </a:p>
        </p:txBody>
      </p:sp>
      <p:pic>
        <p:nvPicPr>
          <p:cNvPr id="200753" name="Picture 4" descr="Max_planck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64413" y="76200"/>
            <a:ext cx="17033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54" name="Text Box 32"/>
          <p:cNvSpPr txBox="1">
            <a:spLocks noChangeArrowheads="1"/>
          </p:cNvSpPr>
          <p:nvPr/>
        </p:nvSpPr>
        <p:spPr bwMode="auto">
          <a:xfrm>
            <a:off x="6324600" y="154802"/>
            <a:ext cx="1154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latin typeface="Arial Narrow" pitchFamily="34" charset="0"/>
              </a:rPr>
              <a:t>Max Planck</a:t>
            </a:r>
          </a:p>
        </p:txBody>
      </p:sp>
    </p:spTree>
    <p:extLst>
      <p:ext uri="{BB962C8B-B14F-4D97-AF65-F5344CB8AC3E}">
        <p14:creationId xmlns:p14="http://schemas.microsoft.com/office/powerpoint/2010/main" val="340843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Emission by gases</a:t>
            </a:r>
          </a:p>
        </p:txBody>
      </p:sp>
      <p:sp>
        <p:nvSpPr>
          <p:cNvPr id="319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963" y="1447800"/>
            <a:ext cx="8759825" cy="5002213"/>
          </a:xfrm>
        </p:spPr>
        <p:txBody>
          <a:bodyPr/>
          <a:lstStyle/>
          <a:p>
            <a:r>
              <a:rPr lang="en-US" sz="2000" dirty="0" smtClean="0"/>
              <a:t>Planck function has a continuous spectrum at all temperatures: maximum possible emission by medium in thermal equilibrium</a:t>
            </a:r>
          </a:p>
          <a:p>
            <a:endParaRPr lang="en-US" sz="2000" dirty="0" smtClean="0"/>
          </a:p>
          <a:p>
            <a:r>
              <a:rPr lang="en-US" sz="2000" dirty="0" smtClean="0"/>
              <a:t>Absorption by gases is an interaction between molecules and photons and obeys quantum mechanics</a:t>
            </a:r>
          </a:p>
          <a:p>
            <a:pPr lvl="1"/>
            <a:r>
              <a:rPr lang="en-US" sz="2000" dirty="0" smtClean="0"/>
              <a:t>Not quantized: kinetic energy ~ </a:t>
            </a:r>
            <a:r>
              <a:rPr lang="en-US" sz="2000" dirty="0" err="1" smtClean="0"/>
              <a:t>kT</a:t>
            </a:r>
            <a:r>
              <a:rPr lang="en-US" sz="2000" dirty="0" smtClean="0"/>
              <a:t>/2</a:t>
            </a:r>
          </a:p>
          <a:p>
            <a:pPr lvl="1"/>
            <a:r>
              <a:rPr lang="en-US" sz="2000" dirty="0"/>
              <a:t>Q</a:t>
            </a:r>
            <a:r>
              <a:rPr lang="en-US" sz="2000" dirty="0" smtClean="0"/>
              <a:t>uantized: changes in levels of energy occur by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E=h </a:t>
            </a:r>
            <a:r>
              <a:rPr lang="en-US" sz="2000" dirty="0" err="1" smtClean="0">
                <a:latin typeface="Symbol" pitchFamily="18" charset="2"/>
              </a:rPr>
              <a:t>Dn</a:t>
            </a:r>
            <a:r>
              <a:rPr lang="en-US" sz="2000" dirty="0" smtClean="0"/>
              <a:t> steps</a:t>
            </a:r>
          </a:p>
          <a:p>
            <a:pPr lvl="2"/>
            <a:r>
              <a:rPr lang="en-US" sz="2000" dirty="0" smtClean="0"/>
              <a:t>rotational energy: lines in the far infrared </a:t>
            </a:r>
            <a:r>
              <a:rPr lang="en-US" sz="2000" dirty="0" smtClean="0">
                <a:latin typeface="Symbol" pitchFamily="18" charset="2"/>
              </a:rPr>
              <a:t>l</a:t>
            </a:r>
            <a:r>
              <a:rPr lang="en-US" sz="2000" dirty="0" smtClean="0"/>
              <a:t> &gt; 20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</a:t>
            </a:r>
          </a:p>
          <a:p>
            <a:pPr lvl="2"/>
            <a:r>
              <a:rPr lang="en-US" sz="2000" dirty="0" smtClean="0"/>
              <a:t>vibrational energy (+rotational): lines in the 1 - 20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</a:t>
            </a:r>
          </a:p>
          <a:p>
            <a:pPr lvl="2"/>
            <a:r>
              <a:rPr lang="en-US" sz="2000" dirty="0" smtClean="0"/>
              <a:t>electronic energy (+</a:t>
            </a:r>
            <a:r>
              <a:rPr lang="en-US" sz="2000" dirty="0" err="1" smtClean="0"/>
              <a:t>vibr</a:t>
            </a:r>
            <a:r>
              <a:rPr lang="en-US" sz="2000" dirty="0" smtClean="0"/>
              <a:t>.+rot.): lines in the visible and UV</a:t>
            </a:r>
          </a:p>
          <a:p>
            <a:pPr lvl="2"/>
            <a:endParaRPr lang="en-US" sz="2000" dirty="0"/>
          </a:p>
          <a:p>
            <a:r>
              <a:rPr lang="en-US" sz="2000" dirty="0" smtClean="0"/>
              <a:t>Radiation schemes are benchmarked to spectroscopic databases from laboratory measurements</a:t>
            </a:r>
          </a:p>
          <a:p>
            <a:pPr lvl="1"/>
            <a:r>
              <a:rPr lang="en-US" sz="1800" dirty="0" smtClean="0"/>
              <a:t>For example, HITRAN database (Rothman et al. JQSRT 2009)</a:t>
            </a:r>
          </a:p>
          <a:p>
            <a:endParaRPr lang="en-US" sz="2000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24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GB" altLang="en-US" sz="3600" smtClean="0"/>
              <a:t>Composition of the Earth’s atmosphere</a:t>
            </a:r>
          </a:p>
        </p:txBody>
      </p:sp>
      <p:graphicFrame>
        <p:nvGraphicFramePr>
          <p:cNvPr id="7502" name="Group 334"/>
          <p:cNvGraphicFramePr>
            <a:graphicFrameLocks noGrp="1"/>
          </p:cNvGraphicFramePr>
          <p:nvPr>
            <p:ph idx="1"/>
          </p:nvPr>
        </p:nvGraphicFramePr>
        <p:xfrm>
          <a:off x="228600" y="868363"/>
          <a:ext cx="8686800" cy="5029200"/>
        </p:xfrm>
        <a:graphic>
          <a:graphicData uri="http://schemas.openxmlformats.org/drawingml/2006/table">
            <a:tbl>
              <a:tblPr/>
              <a:tblGrid>
                <a:gridCol w="2843213"/>
                <a:gridCol w="4014787"/>
                <a:gridCol w="1828800"/>
              </a:tblGrid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Parts by volume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Interaction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2" tooltip="Nitrogen"/>
                        </a:rPr>
                        <a:t>Nitrogen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(N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780,840 ppmv (78.084%)</a:t>
                      </a:r>
                      <a:endParaRPr kumimoji="0" lang="en-GB" sz="16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SW (Rayleigh)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3" tooltip="Oxygen"/>
                        </a:rPr>
                        <a:t>Oxygen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(O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209,460 ppmv (20.946%)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SW (Ray+abs)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4" tooltip="Water vapor"/>
                        </a:rPr>
                        <a:t>Water vapour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(H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~0.40% full atmosphere, surface ~1%-4%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LW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SW (abs)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5" tooltip="Argon"/>
                        </a:rPr>
                        <a:t>Argon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9,340 ppmv (0.9340%)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6" tooltip="Carbon dioxide"/>
                        </a:rPr>
                        <a:t>Carbon dioxide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(CO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390 ppmv (0.039%) </a:t>
                      </a:r>
                      <a:r>
                        <a:rPr kumimoji="0" lang="en-GB" sz="16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rising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LW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SW (abs)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7" tooltip="Neon"/>
                        </a:rPr>
                        <a:t>Neon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(Ne)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18.18 ppmv (0.001818%)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8" tooltip="Helium"/>
                        </a:rPr>
                        <a:t>Helium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(He)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5.24 ppmv (0.000524%)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9" tooltip="Methane"/>
                        </a:rPr>
                        <a:t>Methane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(CH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1.79 ppmv (0.000179%) </a:t>
                      </a:r>
                      <a:r>
                        <a:rPr kumimoji="0" lang="en-GB" sz="16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rising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LW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0" tooltip="Krypton"/>
                        </a:rPr>
                        <a:t>Krypton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(Kr)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1.14 ppmv (0.000114%)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1" tooltip="Hydrogen"/>
                        </a:rPr>
                        <a:t>Hydrogen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(H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0.55 ppmv (0.000055%)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2" tooltip="Nitrous oxide"/>
                        </a:rPr>
                        <a:t>Nitrous oxide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(N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0.319 ppmv (0.00003%) </a:t>
                      </a:r>
                      <a:r>
                        <a:rPr kumimoji="0" lang="en-GB" sz="16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rising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LW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3" tooltip="Carbon monoxide"/>
                        </a:rPr>
                        <a:t>Carbon monoxide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(CO)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 ppmv (0.00001%)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4" tooltip="Xenon"/>
                        </a:rPr>
                        <a:t>Xenon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(Xe)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0.09 ppmv (9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−6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%) (0.000009%)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5" tooltip="Ozone"/>
                        </a:rPr>
                        <a:t>Ozone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(O</a:t>
                      </a:r>
                      <a:r>
                        <a:rPr kumimoji="0" lang="en-GB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 to 0.07 ppmv (0 to 7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−6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LW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SW (abs)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8356" name="Text Box 160"/>
          <p:cNvSpPr txBox="1">
            <a:spLocks noChangeArrowheads="1"/>
          </p:cNvSpPr>
          <p:nvPr/>
        </p:nvSpPr>
        <p:spPr bwMode="auto">
          <a:xfrm>
            <a:off x="311150" y="6064250"/>
            <a:ext cx="8528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b="1">
                <a:solidFill>
                  <a:srgbClr val="FF0000"/>
                </a:solidFill>
              </a:rPr>
              <a:t>SW “shortwave” solar radiation: Rayleigh scattering (blue sky) or absorption</a:t>
            </a:r>
          </a:p>
          <a:p>
            <a:r>
              <a:rPr lang="en-GB" altLang="en-US" b="1">
                <a:solidFill>
                  <a:srgbClr val="0000FF"/>
                </a:solidFill>
              </a:rPr>
              <a:t>LW “longwave” terrestrial infrared radiation: absorbing greenhouse gases</a:t>
            </a:r>
          </a:p>
        </p:txBody>
      </p:sp>
    </p:spTree>
    <p:extLst>
      <p:ext uri="{BB962C8B-B14F-4D97-AF65-F5344CB8AC3E}">
        <p14:creationId xmlns:p14="http://schemas.microsoft.com/office/powerpoint/2010/main" val="323378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15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21539" name="Picture 2"/>
          <p:cNvPicPr>
            <a:picLocks noChangeAspect="1" noChangeArrowheads="1"/>
          </p:cNvPicPr>
          <p:nvPr/>
        </p:nvPicPr>
        <p:blipFill>
          <a:blip r:embed="rId2"/>
          <a:srcRect t="997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1466850" y="2178050"/>
            <a:ext cx="6719888" cy="1771650"/>
            <a:chOff x="924" y="2188"/>
            <a:chExt cx="4233" cy="1116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785" y="2448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600" baseline="-250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GB" sz="16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744" y="2622"/>
              <a:ext cx="2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</a:t>
              </a:r>
              <a:r>
                <a:rPr lang="en-GB" sz="1600" baseline="-2500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924" y="2352"/>
              <a:ext cx="864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</a:t>
              </a:r>
              <a:r>
                <a:rPr lang="en-GB" sz="1600" baseline="-25000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  <a:p>
              <a:pPr>
                <a:defRPr/>
              </a:pPr>
              <a:r>
                <a:rPr lang="en-GB" sz="1600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Rayleigh scattering</a:t>
              </a:r>
              <a:endParaRPr lang="en-GB" sz="1600" baseline="-250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128" y="2190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</a:t>
              </a:r>
              <a:r>
                <a:rPr lang="en-GB" sz="1600" baseline="-2500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160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3051" y="2188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</a:t>
              </a:r>
              <a:r>
                <a:rPr lang="en-GB" sz="1600" baseline="-250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16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1584" y="2688"/>
              <a:ext cx="2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0099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</a:t>
              </a:r>
              <a:r>
                <a:rPr lang="en-GB" sz="1600" baseline="-25000" dirty="0">
                  <a:solidFill>
                    <a:srgbClr val="0099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160" y="2188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600" baseline="-250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GB" sz="16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4800" y="2188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600" baseline="-250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GB" sz="16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2640" y="2784"/>
              <a:ext cx="393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600" baseline="-25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GB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O,</a:t>
              </a:r>
            </a:p>
            <a:p>
              <a:pPr>
                <a:defRPr/>
              </a:pPr>
              <a:r>
                <a:rPr lang="en-GB" sz="16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</a:t>
              </a:r>
              <a:r>
                <a:rPr lang="en-GB" sz="1600" baseline="-250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  <a:p>
              <a:pPr>
                <a:defRPr/>
              </a:pPr>
              <a:endParaRPr lang="en-GB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2771" y="2256"/>
              <a:ext cx="34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</a:t>
              </a:r>
              <a:r>
                <a:rPr lang="en-GB" sz="1600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436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1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GB" smtClean="0"/>
              <a:t>Spectral lines</a:t>
            </a:r>
          </a:p>
        </p:txBody>
      </p:sp>
      <p:sp>
        <p:nvSpPr>
          <p:cNvPr id="322562" name="Content Placeholder 2"/>
          <p:cNvSpPr>
            <a:spLocks noGrp="1"/>
          </p:cNvSpPr>
          <p:nvPr>
            <p:ph idx="1"/>
          </p:nvPr>
        </p:nvSpPr>
        <p:spPr>
          <a:xfrm>
            <a:off x="457200" y="1249363"/>
            <a:ext cx="8229600" cy="4830762"/>
          </a:xfrm>
        </p:spPr>
        <p:txBody>
          <a:bodyPr/>
          <a:lstStyle/>
          <a:p>
            <a:r>
              <a:rPr lang="en-GB" smtClean="0"/>
              <a:t>Spectral lines are of frequency </a:t>
            </a:r>
            <a:r>
              <a:rPr lang="en-GB" smtClean="0">
                <a:latin typeface="Symbol" pitchFamily="18" charset="2"/>
              </a:rPr>
              <a:t>n</a:t>
            </a:r>
            <a:r>
              <a:rPr lang="en-GB" smtClean="0"/>
              <a:t>=</a:t>
            </a:r>
            <a:r>
              <a:rPr lang="en-GB" smtClean="0">
                <a:latin typeface="Symbol" pitchFamily="18" charset="2"/>
              </a:rPr>
              <a:t>D</a:t>
            </a:r>
            <a:r>
              <a:rPr lang="en-GB" i="1" smtClean="0"/>
              <a:t>E/h</a:t>
            </a:r>
          </a:p>
          <a:p>
            <a:r>
              <a:rPr lang="en-GB" smtClean="0"/>
              <a:t>Absorption cross-section per molecule: </a:t>
            </a:r>
            <a:r>
              <a:rPr lang="en-GB" smtClean="0">
                <a:latin typeface="Symbol" pitchFamily="18" charset="2"/>
              </a:rPr>
              <a:t>s</a:t>
            </a:r>
            <a:r>
              <a:rPr lang="en-GB" baseline="-25000" smtClean="0">
                <a:latin typeface="Symbol" pitchFamily="18" charset="2"/>
              </a:rPr>
              <a:t>n</a:t>
            </a:r>
            <a:r>
              <a:rPr lang="en-GB" smtClean="0"/>
              <a:t>=</a:t>
            </a:r>
            <a:r>
              <a:rPr lang="en-GB" i="1" smtClean="0"/>
              <a:t>S f </a:t>
            </a:r>
            <a:r>
              <a:rPr lang="en-GB" smtClean="0"/>
              <a:t>(</a:t>
            </a:r>
            <a:r>
              <a:rPr lang="en-GB" smtClean="0">
                <a:latin typeface="Symbol" pitchFamily="18" charset="2"/>
              </a:rPr>
              <a:t>n-n</a:t>
            </a:r>
            <a:r>
              <a:rPr lang="en-GB" baseline="-25000" smtClean="0"/>
              <a:t>0</a:t>
            </a:r>
            <a:r>
              <a:rPr lang="en-GB" smtClean="0"/>
              <a:t>)</a:t>
            </a:r>
          </a:p>
          <a:p>
            <a:pPr lvl="1"/>
            <a:r>
              <a:rPr lang="en-GB" smtClean="0"/>
              <a:t> S = line strength</a:t>
            </a:r>
          </a:p>
          <a:p>
            <a:pPr lvl="1"/>
            <a:r>
              <a:rPr lang="en-GB" smtClean="0"/>
              <a:t> </a:t>
            </a:r>
            <a:r>
              <a:rPr lang="en-GB" smtClean="0">
                <a:latin typeface="Symbol" pitchFamily="18" charset="2"/>
              </a:rPr>
              <a:t>n</a:t>
            </a:r>
            <a:r>
              <a:rPr lang="en-GB" baseline="-25000" smtClean="0"/>
              <a:t>0</a:t>
            </a:r>
            <a:r>
              <a:rPr lang="en-GB" smtClean="0"/>
              <a:t> = centre frequency</a:t>
            </a:r>
          </a:p>
          <a:p>
            <a:pPr lvl="1"/>
            <a:r>
              <a:rPr lang="en-GB" smtClean="0"/>
              <a:t> </a:t>
            </a:r>
            <a:r>
              <a:rPr lang="en-GB" i="1" smtClean="0"/>
              <a:t>f </a:t>
            </a:r>
            <a:r>
              <a:rPr lang="en-GB" smtClean="0"/>
              <a:t>(</a:t>
            </a:r>
            <a:r>
              <a:rPr lang="en-GB" smtClean="0">
                <a:latin typeface="Symbol" pitchFamily="18" charset="2"/>
              </a:rPr>
              <a:t>n-n</a:t>
            </a:r>
            <a:r>
              <a:rPr lang="en-GB" baseline="-25000" smtClean="0"/>
              <a:t>0</a:t>
            </a:r>
            <a:r>
              <a:rPr lang="en-GB" smtClean="0"/>
              <a:t>) = line shape (normalized to unit area)</a:t>
            </a:r>
          </a:p>
          <a:p>
            <a:r>
              <a:rPr lang="en-GB" smtClean="0"/>
              <a:t>Natural broadening </a:t>
            </a:r>
          </a:p>
          <a:p>
            <a:pPr lvl="1"/>
            <a:r>
              <a:rPr lang="en-GB" smtClean="0"/>
              <a:t>Due to Heisenburg’s principle (negligible)</a:t>
            </a:r>
          </a:p>
          <a:p>
            <a:r>
              <a:rPr lang="en-GB" smtClean="0"/>
              <a:t>Pressure broadening</a:t>
            </a:r>
          </a:p>
          <a:p>
            <a:pPr lvl="1"/>
            <a:r>
              <a:rPr lang="en-GB" smtClean="0"/>
              <a:t>Molecular collisions disrupt energy levels (troposphere and stratosphere)</a:t>
            </a:r>
          </a:p>
          <a:p>
            <a:r>
              <a:rPr lang="en-GB" smtClean="0"/>
              <a:t>Doppler broadening</a:t>
            </a:r>
          </a:p>
          <a:p>
            <a:pPr lvl="1"/>
            <a:r>
              <a:rPr lang="en-GB" smtClean="0"/>
              <a:t>Due to random motion of molecules, absorption/emission is Doppler-shifted from natural line position (mesosphere)</a:t>
            </a:r>
          </a:p>
          <a:p>
            <a:pPr lvl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4833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81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GB" smtClean="0"/>
              <a:t>Pressure broadening</a:t>
            </a:r>
          </a:p>
        </p:txBody>
      </p:sp>
      <p:sp>
        <p:nvSpPr>
          <p:cNvPr id="20381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GB" smtClean="0"/>
              <a:t>Theory is rather heuristic; usually described adequately but not perfectly by the </a:t>
            </a:r>
            <a:r>
              <a:rPr lang="en-GB" i="1" smtClean="0"/>
              <a:t>Lorenz</a:t>
            </a:r>
            <a:r>
              <a:rPr lang="en-GB" smtClean="0"/>
              <a:t> line shape:</a:t>
            </a:r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</p:txBody>
      </p:sp>
      <p:graphicFrame>
        <p:nvGraphicFramePr>
          <p:cNvPr id="203813" name="Object 37"/>
          <p:cNvGraphicFramePr>
            <a:graphicFrameLocks noChangeAspect="1"/>
          </p:cNvGraphicFramePr>
          <p:nvPr/>
        </p:nvGraphicFramePr>
        <p:xfrm>
          <a:off x="1652588" y="1828800"/>
          <a:ext cx="5230812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0" name="Equation" r:id="rId3" imgW="1815312" imgH="444307" progId="">
                  <p:embed/>
                </p:oleObj>
              </mc:Choice>
              <mc:Fallback>
                <p:oleObj name="Equation" r:id="rId3" imgW="1815312" imgH="44430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2588" y="1828800"/>
                        <a:ext cx="5230812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814" name="Object 38"/>
          <p:cNvGraphicFramePr>
            <a:graphicFrameLocks noChangeAspect="1"/>
          </p:cNvGraphicFramePr>
          <p:nvPr/>
        </p:nvGraphicFramePr>
        <p:xfrm>
          <a:off x="800100" y="5040313"/>
          <a:ext cx="3276600" cy="130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1" name="Equation" r:id="rId5" imgW="1168400" imgH="469900" progId="Equation.3">
                  <p:embed/>
                </p:oleObj>
              </mc:Choice>
              <mc:Fallback>
                <p:oleObj name="Equation" r:id="rId5" imgW="1168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5040313"/>
                        <a:ext cx="3276600" cy="1300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381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91000" y="2808288"/>
            <a:ext cx="4686300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" y="3078163"/>
            <a:ext cx="396240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solidFill>
                  <a:srgbClr val="000000"/>
                </a:solidFill>
                <a:latin typeface="Tahoma"/>
                <a:cs typeface="Arial"/>
              </a:rPr>
              <a:t>With the half-width at half the maximum roughly proportional to the frequency of collisions, modelled by:</a:t>
            </a:r>
          </a:p>
        </p:txBody>
      </p:sp>
    </p:spTree>
    <p:extLst>
      <p:ext uri="{BB962C8B-B14F-4D97-AF65-F5344CB8AC3E}">
        <p14:creationId xmlns:p14="http://schemas.microsoft.com/office/powerpoint/2010/main" val="17081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279F"/>
      </a:dk2>
      <a:lt2>
        <a:srgbClr val="919191"/>
      </a:lt2>
      <a:accent1>
        <a:srgbClr val="F95AB7"/>
      </a:accent1>
      <a:accent2>
        <a:srgbClr val="3365FB"/>
      </a:accent2>
      <a:accent3>
        <a:srgbClr val="FFFFFF"/>
      </a:accent3>
      <a:accent4>
        <a:srgbClr val="000000"/>
      </a:accent4>
      <a:accent5>
        <a:srgbClr val="FBB5D8"/>
      </a:accent5>
      <a:accent6>
        <a:srgbClr val="2D5BE3"/>
      </a:accent6>
      <a:hlink>
        <a:srgbClr val="919191"/>
      </a:hlink>
      <a:folHlink>
        <a:srgbClr val="51DC00"/>
      </a:folHlink>
    </a:clrScheme>
    <a:fontScheme name="Microsoft Office 9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2843</TotalTime>
  <Words>2146</Words>
  <Application>Microsoft Office PowerPoint</Application>
  <PresentationFormat>On-screen Show (4:3)</PresentationFormat>
  <Paragraphs>390</Paragraphs>
  <Slides>36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59" baseType="lpstr">
      <vt:lpstr>ＭＳ Ｐゴシック</vt:lpstr>
      <vt:lpstr>Arial</vt:lpstr>
      <vt:lpstr>Arial Black</vt:lpstr>
      <vt:lpstr>Arial Narrow</vt:lpstr>
      <vt:lpstr>Calibri</vt:lpstr>
      <vt:lpstr>Comic Sans MS</vt:lpstr>
      <vt:lpstr>Helvetica</vt:lpstr>
      <vt:lpstr>Impact</vt:lpstr>
      <vt:lpstr>Lucida Grande</vt:lpstr>
      <vt:lpstr>Lucida Grande CE</vt:lpstr>
      <vt:lpstr>Symbol</vt:lpstr>
      <vt:lpstr>Tahoma</vt:lpstr>
      <vt:lpstr>Times</vt:lpstr>
      <vt:lpstr>Times New Roman</vt:lpstr>
      <vt:lpstr>Verdana</vt:lpstr>
      <vt:lpstr>Wingdings</vt:lpstr>
      <vt:lpstr>Default Design</vt:lpstr>
      <vt:lpstr>1_Default Design</vt:lpstr>
      <vt:lpstr>4_Default Design</vt:lpstr>
      <vt:lpstr>5_Default Design</vt:lpstr>
      <vt:lpstr>Microsoft Office 98</vt:lpstr>
      <vt:lpstr>Equation</vt:lpstr>
      <vt:lpstr>MathType 6.0 Equation</vt:lpstr>
      <vt:lpstr>Radiative transfer in numerical models of the atmosphere</vt:lpstr>
      <vt:lpstr>Outline</vt:lpstr>
      <vt:lpstr>Part 3: Gaseous absorption and emission</vt:lpstr>
      <vt:lpstr>Planck’s law</vt:lpstr>
      <vt:lpstr>Emission by gases</vt:lpstr>
      <vt:lpstr>Composition of the Earth’s atmosphere</vt:lpstr>
      <vt:lpstr>PowerPoint Presentation</vt:lpstr>
      <vt:lpstr>Spectral lines</vt:lpstr>
      <vt:lpstr>Pressure broadening</vt:lpstr>
      <vt:lpstr>Doppler broadening</vt:lpstr>
      <vt:lpstr>Continuum absorption</vt:lpstr>
      <vt:lpstr>Water vapour continuum</vt:lpstr>
      <vt:lpstr>GRIPS intercomparison</vt:lpstr>
      <vt:lpstr>Shortwave comparison</vt:lpstr>
      <vt:lpstr>Part 4: Representing cloud structure</vt:lpstr>
      <vt:lpstr>Cloud fraction parametrization</vt:lpstr>
      <vt:lpstr>Multi-region two stream</vt:lpstr>
      <vt:lpstr>Are we using computer time wisely?</vt:lpstr>
      <vt:lpstr>Three further issues for clouds</vt:lpstr>
      <vt:lpstr>Cloud overlap parametrization</vt:lpstr>
      <vt:lpstr>Cloud overlap from radar: example</vt:lpstr>
      <vt:lpstr>Cloud overlap: results</vt:lpstr>
      <vt:lpstr>Cloud overlap globally</vt:lpstr>
      <vt:lpstr>Why is cloud structure important?</vt:lpstr>
      <vt:lpstr>Example from MODIS</vt:lpstr>
      <vt:lpstr>Representing cloud structure: Tripleclouds</vt:lpstr>
      <vt:lpstr>Global impact of cloud structure Shonk and Hogan (2010)</vt:lpstr>
      <vt:lpstr>Horizontal versus vertical structure</vt:lpstr>
      <vt:lpstr>Part 5: Remaining challenges</vt:lpstr>
      <vt:lpstr>Errors due to neglecting 3D effects</vt:lpstr>
      <vt:lpstr>3D cloud benchmark</vt:lpstr>
      <vt:lpstr>Direct shortwave calculation</vt:lpstr>
      <vt:lpstr>Direct shortwave calculation</vt:lpstr>
      <vt:lpstr>Evaluation of fast 3D scheme</vt:lpstr>
      <vt:lpstr>Towards a global estimate of the impact of 3D effects</vt:lpstr>
      <vt:lpstr>Summary so far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</dc:creator>
  <cp:lastModifiedBy>Robin Hogan</cp:lastModifiedBy>
  <cp:revision>256</cp:revision>
  <cp:lastPrinted>1601-01-01T00:00:00Z</cp:lastPrinted>
  <dcterms:created xsi:type="dcterms:W3CDTF">2011-08-15T10:58:39Z</dcterms:created>
  <dcterms:modified xsi:type="dcterms:W3CDTF">2016-05-13T12:54:40Z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